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886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093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140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628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45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155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203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51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888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855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339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3/25/2019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437053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3724" y="1833563"/>
            <a:ext cx="8791575" cy="2387600"/>
          </a:xfrm>
        </p:spPr>
        <p:txBody>
          <a:bodyPr/>
          <a:lstStyle/>
          <a:p>
            <a:r>
              <a:rPr lang="en-US" b="1" dirty="0"/>
              <a:t>A MIPS Programming </a:t>
            </a:r>
            <a:r>
              <a:rPr lang="en-US" b="1" dirty="0" smtClean="0"/>
              <a:t>Model</a:t>
            </a:r>
            <a:endParaRPr lang="en-US" dirty="0"/>
          </a:p>
        </p:txBody>
      </p:sp>
    </p:spTree>
    <p:extLst>
      <p:ext uri="{BB962C8B-B14F-4D97-AF65-F5344CB8AC3E}">
        <p14:creationId xmlns:p14="http://schemas.microsoft.com/office/powerpoint/2010/main" val="1138355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Questions</a:t>
            </a:r>
            <a:r>
              <a:rPr lang="tr-TR" dirty="0" smtClean="0"/>
              <a:t>	</a:t>
            </a:r>
            <a:endParaRPr lang="en-US" dirty="0"/>
          </a:p>
        </p:txBody>
      </p:sp>
      <p:sp>
        <p:nvSpPr>
          <p:cNvPr id="3" name="Content Placeholder 2"/>
          <p:cNvSpPr>
            <a:spLocks noGrp="1"/>
          </p:cNvSpPr>
          <p:nvPr>
            <p:ph idx="1"/>
          </p:nvPr>
        </p:nvSpPr>
        <p:spPr/>
        <p:txBody>
          <a:bodyPr/>
          <a:lstStyle/>
          <a:p>
            <a:pPr marL="0" indent="0">
              <a:buNone/>
            </a:pPr>
            <a:r>
              <a:rPr lang="tr-TR" dirty="0" err="1" smtClean="0"/>
              <a:t>Store</a:t>
            </a:r>
            <a:r>
              <a:rPr lang="en-US" dirty="0" smtClean="0"/>
              <a:t> the following bit pattern into register $1 : </a:t>
            </a:r>
          </a:p>
          <a:p>
            <a:pPr marL="0" indent="0">
              <a:buNone/>
            </a:pPr>
            <a:r>
              <a:rPr lang="tr-TR" dirty="0" smtClean="0"/>
              <a:t>0xFAFBAB98</a:t>
            </a:r>
            <a:r>
              <a:rPr lang="en-US" dirty="0" smtClean="0"/>
              <a:t> </a:t>
            </a:r>
            <a:endParaRPr lang="tr-TR" dirty="0" smtClean="0"/>
          </a:p>
          <a:p>
            <a:pPr marL="0" indent="0">
              <a:buNone/>
            </a:pPr>
            <a:endParaRPr lang="tr-TR" dirty="0"/>
          </a:p>
          <a:p>
            <a:pPr marL="0" indent="0">
              <a:buNone/>
            </a:pPr>
            <a:r>
              <a:rPr lang="tr-TR" dirty="0" err="1" smtClean="0"/>
              <a:t>Store</a:t>
            </a:r>
            <a:r>
              <a:rPr lang="tr-TR" dirty="0" smtClean="0"/>
              <a:t> </a:t>
            </a:r>
            <a:r>
              <a:rPr lang="en-US" dirty="0" smtClean="0"/>
              <a:t>the bit pattern 0x0000</a:t>
            </a:r>
            <a:r>
              <a:rPr lang="tr-TR" dirty="0" smtClean="0"/>
              <a:t>DEDE</a:t>
            </a:r>
            <a:r>
              <a:rPr lang="en-US" dirty="0" smtClean="0"/>
              <a:t> into register $1</a:t>
            </a:r>
          </a:p>
          <a:p>
            <a:pPr marL="0" indent="0">
              <a:buNone/>
            </a:pPr>
            <a:endParaRPr lang="en-US" dirty="0"/>
          </a:p>
        </p:txBody>
      </p:sp>
    </p:spTree>
    <p:extLst>
      <p:ext uri="{BB962C8B-B14F-4D97-AF65-F5344CB8AC3E}">
        <p14:creationId xmlns:p14="http://schemas.microsoft.com/office/powerpoint/2010/main" val="130741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Jump and Branch Instructions</a:t>
            </a:r>
            <a:endParaRPr lang="en-US" dirty="0"/>
          </a:p>
        </p:txBody>
      </p:sp>
      <p:sp>
        <p:nvSpPr>
          <p:cNvPr id="3" name="Content Placeholder 2"/>
          <p:cNvSpPr>
            <a:spLocks noGrp="1"/>
          </p:cNvSpPr>
          <p:nvPr>
            <p:ph idx="1"/>
          </p:nvPr>
        </p:nvSpPr>
        <p:spPr>
          <a:xfrm>
            <a:off x="838200" y="1308100"/>
            <a:ext cx="10515600" cy="4868863"/>
          </a:xfrm>
        </p:spPr>
        <p:txBody>
          <a:bodyPr>
            <a:normAutofit lnSpcReduction="10000"/>
          </a:bodyPr>
          <a:lstStyle/>
          <a:p>
            <a:pPr marL="0" indent="0">
              <a:buNone/>
            </a:pPr>
            <a:r>
              <a:rPr lang="en-US" dirty="0" smtClean="0"/>
              <a:t>The power of </a:t>
            </a:r>
            <a:r>
              <a:rPr lang="tr-TR" dirty="0" err="1" smtClean="0"/>
              <a:t>programming</a:t>
            </a:r>
            <a:r>
              <a:rPr lang="tr-TR" dirty="0" smtClean="0"/>
              <a:t> </a:t>
            </a:r>
            <a:r>
              <a:rPr lang="tr-TR" dirty="0" err="1" smtClean="0"/>
              <a:t>language</a:t>
            </a:r>
            <a:r>
              <a:rPr lang="en-US" dirty="0" smtClean="0"/>
              <a:t> is  to repeat actions and </a:t>
            </a:r>
            <a:r>
              <a:rPr lang="tr-TR" dirty="0" smtClean="0"/>
              <a:t>a</a:t>
            </a:r>
            <a:r>
              <a:rPr lang="en-US" dirty="0" err="1" smtClean="0"/>
              <a:t>lter</a:t>
            </a:r>
            <a:r>
              <a:rPr lang="en-US" dirty="0" smtClean="0"/>
              <a:t> their operation depending on data. </a:t>
            </a:r>
            <a:endParaRPr lang="tr-TR" dirty="0" smtClean="0"/>
          </a:p>
          <a:p>
            <a:pPr marL="0" indent="0">
              <a:buNone/>
            </a:pPr>
            <a:r>
              <a:rPr lang="en-US" dirty="0" smtClean="0"/>
              <a:t>Modern programming languages express these abilities using control structures. Repeated action (iteration) is done with a while structure. Alternative control paths (</a:t>
            </a:r>
            <a:r>
              <a:rPr lang="tr-TR" dirty="0" err="1" smtClean="0"/>
              <a:t>decision</a:t>
            </a:r>
            <a:r>
              <a:rPr lang="tr-TR" dirty="0" smtClean="0"/>
              <a:t> </a:t>
            </a:r>
            <a:r>
              <a:rPr lang="tr-TR" dirty="0" err="1" smtClean="0"/>
              <a:t>making</a:t>
            </a:r>
            <a:r>
              <a:rPr lang="tr-TR" dirty="0"/>
              <a:t>/</a:t>
            </a:r>
            <a:r>
              <a:rPr lang="en-US" dirty="0" smtClean="0"/>
              <a:t>alternation) is done with an </a:t>
            </a:r>
            <a:r>
              <a:rPr lang="en-US" b="1" dirty="0" smtClean="0">
                <a:solidFill>
                  <a:srgbClr val="FF0000"/>
                </a:solidFill>
              </a:rPr>
              <a:t>if-then-else</a:t>
            </a:r>
            <a:r>
              <a:rPr lang="en-US" dirty="0" smtClean="0"/>
              <a:t> structure.</a:t>
            </a:r>
          </a:p>
          <a:p>
            <a:pPr marL="0" indent="0">
              <a:buNone/>
            </a:pPr>
            <a:endParaRPr lang="en-US" dirty="0" smtClean="0"/>
          </a:p>
          <a:p>
            <a:pPr marL="0" indent="0">
              <a:buNone/>
            </a:pPr>
            <a:r>
              <a:rPr lang="en-US" dirty="0" smtClean="0"/>
              <a:t>The machine instructions of the processor do not have these </a:t>
            </a:r>
            <a:r>
              <a:rPr lang="en-US" dirty="0" err="1" smtClean="0"/>
              <a:t>tructures</a:t>
            </a:r>
            <a:r>
              <a:rPr lang="en-US" dirty="0" smtClean="0"/>
              <a:t>, nor does assembly language. </a:t>
            </a:r>
            <a:r>
              <a:rPr lang="tr-TR" dirty="0" err="1" smtClean="0"/>
              <a:t>In</a:t>
            </a:r>
            <a:r>
              <a:rPr lang="en-US" dirty="0" smtClean="0"/>
              <a:t> assembly language </a:t>
            </a:r>
            <a:r>
              <a:rPr lang="tr-TR" dirty="0" err="1" smtClean="0"/>
              <a:t>we</a:t>
            </a:r>
            <a:r>
              <a:rPr lang="en-US" dirty="0" smtClean="0"/>
              <a:t> must build these structures out of basic assembly instructions. </a:t>
            </a:r>
            <a:endParaRPr lang="tr-TR" dirty="0" smtClean="0"/>
          </a:p>
          <a:p>
            <a:pPr marL="0" indent="0">
              <a:buNone/>
            </a:pPr>
            <a:r>
              <a:rPr lang="en-US" b="1" u="sng" dirty="0" smtClean="0">
                <a:solidFill>
                  <a:srgbClr val="FF0000"/>
                </a:solidFill>
              </a:rPr>
              <a:t>These basic instructions are the jump instructions and the conditional branch instructions. </a:t>
            </a:r>
            <a:endParaRPr lang="en-US" b="1" u="sng" dirty="0">
              <a:solidFill>
                <a:srgbClr val="FF0000"/>
              </a:solidFill>
            </a:endParaRPr>
          </a:p>
        </p:txBody>
      </p:sp>
    </p:spTree>
    <p:extLst>
      <p:ext uri="{BB962C8B-B14F-4D97-AF65-F5344CB8AC3E}">
        <p14:creationId xmlns:p14="http://schemas.microsoft.com/office/powerpoint/2010/main" val="400786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dirty="0" smtClean="0"/>
              <a:t>J</a:t>
            </a:r>
            <a:r>
              <a:rPr lang="en-US" dirty="0" smtClean="0"/>
              <a:t>ump Instruction:</a:t>
            </a:r>
          </a:p>
          <a:p>
            <a:pPr marL="0" indent="0">
              <a:buNone/>
            </a:pPr>
            <a:endParaRPr lang="en-US" dirty="0" smtClean="0"/>
          </a:p>
          <a:p>
            <a:pPr marL="0" indent="0">
              <a:buNone/>
            </a:pPr>
            <a:r>
              <a:rPr lang="en-US" dirty="0" smtClean="0"/>
              <a:t>    j instruction (jump)</a:t>
            </a:r>
          </a:p>
          <a:p>
            <a:pPr marL="0" indent="0">
              <a:buNone/>
            </a:pPr>
            <a:endParaRPr lang="en-US" dirty="0" smtClean="0"/>
          </a:p>
          <a:p>
            <a:pPr marL="0" indent="0">
              <a:buNone/>
            </a:pPr>
            <a:r>
              <a:rPr lang="en-US" dirty="0" smtClean="0"/>
              <a:t>Conditional Branch Instructions:</a:t>
            </a:r>
          </a:p>
          <a:p>
            <a:pPr marL="0" indent="0">
              <a:buNone/>
            </a:pPr>
            <a:endParaRPr lang="en-US" dirty="0" smtClean="0"/>
          </a:p>
          <a:p>
            <a:pPr marL="0" indent="0">
              <a:buNone/>
            </a:pPr>
            <a:r>
              <a:rPr lang="en-US" dirty="0" smtClean="0"/>
              <a:t>    </a:t>
            </a:r>
            <a:r>
              <a:rPr lang="en-US" dirty="0" err="1" smtClean="0"/>
              <a:t>beq</a:t>
            </a:r>
            <a:r>
              <a:rPr lang="en-US" dirty="0" smtClean="0"/>
              <a:t> instruction (branch equal)</a:t>
            </a:r>
          </a:p>
          <a:p>
            <a:pPr marL="0" indent="0">
              <a:buNone/>
            </a:pPr>
            <a:r>
              <a:rPr lang="en-US" dirty="0" smtClean="0"/>
              <a:t>    </a:t>
            </a:r>
            <a:r>
              <a:rPr lang="en-US" dirty="0" err="1" smtClean="0"/>
              <a:t>bne</a:t>
            </a:r>
            <a:r>
              <a:rPr lang="en-US" dirty="0" smtClean="0"/>
              <a:t> instruction (branch not equal)</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21756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branch instructions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Conditional branch instructions in MIPS have the following format:</a:t>
            </a:r>
          </a:p>
          <a:p>
            <a:pPr marL="0" indent="0">
              <a:buNone/>
            </a:pPr>
            <a:endParaRPr lang="en-US" dirty="0" smtClean="0"/>
          </a:p>
          <a:p>
            <a:pPr marL="0" indent="0">
              <a:buNone/>
            </a:pPr>
            <a:r>
              <a:rPr lang="en-US" dirty="0" smtClean="0"/>
              <a:t>opcode register1, register2, </a:t>
            </a:r>
            <a:r>
              <a:rPr lang="en-US" dirty="0" err="1" smtClean="0"/>
              <a:t>destination_address</a:t>
            </a:r>
            <a:endParaRPr lang="tr-TR" dirty="0" smtClean="0"/>
          </a:p>
          <a:p>
            <a:pPr marL="0" indent="0">
              <a:buNone/>
            </a:pPr>
            <a:endParaRPr lang="tr-TR" dirty="0"/>
          </a:p>
          <a:p>
            <a:pPr marL="0" indent="0">
              <a:buNone/>
            </a:pPr>
            <a:r>
              <a:rPr lang="en-US" dirty="0" smtClean="0"/>
              <a:t>where opcode is either </a:t>
            </a:r>
            <a:r>
              <a:rPr lang="en-US" dirty="0" err="1" smtClean="0"/>
              <a:t>beq</a:t>
            </a:r>
            <a:r>
              <a:rPr lang="en-US" dirty="0" smtClean="0"/>
              <a:t> (branch on equality) or </a:t>
            </a:r>
            <a:r>
              <a:rPr lang="en-US" dirty="0" err="1" smtClean="0"/>
              <a:t>bne</a:t>
            </a:r>
            <a:r>
              <a:rPr lang="en-US" dirty="0" smtClean="0"/>
              <a:t> (branch on inequality)</a:t>
            </a:r>
            <a:endParaRPr lang="tr-TR" dirty="0" smtClean="0"/>
          </a:p>
          <a:p>
            <a:pPr marL="0" indent="0">
              <a:buNone/>
            </a:pPr>
            <a:endParaRPr lang="tr-TR" dirty="0"/>
          </a:p>
          <a:p>
            <a:pPr marL="0" indent="0">
              <a:buNone/>
            </a:pPr>
            <a:r>
              <a:rPr lang="en-US" dirty="0" smtClean="0"/>
              <a:t>These instructions compare the contents of register1 and register2 to determine if they are equal. </a:t>
            </a:r>
            <a:endParaRPr lang="tr-TR" dirty="0" smtClean="0"/>
          </a:p>
          <a:p>
            <a:pPr marL="0" indent="0">
              <a:buNone/>
            </a:pPr>
            <a:r>
              <a:rPr lang="en-US" dirty="0" smtClean="0"/>
              <a:t>If equal (not equal), then </a:t>
            </a:r>
            <a:r>
              <a:rPr lang="en-US" dirty="0" err="1" smtClean="0"/>
              <a:t>beq</a:t>
            </a:r>
            <a:r>
              <a:rPr lang="en-US" dirty="0" smtClean="0"/>
              <a:t> (</a:t>
            </a:r>
            <a:r>
              <a:rPr lang="en-US" dirty="0" err="1" smtClean="0"/>
              <a:t>bne</a:t>
            </a:r>
            <a:r>
              <a:rPr lang="en-US" dirty="0" smtClean="0"/>
              <a:t>) transfers control to </a:t>
            </a:r>
            <a:r>
              <a:rPr lang="en-US" dirty="0" err="1" smtClean="0"/>
              <a:t>destination_address</a:t>
            </a:r>
            <a:r>
              <a:rPr lang="en-US" dirty="0" smtClean="0"/>
              <a:t>. Otherwise, control is transferred to the next instruction in the machine language instruction sequence.</a:t>
            </a:r>
            <a:endParaRPr lang="en-US" dirty="0"/>
          </a:p>
        </p:txBody>
      </p:sp>
    </p:spTree>
    <p:extLst>
      <p:ext uri="{BB962C8B-B14F-4D97-AF65-F5344CB8AC3E}">
        <p14:creationId xmlns:p14="http://schemas.microsoft.com/office/powerpoint/2010/main" val="283643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865186"/>
            <a:ext cx="9905999" cy="5637214"/>
          </a:xfrm>
        </p:spPr>
        <p:txBody>
          <a:bodyPr>
            <a:normAutofit/>
          </a:bodyPr>
          <a:lstStyle/>
          <a:p>
            <a:pPr marL="0" indent="0">
              <a:buNone/>
            </a:pPr>
            <a:r>
              <a:rPr lang="en-US" dirty="0"/>
              <a:t>A programming model is an abstract view of a processor that is appropriate for </a:t>
            </a:r>
            <a:r>
              <a:rPr lang="en-US" dirty="0" smtClean="0"/>
              <a:t>programming</a:t>
            </a:r>
            <a:r>
              <a:rPr lang="tr-TR" dirty="0" smtClean="0"/>
              <a:t>.</a:t>
            </a:r>
          </a:p>
          <a:p>
            <a:pPr marL="0" indent="0">
              <a:buNone/>
            </a:pPr>
            <a:r>
              <a:rPr lang="en-US" dirty="0"/>
              <a:t>It is the view </a:t>
            </a:r>
            <a:r>
              <a:rPr lang="en-US" dirty="0" smtClean="0"/>
              <a:t>of </a:t>
            </a:r>
            <a:r>
              <a:rPr lang="en-US" dirty="0"/>
              <a:t>the machine a programmer uses when programming</a:t>
            </a:r>
            <a:r>
              <a:rPr lang="en-US" dirty="0" smtClean="0"/>
              <a:t>.</a:t>
            </a:r>
            <a:endParaRPr lang="tr-TR" dirty="0" smtClean="0"/>
          </a:p>
          <a:p>
            <a:r>
              <a:rPr lang="en-US" dirty="0"/>
              <a:t>Basic MIPS Programming model</a:t>
            </a:r>
          </a:p>
          <a:p>
            <a:r>
              <a:rPr lang="en-US" dirty="0"/>
              <a:t>Memory</a:t>
            </a:r>
          </a:p>
          <a:p>
            <a:r>
              <a:rPr lang="en-US" dirty="0"/>
              <a:t>Registers</a:t>
            </a:r>
          </a:p>
          <a:p>
            <a:r>
              <a:rPr lang="en-US" dirty="0"/>
              <a:t>Machine cycle</a:t>
            </a:r>
          </a:p>
          <a:p>
            <a:r>
              <a:rPr lang="en-US" dirty="0"/>
              <a:t>Control flow</a:t>
            </a:r>
          </a:p>
          <a:p>
            <a:pPr marL="0" indent="0">
              <a:buNone/>
            </a:pPr>
            <a:endParaRPr lang="en-US" dirty="0"/>
          </a:p>
        </p:txBody>
      </p:sp>
    </p:spTree>
    <p:extLst>
      <p:ext uri="{BB962C8B-B14F-4D97-AF65-F5344CB8AC3E}">
        <p14:creationId xmlns:p14="http://schemas.microsoft.com/office/powerpoint/2010/main" val="65725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Memory </a:t>
            </a:r>
            <a:r>
              <a:rPr lang="en-US" b="1" dirty="0" smtClean="0"/>
              <a:t>Model</a:t>
            </a:r>
            <a:r>
              <a:rPr lang="en-US" dirty="0"/>
              <a:t/>
            </a:r>
            <a:br>
              <a:rPr lang="en-US" dirty="0"/>
            </a:br>
            <a:endParaRPr lang="en-US" dirty="0"/>
          </a:p>
        </p:txBody>
      </p:sp>
      <p:sp>
        <p:nvSpPr>
          <p:cNvPr id="3" name="Content Placeholder 2"/>
          <p:cNvSpPr>
            <a:spLocks noGrp="1"/>
          </p:cNvSpPr>
          <p:nvPr>
            <p:ph idx="1"/>
          </p:nvPr>
        </p:nvSpPr>
        <p:spPr>
          <a:xfrm>
            <a:off x="989013" y="1651980"/>
            <a:ext cx="6719888" cy="4444020"/>
          </a:xfrm>
        </p:spPr>
        <p:txBody>
          <a:bodyPr>
            <a:normAutofit/>
          </a:bodyPr>
          <a:lstStyle/>
          <a:p>
            <a:pPr marL="0" indent="0">
              <a:buNone/>
            </a:pPr>
            <a:r>
              <a:rPr lang="en-US" dirty="0"/>
              <a:t>Memory in the programming model is as follows</a:t>
            </a:r>
            <a:r>
              <a:rPr lang="en-US" dirty="0" smtClean="0"/>
              <a:t>:</a:t>
            </a:r>
            <a:endParaRPr lang="tr-TR" dirty="0" smtClean="0"/>
          </a:p>
          <a:p>
            <a:pPr marL="0" indent="0">
              <a:buNone/>
            </a:pPr>
            <a:r>
              <a:rPr lang="en-US" b="1" dirty="0"/>
              <a:t>DATA: </a:t>
            </a:r>
            <a:endParaRPr lang="tr-TR" b="1" dirty="0" smtClean="0"/>
          </a:p>
          <a:p>
            <a:r>
              <a:rPr lang="en-US" dirty="0"/>
              <a:t>MIPS memory is an array of 2</a:t>
            </a:r>
            <a:r>
              <a:rPr lang="en-US" baseline="30000" dirty="0"/>
              <a:t>32</a:t>
            </a:r>
            <a:r>
              <a:rPr lang="en-US" dirty="0"/>
              <a:t> bytes. </a:t>
            </a:r>
            <a:endParaRPr lang="tr-TR" dirty="0" smtClean="0"/>
          </a:p>
          <a:p>
            <a:r>
              <a:rPr lang="en-US" dirty="0" smtClean="0"/>
              <a:t>Each </a:t>
            </a:r>
            <a:r>
              <a:rPr lang="en-US" dirty="0"/>
              <a:t>byte has a 32-bit address. </a:t>
            </a:r>
            <a:endParaRPr lang="tr-TR" dirty="0" smtClean="0"/>
          </a:p>
          <a:p>
            <a:r>
              <a:rPr lang="en-US" dirty="0" smtClean="0"/>
              <a:t>Each </a:t>
            </a:r>
            <a:r>
              <a:rPr lang="en-US" dirty="0"/>
              <a:t>byte can hold an 8-bit pattern, one of the 256 possible 8-bit patterns. </a:t>
            </a:r>
            <a:endParaRPr lang="tr-TR" dirty="0" smtClean="0"/>
          </a:p>
          <a:p>
            <a:r>
              <a:rPr lang="en-US" dirty="0" smtClean="0"/>
              <a:t>The </a:t>
            </a:r>
            <a:r>
              <a:rPr lang="en-US" dirty="0"/>
              <a:t>addresses of MIPS main memory range from 0x00000000 to 0xFFFFFFFF.  </a:t>
            </a:r>
            <a:endParaRPr lang="tr-TR"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1946" y="618518"/>
            <a:ext cx="3567937" cy="5608638"/>
          </a:xfrm>
          <a:prstGeom prst="rect">
            <a:avLst/>
          </a:prstGeom>
        </p:spPr>
      </p:pic>
    </p:spTree>
    <p:extLst>
      <p:ext uri="{BB962C8B-B14F-4D97-AF65-F5344CB8AC3E}">
        <p14:creationId xmlns:p14="http://schemas.microsoft.com/office/powerpoint/2010/main" val="2355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Memory Model</a:t>
            </a:r>
            <a:endParaRPr lang="en-US" dirty="0"/>
          </a:p>
        </p:txBody>
      </p:sp>
      <p:sp>
        <p:nvSpPr>
          <p:cNvPr id="3" name="Content Placeholder 2"/>
          <p:cNvSpPr>
            <a:spLocks noGrp="1"/>
          </p:cNvSpPr>
          <p:nvPr>
            <p:ph idx="1"/>
          </p:nvPr>
        </p:nvSpPr>
        <p:spPr/>
        <p:txBody>
          <a:bodyPr/>
          <a:lstStyle/>
          <a:p>
            <a:pPr marL="0" indent="0">
              <a:buNone/>
            </a:pPr>
            <a:r>
              <a:rPr lang="en-US" b="1" dirty="0" smtClean="0"/>
              <a:t>OPERATIONS:</a:t>
            </a:r>
            <a:r>
              <a:rPr lang="en-US" dirty="0" smtClean="0"/>
              <a:t> </a:t>
            </a:r>
          </a:p>
          <a:p>
            <a:r>
              <a:rPr lang="en-US" dirty="0" smtClean="0"/>
              <a:t>The processor chip contains </a:t>
            </a:r>
            <a:r>
              <a:rPr lang="en-US" i="1" dirty="0" smtClean="0"/>
              <a:t>registers</a:t>
            </a:r>
            <a:r>
              <a:rPr lang="en-US" dirty="0" smtClean="0"/>
              <a:t>, which are electronic components that can store bit patterns. The processor interacts with memory by moving bit patterns between memory and its registers. </a:t>
            </a:r>
          </a:p>
          <a:p>
            <a:r>
              <a:rPr lang="en-US" b="1" dirty="0" smtClean="0"/>
              <a:t>Load:</a:t>
            </a:r>
            <a:r>
              <a:rPr lang="en-US" dirty="0" smtClean="0"/>
              <a:t> a bit pattern starting at a designated address in memory is copied </a:t>
            </a:r>
            <a:r>
              <a:rPr lang="en-US" u="sng" dirty="0" smtClean="0"/>
              <a:t>into</a:t>
            </a:r>
            <a:r>
              <a:rPr lang="en-US" dirty="0" smtClean="0"/>
              <a:t> a register inside the processor.</a:t>
            </a:r>
          </a:p>
          <a:p>
            <a:r>
              <a:rPr lang="en-US" b="1" dirty="0" smtClean="0"/>
              <a:t>Store:</a:t>
            </a:r>
            <a:r>
              <a:rPr lang="en-US" dirty="0" smtClean="0"/>
              <a:t> a bit pattern is copied </a:t>
            </a:r>
            <a:r>
              <a:rPr lang="en-US" u="sng" dirty="0" smtClean="0"/>
              <a:t>from</a:t>
            </a:r>
            <a:r>
              <a:rPr lang="en-US" dirty="0" smtClean="0"/>
              <a:t> a processor register to memory at a designated address.</a:t>
            </a:r>
          </a:p>
          <a:p>
            <a:pPr marL="0" indent="0">
              <a:buNone/>
            </a:pPr>
            <a:endParaRPr lang="en-US" dirty="0"/>
          </a:p>
        </p:txBody>
      </p:sp>
    </p:spTree>
    <p:extLst>
      <p:ext uri="{BB962C8B-B14F-4D97-AF65-F5344CB8AC3E}">
        <p14:creationId xmlns:p14="http://schemas.microsoft.com/office/powerpoint/2010/main" val="111720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Memory Layout</a:t>
            </a:r>
            <a:endParaRPr lang="en-US" dirty="0"/>
          </a:p>
        </p:txBody>
      </p:sp>
      <p:sp>
        <p:nvSpPr>
          <p:cNvPr id="3" name="Content Placeholder 2"/>
          <p:cNvSpPr>
            <a:spLocks noGrp="1"/>
          </p:cNvSpPr>
          <p:nvPr>
            <p:ph idx="1"/>
          </p:nvPr>
        </p:nvSpPr>
        <p:spPr>
          <a:xfrm>
            <a:off x="838200" y="1825625"/>
            <a:ext cx="10515600" cy="2378075"/>
          </a:xfrm>
        </p:spPr>
        <p:txBody>
          <a:bodyPr/>
          <a:lstStyle/>
          <a:p>
            <a:pPr marL="0" indent="0">
              <a:buNone/>
            </a:pPr>
            <a:r>
              <a:rPr lang="en-US" dirty="0" smtClean="0"/>
              <a:t>Memory is built to store bit patterns. </a:t>
            </a:r>
            <a:endParaRPr lang="tr-TR" dirty="0" smtClean="0"/>
          </a:p>
          <a:p>
            <a:pPr marL="0" indent="0">
              <a:buNone/>
            </a:pPr>
            <a:r>
              <a:rPr lang="en-US" dirty="0" smtClean="0"/>
              <a:t>Both instructions and data are bit patterns, and either of these can be stored anywhere in memory</a:t>
            </a:r>
            <a:r>
              <a:rPr lang="tr-TR" dirty="0" smtClean="0"/>
              <a:t>.</a:t>
            </a:r>
          </a:p>
          <a:p>
            <a:pPr marL="0" indent="0">
              <a:buNone/>
            </a:pPr>
            <a:r>
              <a:rPr lang="en-US" dirty="0" smtClean="0"/>
              <a:t>However, it is convenient for programmers and systems software to organize memory so that instructions and data are separated</a:t>
            </a:r>
            <a:endParaRPr lang="en-US" dirty="0"/>
          </a:p>
        </p:txBody>
      </p:sp>
      <p:sp>
        <p:nvSpPr>
          <p:cNvPr id="4" name="Rectangle 3"/>
          <p:cNvSpPr/>
          <p:nvPr/>
        </p:nvSpPr>
        <p:spPr>
          <a:xfrm>
            <a:off x="838200" y="4554834"/>
            <a:ext cx="10744200" cy="1384995"/>
          </a:xfrm>
          <a:prstGeom prst="rect">
            <a:avLst/>
          </a:prstGeom>
        </p:spPr>
        <p:txBody>
          <a:bodyPr wrap="square">
            <a:spAutoFit/>
          </a:bodyPr>
          <a:lstStyle/>
          <a:p>
            <a:r>
              <a:rPr lang="en-US" sz="2800" dirty="0"/>
              <a:t>Although the address space is 32 bits, the top addresses from 0x80000000 to 0xFFFFFFFF are not available to user programs. </a:t>
            </a:r>
            <a:endParaRPr lang="tr-TR" sz="2800" dirty="0" smtClean="0"/>
          </a:p>
          <a:p>
            <a:r>
              <a:rPr lang="en-US" sz="2800" dirty="0" smtClean="0"/>
              <a:t>They </a:t>
            </a:r>
            <a:r>
              <a:rPr lang="en-US" sz="2800" dirty="0"/>
              <a:t>are used for the operating system and for </a:t>
            </a:r>
            <a:r>
              <a:rPr lang="en-US" sz="2800" dirty="0" smtClean="0"/>
              <a:t>ROM</a:t>
            </a:r>
            <a:r>
              <a:rPr lang="tr-TR" sz="2800" dirty="0" smtClean="0"/>
              <a:t> (Read </a:t>
            </a:r>
            <a:r>
              <a:rPr lang="tr-TR" sz="2800" dirty="0" err="1" smtClean="0"/>
              <a:t>Only</a:t>
            </a:r>
            <a:r>
              <a:rPr lang="tr-TR" sz="2800" dirty="0" smtClean="0"/>
              <a:t> Memory</a:t>
            </a:r>
            <a:endParaRPr lang="en-US" sz="2800" dirty="0"/>
          </a:p>
        </p:txBody>
      </p:sp>
    </p:spTree>
    <p:extLst>
      <p:ext uri="{BB962C8B-B14F-4D97-AF65-F5344CB8AC3E}">
        <p14:creationId xmlns:p14="http://schemas.microsoft.com/office/powerpoint/2010/main" val="394987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724400" cy="1325563"/>
          </a:xfrm>
        </p:spPr>
        <p:txBody>
          <a:bodyPr/>
          <a:lstStyle/>
          <a:p>
            <a:r>
              <a:rPr lang="en-US" b="1" dirty="0" smtClean="0"/>
              <a:t>Memory Layout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6200" y="365125"/>
            <a:ext cx="3858100" cy="6020190"/>
          </a:xfrm>
        </p:spPr>
      </p:pic>
      <p:sp>
        <p:nvSpPr>
          <p:cNvPr id="5" name="Rectangle 1"/>
          <p:cNvSpPr>
            <a:spLocks noChangeArrowheads="1"/>
          </p:cNvSpPr>
          <p:nvPr/>
        </p:nvSpPr>
        <p:spPr bwMode="auto">
          <a:xfrm>
            <a:off x="495300" y="1690688"/>
            <a:ext cx="68099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parts of address space accessible to a user program are divided as follows: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Text Segment:</a:t>
            </a:r>
            <a:r>
              <a:rPr kumimoji="0" lang="en-US" altLang="en-US" sz="1800" b="0" i="0" u="none" strike="noStrike" cap="none" normalizeH="0" baseline="0" dirty="0" smtClean="0">
                <a:ln>
                  <a:noFill/>
                </a:ln>
                <a:solidFill>
                  <a:schemeClr val="tx1"/>
                </a:solidFill>
                <a:effectLst/>
                <a:latin typeface="Arial" panose="020B0604020202020204" pitchFamily="34" charset="0"/>
              </a:rPr>
              <a:t> This holds the machine language of the user program (the </a:t>
            </a:r>
            <a:r>
              <a:rPr kumimoji="0" lang="en-US" altLang="en-US" sz="1800" b="0" i="1" u="none" strike="noStrike" cap="none" normalizeH="0" baseline="0" dirty="0" smtClean="0">
                <a:ln>
                  <a:noFill/>
                </a:ln>
                <a:solidFill>
                  <a:schemeClr val="tx1"/>
                </a:solidFill>
                <a:effectLst/>
                <a:latin typeface="Arial" panose="020B0604020202020204" pitchFamily="34" charset="0"/>
              </a:rPr>
              <a:t>text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Data Segment:</a:t>
            </a:r>
            <a:r>
              <a:rPr kumimoji="0" lang="en-US" altLang="en-US" sz="1800" b="0" i="0" u="none" strike="noStrike" cap="none" normalizeH="0" baseline="0" dirty="0" smtClean="0">
                <a:ln>
                  <a:noFill/>
                </a:ln>
                <a:solidFill>
                  <a:schemeClr val="tx1"/>
                </a:solidFill>
                <a:effectLst/>
                <a:latin typeface="Arial" panose="020B0604020202020204" pitchFamily="34" charset="0"/>
              </a:rPr>
              <a:t> This holds the data that the program operates on. Part of the data is </a:t>
            </a:r>
            <a:r>
              <a:rPr kumimoji="0" lang="en-US" altLang="en-US" sz="1800" b="0" i="1" u="none" strike="noStrike" cap="none" normalizeH="0" baseline="0" dirty="0" smtClean="0">
                <a:ln>
                  <a:noFill/>
                </a:ln>
                <a:solidFill>
                  <a:schemeClr val="tx1"/>
                </a:solidFill>
                <a:effectLst/>
                <a:latin typeface="Arial" panose="020B0604020202020204" pitchFamily="34" charset="0"/>
              </a:rPr>
              <a:t>static</a:t>
            </a:r>
            <a:r>
              <a:rPr kumimoji="0" lang="en-US" altLang="en-US" sz="1800" b="0" i="0" u="none" strike="noStrike" cap="none" normalizeH="0" baseline="0" dirty="0" smtClean="0">
                <a:ln>
                  <a:noFill/>
                </a:ln>
                <a:solidFill>
                  <a:schemeClr val="tx1"/>
                </a:solidFill>
                <a:effectLst/>
                <a:latin typeface="Arial" panose="020B0604020202020204" pitchFamily="34" charset="0"/>
              </a:rPr>
              <a:t>. This is data that is allocated by the assembler and whose size does not change as a program executes. Values in it </a:t>
            </a:r>
            <a:r>
              <a:rPr kumimoji="0" lang="en-US" altLang="en-US" sz="1800" b="0" i="0" u="sng" strike="noStrike" cap="none" normalizeH="0" baseline="0" dirty="0" smtClean="0">
                <a:ln>
                  <a:noFill/>
                </a:ln>
                <a:solidFill>
                  <a:schemeClr val="tx1"/>
                </a:solidFill>
                <a:effectLst/>
                <a:latin typeface="Arial" panose="020B0604020202020204" pitchFamily="34" charset="0"/>
              </a:rPr>
              <a:t>do</a:t>
            </a:r>
            <a:r>
              <a:rPr kumimoji="0" lang="en-US" altLang="en-US" sz="1800" b="0" i="0" u="none" strike="noStrike" cap="none" normalizeH="0" baseline="0" dirty="0" smtClean="0">
                <a:ln>
                  <a:noFill/>
                </a:ln>
                <a:solidFill>
                  <a:schemeClr val="tx1"/>
                </a:solidFill>
                <a:effectLst/>
                <a:latin typeface="Arial" panose="020B0604020202020204" pitchFamily="34" charset="0"/>
              </a:rPr>
              <a:t> change; "static" means the size in bytes does not change during execution. On top of the static data is the </a:t>
            </a:r>
            <a:r>
              <a:rPr kumimoji="0" lang="en-US" altLang="en-US" sz="1800" b="0" i="1" u="none" strike="noStrike" cap="none" normalizeH="0" baseline="0" dirty="0" smtClean="0">
                <a:ln>
                  <a:noFill/>
                </a:ln>
                <a:solidFill>
                  <a:schemeClr val="tx1"/>
                </a:solidFill>
                <a:effectLst/>
                <a:latin typeface="Arial" panose="020B0604020202020204" pitchFamily="34" charset="0"/>
              </a:rPr>
              <a:t>dynamic</a:t>
            </a:r>
            <a:r>
              <a:rPr kumimoji="0" lang="en-US" altLang="en-US" sz="1800" b="0" i="0" u="none" strike="noStrike" cap="none" normalizeH="0" baseline="0" dirty="0" smtClean="0">
                <a:ln>
                  <a:noFill/>
                </a:ln>
                <a:solidFill>
                  <a:schemeClr val="tx1"/>
                </a:solidFill>
                <a:effectLst/>
                <a:latin typeface="Arial" panose="020B0604020202020204" pitchFamily="34" charset="0"/>
              </a:rPr>
              <a:t> data. This is data that is allocated and deallocated as the program executes. In C programming, dynamic allocation and deallocation is done with </a:t>
            </a:r>
            <a:r>
              <a:rPr kumimoji="0" lang="en-US" altLang="en-US" sz="1800" b="0" i="1" u="none" strike="noStrike" cap="none" normalizeH="0" baseline="0" dirty="0" err="1" smtClean="0">
                <a:ln>
                  <a:noFill/>
                </a:ln>
                <a:solidFill>
                  <a:schemeClr val="tx1"/>
                </a:solidFill>
                <a:effectLst/>
                <a:latin typeface="Arial" panose="020B0604020202020204" pitchFamily="34" charset="0"/>
              </a:rPr>
              <a:t>malloc</a:t>
            </a:r>
            <a:r>
              <a:rPr kumimoji="0" lang="en-US" altLang="en-US" sz="1800" b="0" i="1" u="none" strike="noStrike" cap="none" normalizeH="0" baseline="0" dirty="0" smtClean="0">
                <a:ln>
                  <a:noFill/>
                </a:ln>
                <a:solidFill>
                  <a:schemeClr val="tx1"/>
                </a:solidFill>
                <a:effectLst/>
                <a:latin typeface="Arial" panose="020B0604020202020204" pitchFamily="34"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rPr>
              <a:t> and </a:t>
            </a:r>
            <a:r>
              <a:rPr kumimoji="0" lang="en-US" altLang="en-US" sz="1800" b="0" i="1" u="none" strike="noStrike" cap="none" normalizeH="0" baseline="0" dirty="0" smtClean="0">
                <a:ln>
                  <a:noFill/>
                </a:ln>
                <a:solidFill>
                  <a:schemeClr val="tx1"/>
                </a:solidFill>
                <a:effectLst/>
                <a:latin typeface="Arial" panose="020B0604020202020204" pitchFamily="34" charset="0"/>
              </a:rPr>
              <a:t>free()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Stack Segment:</a:t>
            </a:r>
            <a:r>
              <a:rPr kumimoji="0" lang="en-US" altLang="en-US" sz="1800" b="0" i="0" u="none" strike="noStrike" cap="none" normalizeH="0" baseline="0" dirty="0" smtClean="0">
                <a:ln>
                  <a:noFill/>
                </a:ln>
                <a:solidFill>
                  <a:schemeClr val="tx1"/>
                </a:solidFill>
                <a:effectLst/>
                <a:latin typeface="Arial" panose="020B0604020202020204" pitchFamily="34" charset="0"/>
              </a:rPr>
              <a:t> At the top of user address space is the stack. With high level languages, local variables and parameters are pushed and popped on the stack as procedures are activated and deactivated. </a:t>
            </a:r>
          </a:p>
        </p:txBody>
      </p:sp>
    </p:spTree>
    <p:extLst>
      <p:ext uri="{BB962C8B-B14F-4D97-AF65-F5344CB8AC3E}">
        <p14:creationId xmlns:p14="http://schemas.microsoft.com/office/powerpoint/2010/main" val="202962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Registers</a:t>
            </a:r>
            <a:endParaRPr lang="en-US" dirty="0"/>
          </a:p>
        </p:txBody>
      </p:sp>
      <p:sp>
        <p:nvSpPr>
          <p:cNvPr id="3" name="Content Placeholder 2"/>
          <p:cNvSpPr>
            <a:spLocks noGrp="1"/>
          </p:cNvSpPr>
          <p:nvPr>
            <p:ph idx="1"/>
          </p:nvPr>
        </p:nvSpPr>
        <p:spPr>
          <a:xfrm>
            <a:off x="838200" y="1419225"/>
            <a:ext cx="10515600" cy="2505075"/>
          </a:xfrm>
        </p:spPr>
        <p:txBody>
          <a:bodyPr>
            <a:normAutofit lnSpcReduction="10000"/>
          </a:bodyPr>
          <a:lstStyle/>
          <a:p>
            <a:r>
              <a:rPr lang="en-US" dirty="0" smtClean="0"/>
              <a:t>A </a:t>
            </a:r>
            <a:r>
              <a:rPr lang="en-US" b="1" dirty="0" smtClean="0"/>
              <a:t>register</a:t>
            </a:r>
            <a:r>
              <a:rPr lang="en-US" dirty="0" smtClean="0"/>
              <a:t> is a part of the processor that can hold a bit pattern. On the MIPS, a register holds 32 bits. There are many registers in the processor, but only some of them are visible in assembly language. The others are used by the processor in carrying out its operations. </a:t>
            </a:r>
          </a:p>
          <a:p>
            <a:r>
              <a:rPr lang="en-US" dirty="0" smtClean="0"/>
              <a:t>A </a:t>
            </a:r>
            <a:r>
              <a:rPr lang="en-US" b="1" dirty="0" smtClean="0"/>
              <a:t>load</a:t>
            </a:r>
            <a:r>
              <a:rPr lang="en-US" dirty="0" smtClean="0"/>
              <a:t> operation copies a bit pattern from memory into a register.</a:t>
            </a:r>
          </a:p>
          <a:p>
            <a:r>
              <a:rPr lang="en-US" dirty="0" smtClean="0"/>
              <a:t>A </a:t>
            </a:r>
            <a:r>
              <a:rPr lang="en-US" b="1" dirty="0" smtClean="0"/>
              <a:t>store</a:t>
            </a:r>
            <a:r>
              <a:rPr lang="en-US" dirty="0" smtClean="0"/>
              <a:t> operation copies a bit pattern from a register into memory.</a:t>
            </a:r>
            <a:endParaRPr lang="tr-TR" dirty="0" smtClean="0"/>
          </a:p>
          <a:p>
            <a:endParaRPr lang="en-US" dirty="0" smtClean="0"/>
          </a:p>
          <a:p>
            <a:pPr marL="0" indent="0">
              <a:buNone/>
            </a:pPr>
            <a:endParaRPr lang="tr-TR" dirty="0" smtClean="0"/>
          </a:p>
          <a:p>
            <a:pPr marL="0" indent="0">
              <a:buNone/>
            </a:pPr>
            <a:endParaRPr lang="en-US" dirty="0"/>
          </a:p>
        </p:txBody>
      </p:sp>
      <p:sp>
        <p:nvSpPr>
          <p:cNvPr id="6" name="Rectangle 3"/>
          <p:cNvSpPr>
            <a:spLocks noChangeArrowheads="1"/>
          </p:cNvSpPr>
          <p:nvPr/>
        </p:nvSpPr>
        <p:spPr bwMode="auto">
          <a:xfrm rot="10800000" flipV="1">
            <a:off x="659570" y="3753415"/>
            <a:ext cx="1127926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chemeClr val="tx1"/>
                </a:solidFill>
                <a:effectLst/>
              </a:rPr>
              <a:t>The registers that are visible in assembly language are called </a:t>
            </a:r>
            <a:r>
              <a:rPr kumimoji="0" lang="en-US" altLang="en-US" sz="2800" b="1" i="0" u="none" strike="noStrike" cap="none" normalizeH="0" baseline="0" smtClean="0">
                <a:ln>
                  <a:noFill/>
                </a:ln>
                <a:solidFill>
                  <a:schemeClr val="tx1"/>
                </a:solidFill>
                <a:effectLst/>
              </a:rPr>
              <a:t>general purpose</a:t>
            </a:r>
            <a:r>
              <a:rPr kumimoji="0" lang="en-US" altLang="en-US" sz="2800" b="0" i="0" u="none" strike="noStrike" cap="none" normalizeH="0" baseline="0" smtClean="0">
                <a:ln>
                  <a:noFill/>
                </a:ln>
                <a:solidFill>
                  <a:schemeClr val="tx1"/>
                </a:solidFill>
                <a:effectLst/>
              </a:rPr>
              <a:t> registers and </a:t>
            </a:r>
            <a:r>
              <a:rPr kumimoji="0" lang="en-US" altLang="en-US" sz="2800" b="1" i="0" u="none" strike="noStrike" cap="none" normalizeH="0" baseline="0" smtClean="0">
                <a:ln>
                  <a:noFill/>
                </a:ln>
                <a:solidFill>
                  <a:schemeClr val="tx1"/>
                </a:solidFill>
                <a:effectLst/>
              </a:rPr>
              <a:t>floating point</a:t>
            </a:r>
            <a:r>
              <a:rPr kumimoji="0" lang="en-US" altLang="en-US" sz="2800" b="0" i="0" u="none" strike="noStrike" cap="none" normalizeH="0" baseline="0" smtClean="0">
                <a:ln>
                  <a:noFill/>
                </a:ln>
                <a:solidFill>
                  <a:schemeClr val="tx1"/>
                </a:solidFill>
                <a:effectLst/>
              </a:rPr>
              <a:t> registers. </a:t>
            </a:r>
            <a:endParaRPr kumimoji="0" lang="tr-TR" altLang="en-US" sz="2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chemeClr val="tx1"/>
                </a:solidFill>
                <a:effectLst/>
              </a:rPr>
              <a:t>There are 32 general purpose registers. Each general purpose register holds a 32 bit pattern. In assembly language, these registers are named $0, $1, $2, ... , $31. There are 32 floating point registers. </a:t>
            </a:r>
            <a:endParaRPr kumimoji="0" lang="en-US" altLang="en-US" sz="2800" b="0" i="0" u="none" strike="noStrike" cap="none" normalizeH="0" baseline="0" dirty="0" smtClean="0">
              <a:ln>
                <a:noFill/>
              </a:ln>
              <a:solidFill>
                <a:schemeClr val="tx1"/>
              </a:solidFill>
              <a:effectLst/>
            </a:endParaRPr>
          </a:p>
        </p:txBody>
      </p:sp>
      <p:sp>
        <p:nvSpPr>
          <p:cNvPr id="7" name="Rectangle 6"/>
          <p:cNvSpPr/>
          <p:nvPr/>
        </p:nvSpPr>
        <p:spPr>
          <a:xfrm>
            <a:off x="806450" y="6188075"/>
            <a:ext cx="10579100" cy="369332"/>
          </a:xfrm>
          <a:prstGeom prst="rect">
            <a:avLst/>
          </a:prstGeom>
        </p:spPr>
        <p:txBody>
          <a:bodyPr wrap="square">
            <a:spAutoFit/>
          </a:bodyPr>
          <a:lstStyle/>
          <a:p>
            <a:r>
              <a:rPr lang="en-US" b="1" u="sng" dirty="0">
                <a:solidFill>
                  <a:srgbClr val="FF0000"/>
                </a:solidFill>
              </a:rPr>
              <a:t>One of the general purpose registers is hard-wired to always contain the value 0x00000000 (all zero bits). </a:t>
            </a:r>
          </a:p>
        </p:txBody>
      </p:sp>
    </p:spTree>
    <p:extLst>
      <p:ext uri="{BB962C8B-B14F-4D97-AF65-F5344CB8AC3E}">
        <p14:creationId xmlns:p14="http://schemas.microsoft.com/office/powerpoint/2010/main" val="359015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ALU</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smtClean="0"/>
              <a:t>arithmetic/logic unit (ALU)</a:t>
            </a:r>
            <a:r>
              <a:rPr lang="en-US" dirty="0" smtClean="0"/>
              <a:t> of a processor performs integer arithmetic and logical operations.</a:t>
            </a:r>
            <a:endParaRPr lang="tr-TR" dirty="0" smtClean="0"/>
          </a:p>
          <a:p>
            <a:pPr marL="0" indent="0">
              <a:buNone/>
            </a:pPr>
            <a:endParaRPr lang="tr-TR" dirty="0"/>
          </a:p>
          <a:p>
            <a:pPr marL="0" indent="0">
              <a:buNone/>
            </a:pPr>
            <a:r>
              <a:rPr lang="en-US" dirty="0" smtClean="0"/>
              <a:t>An integer used as input to an operation is called an </a:t>
            </a:r>
            <a:r>
              <a:rPr lang="en-US" b="1" dirty="0" smtClean="0"/>
              <a:t>operand</a:t>
            </a:r>
            <a:r>
              <a:rPr lang="en-US" dirty="0" smtClean="0"/>
              <a:t>. One operand for the ALU is always contained in a register. The other operand may be in a register or may be part of the machine instruction itself. The result of the operation is put into a general purpose register. </a:t>
            </a:r>
            <a:endParaRPr lang="en-US" dirty="0"/>
          </a:p>
        </p:txBody>
      </p:sp>
    </p:spTree>
    <p:extLst>
      <p:ext uri="{BB962C8B-B14F-4D97-AF65-F5344CB8AC3E}">
        <p14:creationId xmlns:p14="http://schemas.microsoft.com/office/powerpoint/2010/main" val="303715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arithmetic/logic unit (ALU)</a:t>
            </a:r>
            <a:endParaRPr lang="en-US" dirty="0"/>
          </a:p>
        </p:txBody>
      </p:sp>
      <p:sp>
        <p:nvSpPr>
          <p:cNvPr id="5" name="Rectangle 2"/>
          <p:cNvSpPr>
            <a:spLocks noGrp="1" noChangeArrowheads="1"/>
          </p:cNvSpPr>
          <p:nvPr>
            <p:ph idx="1"/>
          </p:nvPr>
        </p:nvSpPr>
        <p:spPr bwMode="auto">
          <a:xfrm>
            <a:off x="600732" y="1301383"/>
            <a:ext cx="663495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Machine instructions that use the ALU specify four things: </a:t>
            </a:r>
          </a:p>
          <a:p>
            <a:pPr marL="457200" lvl="1" indent="0" eaLnBrk="0" fontAlgn="base" hangingPunct="0">
              <a:lnSpc>
                <a:spcPct val="100000"/>
              </a:lnSpc>
              <a:spcBef>
                <a:spcPct val="0"/>
              </a:spcBef>
              <a:spcAft>
                <a:spcPct val="0"/>
              </a:spcAft>
              <a:buFontTx/>
              <a:buAutoNum type="arabicPeriod"/>
            </a:pPr>
            <a:r>
              <a:rPr kumimoji="0" lang="en-US" altLang="en-US" sz="2000" b="0" i="0" u="none" strike="noStrike" cap="none" normalizeH="0" baseline="0" dirty="0" smtClean="0">
                <a:ln>
                  <a:noFill/>
                </a:ln>
                <a:solidFill>
                  <a:schemeClr val="tx1"/>
                </a:solidFill>
                <a:effectLst/>
              </a:rPr>
              <a:t>The operation to perform. </a:t>
            </a:r>
          </a:p>
          <a:p>
            <a:pPr marL="457200" lvl="1" indent="0" eaLnBrk="0" fontAlgn="base" hangingPunct="0">
              <a:lnSpc>
                <a:spcPct val="100000"/>
              </a:lnSpc>
              <a:spcBef>
                <a:spcPct val="0"/>
              </a:spcBef>
              <a:spcAft>
                <a:spcPct val="0"/>
              </a:spcAft>
              <a:buFontTx/>
              <a:buAutoNum type="arabicPeriod"/>
            </a:pPr>
            <a:r>
              <a:rPr kumimoji="0" lang="en-US" altLang="en-US" sz="2000" b="0" i="0" u="none" strike="noStrike" cap="none" normalizeH="0" baseline="0" dirty="0" smtClean="0">
                <a:ln>
                  <a:noFill/>
                </a:ln>
                <a:solidFill>
                  <a:schemeClr val="tx1"/>
                </a:solidFill>
                <a:effectLst/>
              </a:rPr>
              <a:t>The </a:t>
            </a:r>
            <a:r>
              <a:rPr kumimoji="0" lang="en-US" altLang="en-US" sz="2000" b="0" i="0" u="none" strike="noStrike" cap="none" normalizeH="0" baseline="0" dirty="0" err="1" smtClean="0">
                <a:ln>
                  <a:noFill/>
                </a:ln>
                <a:solidFill>
                  <a:schemeClr val="tx1"/>
                </a:solidFill>
                <a:effectLst/>
              </a:rPr>
              <a:t>the</a:t>
            </a:r>
            <a:r>
              <a:rPr kumimoji="0" lang="en-US" altLang="en-US" sz="2000" b="0" i="0" u="none" strike="noStrike" cap="none" normalizeH="0" baseline="0" dirty="0" smtClean="0">
                <a:ln>
                  <a:noFill/>
                </a:ln>
                <a:solidFill>
                  <a:schemeClr val="tx1"/>
                </a:solidFill>
                <a:effectLst/>
              </a:rPr>
              <a:t> first operand (often in a register). </a:t>
            </a:r>
          </a:p>
          <a:p>
            <a:pPr marL="457200" lvl="1" indent="0" eaLnBrk="0" fontAlgn="base" hangingPunct="0">
              <a:lnSpc>
                <a:spcPct val="100000"/>
              </a:lnSpc>
              <a:spcBef>
                <a:spcPct val="0"/>
              </a:spcBef>
              <a:spcAft>
                <a:spcPct val="0"/>
              </a:spcAft>
              <a:buFontTx/>
              <a:buAutoNum type="arabicPeriod"/>
            </a:pPr>
            <a:r>
              <a:rPr kumimoji="0" lang="en-US" altLang="en-US" sz="2000" b="0" i="0" u="none" strike="noStrike" cap="none" normalizeH="0" baseline="0" dirty="0" smtClean="0">
                <a:ln>
                  <a:noFill/>
                </a:ln>
                <a:solidFill>
                  <a:schemeClr val="tx1"/>
                </a:solidFill>
                <a:effectLst/>
              </a:rPr>
              <a:t>The second operand (often in a register). </a:t>
            </a:r>
          </a:p>
          <a:p>
            <a:pPr marL="457200" lvl="1" indent="0" eaLnBrk="0" fontAlgn="base" hangingPunct="0">
              <a:lnSpc>
                <a:spcPct val="100000"/>
              </a:lnSpc>
              <a:spcBef>
                <a:spcPct val="0"/>
              </a:spcBef>
              <a:spcAft>
                <a:spcPct val="0"/>
              </a:spcAft>
              <a:buFontTx/>
              <a:buAutoNum type="arabicPeriod"/>
            </a:pPr>
            <a:r>
              <a:rPr kumimoji="0" lang="en-US" altLang="en-US" sz="2000" b="0" i="0" u="none" strike="noStrike" cap="none" normalizeH="0" baseline="0" dirty="0" smtClean="0">
                <a:ln>
                  <a:noFill/>
                </a:ln>
                <a:solidFill>
                  <a:schemeClr val="tx1"/>
                </a:solidFill>
                <a:effectLst/>
              </a:rPr>
              <a:t>The register that receives the result.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The picture shows a 32-bit addition operation. </a:t>
            </a:r>
            <a:endParaRPr kumimoji="0" lang="tr-TR"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The operands come from register $8 and from register $9. </a:t>
            </a:r>
            <a:endParaRPr kumimoji="0" lang="tr-TR"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The result is put in register $10. Here is how that instruction is written as assembly language: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rPr>
              <a:t>addu</a:t>
            </a:r>
            <a:r>
              <a:rPr kumimoji="0" lang="en-US" altLang="en-US" sz="2400" b="0" i="0" u="none" strike="noStrike" cap="none" normalizeH="0" baseline="0" dirty="0" smtClean="0">
                <a:ln>
                  <a:noFill/>
                </a:ln>
                <a:solidFill>
                  <a:schemeClr val="tx1"/>
                </a:solidFill>
                <a:effectLst/>
              </a:rPr>
              <a:t> $10,$8,$9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7636" y="1667287"/>
            <a:ext cx="4547358" cy="4689805"/>
          </a:xfrm>
          <a:prstGeom prst="rect">
            <a:avLst/>
          </a:prstGeom>
        </p:spPr>
      </p:pic>
    </p:spTree>
    <p:extLst>
      <p:ext uri="{BB962C8B-B14F-4D97-AF65-F5344CB8AC3E}">
        <p14:creationId xmlns:p14="http://schemas.microsoft.com/office/powerpoint/2010/main" val="3573066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1001</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 MIPS Programming Model</vt:lpstr>
      <vt:lpstr>PowerPoint Presentation</vt:lpstr>
      <vt:lpstr>Memory Model </vt:lpstr>
      <vt:lpstr>Memory Model</vt:lpstr>
      <vt:lpstr>Memory Layout</vt:lpstr>
      <vt:lpstr>Memory Layout</vt:lpstr>
      <vt:lpstr>Registers</vt:lpstr>
      <vt:lpstr>ALU</vt:lpstr>
      <vt:lpstr>arithmetic/logic unit (ALU)</vt:lpstr>
      <vt:lpstr>Questions </vt:lpstr>
      <vt:lpstr>Jump and Branch Instructions</vt:lpstr>
      <vt:lpstr>PowerPoint Presentation</vt:lpstr>
      <vt:lpstr>Conditional branch instructions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MIPS Programming Model</dc:title>
  <dc:creator>Windows User</dc:creator>
  <cp:lastModifiedBy>cccc</cp:lastModifiedBy>
  <cp:revision>16</cp:revision>
  <dcterms:created xsi:type="dcterms:W3CDTF">2019-03-24T21:19:48Z</dcterms:created>
  <dcterms:modified xsi:type="dcterms:W3CDTF">2019-03-25T06:18:50Z</dcterms:modified>
</cp:coreProperties>
</file>