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4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6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7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8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9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10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1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12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13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14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15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16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17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18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19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EC093-7847-4476-BF70-0F3EFFE99AC2}" type="datetimeFigureOut">
              <a:rPr lang="tr-TR" smtClean="0"/>
              <a:t>28.03.2019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40D3C-84BE-4484-A947-52F9D8C46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415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57862F-DCFE-4BA1-8629-AF594655B8F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3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61225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32715-E9A6-4E6F-BBB8-AF6EE3B23BE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31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4890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F6C6E3-3345-4F65-BF08-E60CC4F448C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24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0424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94196A-6370-4E97-AC99-D21B5657A1C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31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2997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9624C0-3CC9-4406-917C-844A4DEA731E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31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86522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92B95F-2744-42DE-A359-EFD14AD43BE9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24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5350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D80A5A-5973-4E5F-BD19-B3E10DF94270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245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9426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1B7308-FBD9-40C9-B9EB-D9B13A141D8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31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2041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CF134-F225-4271-8506-A1067E502D70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24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9473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C8C05-9D05-4815-BCCB-11A789B97DA5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24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90559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20CE3D-31F8-47C2-917F-A139AB90B399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24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175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AFFD9F-E172-4FD0-8CD9-506D26F7B91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23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6206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0B9E18-0772-45F1-BCF8-3FE094D3EE7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32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1882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AF447E-E15F-48CE-8C90-DA091480476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23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277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A30157-BB86-4D93-9647-13EC58EC2BF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3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2489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BA9C37-DC4A-4097-BFA6-EACAF3A42C1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3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307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8F985D-8A9E-4838-9EA9-58004C90BA0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3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254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003625-580F-4BEF-A0A8-535511CC0BD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30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0783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6BAF20-B02B-4A80-AE61-138D59E81D4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23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9449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7984A-2DE0-462E-BF56-5B450D73CE3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31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7501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FDB7-52B1-4BB9-BE3A-4CDA65DE5921}" type="datetimeFigureOut">
              <a:rPr lang="tr-TR" smtClean="0"/>
              <a:t>28.03.2019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609C-E698-402A-A792-8733631DE9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7229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FDB7-52B1-4BB9-BE3A-4CDA65DE5921}" type="datetimeFigureOut">
              <a:rPr lang="tr-TR" smtClean="0"/>
              <a:t>28.03.2019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609C-E698-402A-A792-8733631DE9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0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FDB7-52B1-4BB9-BE3A-4CDA65DE5921}" type="datetimeFigureOut">
              <a:rPr lang="tr-TR" smtClean="0"/>
              <a:t>28.03.2019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609C-E698-402A-A792-8733631DE9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4176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FDB7-52B1-4BB9-BE3A-4CDA65DE5921}" type="datetimeFigureOut">
              <a:rPr lang="tr-TR" smtClean="0"/>
              <a:t>28.03.2019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609C-E698-402A-A792-8733631DE9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6583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FDB7-52B1-4BB9-BE3A-4CDA65DE5921}" type="datetimeFigureOut">
              <a:rPr lang="tr-TR" smtClean="0"/>
              <a:t>28.03.2019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609C-E698-402A-A792-8733631DE9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905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FDB7-52B1-4BB9-BE3A-4CDA65DE5921}" type="datetimeFigureOut">
              <a:rPr lang="tr-TR" smtClean="0"/>
              <a:t>28.03.2019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609C-E698-402A-A792-8733631DE9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9203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FDB7-52B1-4BB9-BE3A-4CDA65DE5921}" type="datetimeFigureOut">
              <a:rPr lang="tr-TR" smtClean="0"/>
              <a:t>28.03.2019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609C-E698-402A-A792-8733631DE9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3364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FDB7-52B1-4BB9-BE3A-4CDA65DE5921}" type="datetimeFigureOut">
              <a:rPr lang="tr-TR" smtClean="0"/>
              <a:t>28.03.2019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609C-E698-402A-A792-8733631DE9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3612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FDB7-52B1-4BB9-BE3A-4CDA65DE5921}" type="datetimeFigureOut">
              <a:rPr lang="tr-TR" smtClean="0"/>
              <a:t>28.03.2019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609C-E698-402A-A792-8733631DE9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96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FDB7-52B1-4BB9-BE3A-4CDA65DE5921}" type="datetimeFigureOut">
              <a:rPr lang="tr-TR" smtClean="0"/>
              <a:t>28.03.2019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609C-E698-402A-A792-8733631DE9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552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FDB7-52B1-4BB9-BE3A-4CDA65DE5921}" type="datetimeFigureOut">
              <a:rPr lang="tr-TR" smtClean="0"/>
              <a:t>28.03.2019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609C-E698-402A-A792-8733631DE9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23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EFDB7-52B1-4BB9-BE3A-4CDA65DE5921}" type="datetimeFigureOut">
              <a:rPr lang="tr-TR" smtClean="0"/>
              <a:t>28.03.2019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0609C-E698-402A-A792-8733631DE9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67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3" Type="http://schemas.openxmlformats.org/officeDocument/2006/relationships/tags" Target="../tags/tag46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7" Type="http://schemas.openxmlformats.org/officeDocument/2006/relationships/notesSlide" Target="../notesSlides/notesSlide12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3.xml"/><Relationship Id="rId3" Type="http://schemas.openxmlformats.org/officeDocument/2006/relationships/tags" Target="../tags/tag60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6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69.xml"/><Relationship Id="rId7" Type="http://schemas.openxmlformats.org/officeDocument/2006/relationships/tags" Target="../tags/tag73.xml"/><Relationship Id="rId2" Type="http://schemas.openxmlformats.org/officeDocument/2006/relationships/tags" Target="../tags/tag68.xml"/><Relationship Id="rId1" Type="http://schemas.openxmlformats.org/officeDocument/2006/relationships/vmlDrawing" Target="../drawings/vmlDrawing1.vml"/><Relationship Id="rId6" Type="http://schemas.openxmlformats.org/officeDocument/2006/relationships/tags" Target="../tags/tag72.xml"/><Relationship Id="rId11" Type="http://schemas.openxmlformats.org/officeDocument/2006/relationships/image" Target="../media/image5.wmf"/><Relationship Id="rId5" Type="http://schemas.openxmlformats.org/officeDocument/2006/relationships/tags" Target="../tags/tag71.xml"/><Relationship Id="rId10" Type="http://schemas.openxmlformats.org/officeDocument/2006/relationships/oleObject" Target="../embeddings/oleObject1.bin"/><Relationship Id="rId4" Type="http://schemas.openxmlformats.org/officeDocument/2006/relationships/tags" Target="../tags/tag70.xml"/><Relationship Id="rId9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7" Type="http://schemas.openxmlformats.org/officeDocument/2006/relationships/notesSlide" Target="../notesSlides/notesSlide1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78.xml"/><Relationship Id="rId4" Type="http://schemas.openxmlformats.org/officeDocument/2006/relationships/tags" Target="../tags/tag7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2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3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image" Target="../media/image4.pn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38.xml"/><Relationship Id="rId4" Type="http://schemas.openxmlformats.org/officeDocument/2006/relationships/tags" Target="../tags/tag3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notesSlide" Target="../notesSlides/notesSlide9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05369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altLang="en-US" dirty="0"/>
              <a:t>Conditional Branching (</a:t>
            </a:r>
            <a:r>
              <a:rPr lang="en-US" altLang="en-US" dirty="0" err="1">
                <a:latin typeface="Courier New" panose="02070309020205020404" pitchFamily="49" charset="0"/>
              </a:rPr>
              <a:t>beq</a:t>
            </a:r>
            <a:r>
              <a:rPr lang="en-US" altLang="en-US" dirty="0"/>
              <a:t>)</a:t>
            </a:r>
          </a:p>
        </p:txBody>
      </p:sp>
      <p:sp>
        <p:nvSpPr>
          <p:cNvPr id="105370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053701" name="Rectangle 5"/>
          <p:cNvSpPr>
            <a:spLocks noGrp="1" noChangeArrowheads="1"/>
          </p:cNvSpPr>
          <p:nvPr>
            <p:ph sz="half" idx="1"/>
            <p:custDataLst>
              <p:tags r:id="rId4"/>
            </p:custDataLst>
          </p:nvPr>
        </p:nvSpPr>
        <p:spPr>
          <a:xfrm>
            <a:off x="619897" y="2886932"/>
            <a:ext cx="8077200" cy="3135527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# MIPS assembly</a:t>
            </a:r>
            <a:endParaRPr lang="en-US" altLang="en-US" sz="1600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1600" dirty="0"/>
              <a:t>  </a:t>
            </a:r>
            <a:r>
              <a:rPr lang="en-US" altLang="en-US" sz="1600" dirty="0" err="1">
                <a:latin typeface="Courier New" panose="02070309020205020404" pitchFamily="49" charset="0"/>
              </a:rPr>
              <a:t>addi</a:t>
            </a:r>
            <a:r>
              <a:rPr lang="en-US" altLang="en-US" sz="1600" dirty="0">
                <a:latin typeface="Courier New" panose="02070309020205020404" pitchFamily="49" charset="0"/>
              </a:rPr>
              <a:t> 	$s0, $0, 4    	# $s0 = 0 + 4 = 4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</a:rPr>
              <a:t>addi</a:t>
            </a:r>
            <a:r>
              <a:rPr lang="en-US" altLang="en-US" sz="1600" dirty="0">
                <a:latin typeface="Courier New" panose="02070309020205020404" pitchFamily="49" charset="0"/>
              </a:rPr>
              <a:t> $s1, $0, 1    	# $s1 = 0 + 1 = 1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</a:rPr>
              <a:t>sll</a:t>
            </a:r>
            <a:r>
              <a:rPr lang="en-US" altLang="en-US" sz="1600" dirty="0">
                <a:latin typeface="Courier New" panose="02070309020205020404" pitchFamily="49" charset="0"/>
              </a:rPr>
              <a:t>  $s1, $s1, 2   	# $s1 = 1 &lt;&lt; 2 = 4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</a:rPr>
              <a:t>beq</a:t>
            </a:r>
            <a:r>
              <a:rPr lang="en-US" altLang="en-US" sz="1600" dirty="0">
                <a:latin typeface="Courier New" panose="02070309020205020404" pitchFamily="49" charset="0"/>
              </a:rPr>
              <a:t>  $s0, $s1, target	</a:t>
            </a:r>
            <a:r>
              <a:rPr lang="en-US" altLang="en-US" sz="1600" dirty="0">
                <a:solidFill>
                  <a:schemeClr val="accent2"/>
                </a:solidFill>
                <a:latin typeface="Courier New" panose="02070309020205020404" pitchFamily="49" charset="0"/>
              </a:rPr>
              <a:t># branch is taken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</a:rPr>
              <a:t>addi</a:t>
            </a:r>
            <a:r>
              <a:rPr lang="en-US" altLang="en-US" sz="1600" dirty="0">
                <a:latin typeface="Courier New" panose="02070309020205020404" pitchFamily="49" charset="0"/>
              </a:rPr>
              <a:t> $s1, $s1, 1       </a:t>
            </a:r>
            <a:r>
              <a:rPr lang="en-US" altLang="en-US" sz="1600" dirty="0">
                <a:solidFill>
                  <a:schemeClr val="accent2"/>
                </a:solidFill>
                <a:latin typeface="Courier New" panose="02070309020205020404" pitchFamily="49" charset="0"/>
              </a:rPr>
              <a:t># not executed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sub  $s1, $s1, $s0   	</a:t>
            </a:r>
            <a:r>
              <a:rPr lang="en-US" altLang="en-US" sz="1600" dirty="0">
                <a:solidFill>
                  <a:schemeClr val="accent2"/>
                </a:solidFill>
                <a:latin typeface="Courier New" panose="02070309020205020404" pitchFamily="49" charset="0"/>
              </a:rPr>
              <a:t># not </a:t>
            </a:r>
            <a:r>
              <a:rPr lang="en-US" altLang="en-US" sz="1600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executed</a:t>
            </a:r>
            <a:endParaRPr lang="en-US" altLang="en-US" sz="16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target:			# label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add  $s1, $s1, $s0  	# $s1 = 4 + 4 = 8</a:t>
            </a:r>
          </a:p>
          <a:p>
            <a:pPr>
              <a:buFontTx/>
              <a:buNone/>
            </a:pPr>
            <a:endParaRPr lang="en-US" altLang="en-US" sz="1600" dirty="0">
              <a:latin typeface="Courier New" panose="02070309020205020404" pitchFamily="49" charset="0"/>
            </a:endParaRPr>
          </a:p>
        </p:txBody>
      </p:sp>
      <p:sp>
        <p:nvSpPr>
          <p:cNvPr id="105370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53081" y="6098659"/>
            <a:ext cx="1103870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Labels indicate instruction locations in a program. They cannot use reserved words and must be followed by a colon (:).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3739" y="1020200"/>
            <a:ext cx="8627547" cy="182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474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74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311747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en-US" altLang="en-US" dirty="0"/>
              <a:t>While Loops</a:t>
            </a:r>
          </a:p>
        </p:txBody>
      </p:sp>
      <p:sp>
        <p:nvSpPr>
          <p:cNvPr id="131174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1524000"/>
            <a:ext cx="396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High-level code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// determines the power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// of x such that 2</a:t>
            </a:r>
            <a:r>
              <a:rPr lang="en-US" altLang="en-US" sz="1600" baseline="30000">
                <a:latin typeface="Courier New" panose="02070309020205020404" pitchFamily="49" charset="0"/>
              </a:rPr>
              <a:t>x</a:t>
            </a:r>
            <a:r>
              <a:rPr lang="en-US" altLang="en-US" sz="1600">
                <a:latin typeface="Courier New" panose="02070309020205020404" pitchFamily="49" charset="0"/>
              </a:rPr>
              <a:t> = 128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int pow = 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int x   = 0;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while (pow != 128)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pow = pow * 2;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x = x + 1;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31174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86400" y="1524000"/>
            <a:ext cx="4953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MIPS assembly code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# $s0 = pow, $s1 = x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addi $s0, $0, 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add  $s1, $0, $0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addi $t0, $0, 128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while: beq  $s0, $t0, done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sll  $s0, $s0, 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addi $s1, $s1, 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j    while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done:</a:t>
            </a:r>
          </a:p>
        </p:txBody>
      </p:sp>
      <p:sp>
        <p:nvSpPr>
          <p:cNvPr id="1311750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57400" y="4937126"/>
            <a:ext cx="777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accent2"/>
                </a:solidFill>
              </a:rPr>
              <a:t>Notice that the assembly tests for the opposite case (</a:t>
            </a:r>
            <a:r>
              <a:rPr lang="en-US" altLang="en-US" sz="2000">
                <a:solidFill>
                  <a:schemeClr val="accent2"/>
                </a:solidFill>
                <a:latin typeface="Courier New" panose="02070309020205020404" pitchFamily="49" charset="0"/>
              </a:rPr>
              <a:t>pow == 128</a:t>
            </a:r>
            <a:r>
              <a:rPr lang="en-US" altLang="en-US" sz="2000">
                <a:solidFill>
                  <a:schemeClr val="accent2"/>
                </a:solidFill>
              </a:rPr>
              <a:t>) than the test in the high-level code (</a:t>
            </a:r>
            <a:r>
              <a:rPr lang="en-US" altLang="en-US" sz="2000">
                <a:solidFill>
                  <a:schemeClr val="accent2"/>
                </a:solidFill>
                <a:latin typeface="Courier New" panose="02070309020205020404" pitchFamily="49" charset="0"/>
              </a:rPr>
              <a:t>pow != 128</a:t>
            </a:r>
            <a:r>
              <a:rPr lang="en-US" altLang="en-US" sz="2000">
                <a:solidFill>
                  <a:schemeClr val="accent2"/>
                </a:solidFill>
              </a:rPr>
              <a:t>).</a:t>
            </a:r>
          </a:p>
        </p:txBody>
      </p:sp>
      <p:sp>
        <p:nvSpPr>
          <p:cNvPr id="1311751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4876800"/>
            <a:ext cx="7848600" cy="7620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63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en-US" altLang="en-US" dirty="0"/>
              <a:t>For Loops</a:t>
            </a:r>
          </a:p>
        </p:txBody>
      </p:sp>
      <p:sp>
        <p:nvSpPr>
          <p:cNvPr id="1061892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061893" name="Rectangle 5"/>
          <p:cNvSpPr>
            <a:spLocks noGrp="1" noChangeArrowheads="1"/>
          </p:cNvSpPr>
          <p:nvPr>
            <p:ph sz="half" idx="1"/>
            <p:custDataLst>
              <p:tags r:id="rId3"/>
            </p:custDataLst>
          </p:nvPr>
        </p:nvSpPr>
        <p:spPr>
          <a:xfrm>
            <a:off x="1855573" y="1818503"/>
            <a:ext cx="8077200" cy="4186881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dirty="0"/>
              <a:t>The general form of a for loop is:</a:t>
            </a:r>
          </a:p>
          <a:p>
            <a:pPr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000" dirty="0">
                <a:latin typeface="Courier New" panose="02070309020205020404" pitchFamily="49" charset="0"/>
              </a:rPr>
              <a:t>for (initialization; condition; loop operation)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loop body</a:t>
            </a:r>
          </a:p>
          <a:p>
            <a:pPr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r>
              <a:rPr lang="en-US" altLang="en-US" sz="2400" dirty="0">
                <a:latin typeface="Courier New" panose="02070309020205020404" pitchFamily="49" charset="0"/>
              </a:rPr>
              <a:t>initialization:</a:t>
            </a:r>
            <a:r>
              <a:rPr lang="en-US" altLang="en-US" sz="2400" dirty="0"/>
              <a:t> executes before the loop begins</a:t>
            </a:r>
          </a:p>
          <a:p>
            <a:r>
              <a:rPr lang="en-US" altLang="en-US" sz="2400" dirty="0">
                <a:latin typeface="Courier New" panose="02070309020205020404" pitchFamily="49" charset="0"/>
              </a:rPr>
              <a:t>condition:</a:t>
            </a:r>
            <a:r>
              <a:rPr lang="en-US" altLang="en-US" sz="2400" dirty="0"/>
              <a:t> is tested at the beginning of each iteration</a:t>
            </a:r>
          </a:p>
          <a:p>
            <a:r>
              <a:rPr lang="en-US" altLang="en-US" sz="2400" dirty="0">
                <a:latin typeface="Courier New" panose="02070309020205020404" pitchFamily="49" charset="0"/>
              </a:rPr>
              <a:t>loop operation:</a:t>
            </a:r>
            <a:r>
              <a:rPr lang="en-US" altLang="en-US" sz="2400" dirty="0"/>
              <a:t> executes at the end of each iteration</a:t>
            </a:r>
          </a:p>
          <a:p>
            <a:r>
              <a:rPr lang="en-US" altLang="en-US" sz="2400" dirty="0">
                <a:latin typeface="Courier New" panose="02070309020205020404" pitchFamily="49" charset="0"/>
              </a:rPr>
              <a:t>loop body:</a:t>
            </a:r>
            <a:r>
              <a:rPr lang="en-US" altLang="en-US" sz="2400" dirty="0"/>
              <a:t> executes each time the condition is met</a:t>
            </a:r>
          </a:p>
          <a:p>
            <a:pPr>
              <a:buFontTx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8233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For Loops</a:t>
            </a:r>
          </a:p>
        </p:txBody>
      </p:sp>
      <p:sp>
        <p:nvSpPr>
          <p:cNvPr id="131379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1524000"/>
            <a:ext cx="396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High-level code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// add the numbers from 0 to 9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int sum =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int i;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for (i=0; i!=10; i = i+1)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sum = sum + i;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31379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248400" y="1524000"/>
            <a:ext cx="4191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MIPS assembly code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# $s0 = i, $s1 = sum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addi $s1, $0, 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add  $s0, $0, $0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addi $t0, $0, 10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for:   beq  $s0, $t0, done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add  $s1, $s1, $s0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addi $s0, $s0, 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j    for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done:</a:t>
            </a:r>
          </a:p>
        </p:txBody>
      </p:sp>
      <p:sp>
        <p:nvSpPr>
          <p:cNvPr id="1313797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4937126"/>
            <a:ext cx="777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accent2"/>
                </a:solidFill>
              </a:rPr>
              <a:t>Notice that the assembly tests for the opposite case (</a:t>
            </a:r>
            <a:r>
              <a:rPr lang="en-US" altLang="en-US" sz="2000">
                <a:solidFill>
                  <a:schemeClr val="accent2"/>
                </a:solidFill>
                <a:latin typeface="Courier New" panose="02070309020205020404" pitchFamily="49" charset="0"/>
              </a:rPr>
              <a:t>i == 128</a:t>
            </a:r>
            <a:r>
              <a:rPr lang="en-US" altLang="en-US" sz="2000">
                <a:solidFill>
                  <a:schemeClr val="accent2"/>
                </a:solidFill>
              </a:rPr>
              <a:t>) than the test in the high-level code (</a:t>
            </a:r>
            <a:r>
              <a:rPr lang="en-US" altLang="en-US" sz="2000">
                <a:solidFill>
                  <a:schemeClr val="accent2"/>
                </a:solidFill>
                <a:latin typeface="Courier New" panose="02070309020205020404" pitchFamily="49" charset="0"/>
              </a:rPr>
              <a:t>i != 10</a:t>
            </a:r>
            <a:r>
              <a:rPr lang="en-US" altLang="en-US" sz="2000">
                <a:solidFill>
                  <a:schemeClr val="accent2"/>
                </a:solidFill>
              </a:rPr>
              <a:t>).</a:t>
            </a:r>
          </a:p>
        </p:txBody>
      </p:sp>
      <p:sp>
        <p:nvSpPr>
          <p:cNvPr id="1313798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81200" y="4876800"/>
            <a:ext cx="7848600" cy="7620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993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584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315843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Less Than Comparisons</a:t>
            </a:r>
          </a:p>
        </p:txBody>
      </p:sp>
      <p:sp>
        <p:nvSpPr>
          <p:cNvPr id="131584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31584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81200" y="1524000"/>
            <a:ext cx="396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High-level code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// add the powers of 2 from 1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// to 100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sum =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for (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=1;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&lt; 101;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=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*2)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sum = sum +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31584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1524000"/>
            <a:ext cx="396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MIPS assembly code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# $s0 =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, $s1 = sum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addi</a:t>
            </a:r>
            <a:r>
              <a:rPr lang="en-US" altLang="en-US" sz="1600" dirty="0">
                <a:latin typeface="Courier New" panose="02070309020205020404" pitchFamily="49" charset="0"/>
              </a:rPr>
              <a:t> $s1, $0, 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addi</a:t>
            </a:r>
            <a:r>
              <a:rPr lang="en-US" altLang="en-US" sz="1600" dirty="0">
                <a:latin typeface="Courier New" panose="02070309020205020404" pitchFamily="49" charset="0"/>
              </a:rPr>
              <a:t> $s0, $0, 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addi</a:t>
            </a:r>
            <a:r>
              <a:rPr lang="en-US" altLang="en-US" sz="1600" dirty="0">
                <a:latin typeface="Courier New" panose="02070309020205020404" pitchFamily="49" charset="0"/>
              </a:rPr>
              <a:t> $t0, $0, 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loop:  </a:t>
            </a:r>
            <a:r>
              <a:rPr lang="en-US" altLang="en-US" sz="1600" u="sng" dirty="0" err="1">
                <a:latin typeface="Courier New" panose="02070309020205020404" pitchFamily="49" charset="0"/>
              </a:rPr>
              <a:t>slt</a:t>
            </a:r>
            <a:r>
              <a:rPr lang="en-US" altLang="en-US" sz="1600" u="sng" dirty="0">
                <a:latin typeface="Courier New" panose="02070309020205020404" pitchFamily="49" charset="0"/>
              </a:rPr>
              <a:t>  $t1, $s0, $t0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beq</a:t>
            </a:r>
            <a:r>
              <a:rPr lang="en-US" altLang="en-US" sz="1600" dirty="0">
                <a:latin typeface="Courier New" panose="02070309020205020404" pitchFamily="49" charset="0"/>
              </a:rPr>
              <a:t>  $t1, $0, done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add  $s1, $s1, $s0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sll</a:t>
            </a:r>
            <a:r>
              <a:rPr lang="en-US" altLang="en-US" sz="1600" dirty="0">
                <a:latin typeface="Courier New" panose="02070309020205020404" pitchFamily="49" charset="0"/>
              </a:rPr>
              <a:t>  $s0, $s0, 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j    loop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done:</a:t>
            </a:r>
          </a:p>
        </p:txBody>
      </p:sp>
      <p:sp>
        <p:nvSpPr>
          <p:cNvPr id="131584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677400" y="2869428"/>
            <a:ext cx="211918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en-US" sz="2000" dirty="0" smtClean="0">
                <a:solidFill>
                  <a:schemeClr val="accent2"/>
                </a:solidFill>
              </a:rPr>
              <a:t>#</a:t>
            </a:r>
            <a:r>
              <a:rPr lang="en-US" altLang="en-US" sz="2000" dirty="0" smtClean="0">
                <a:solidFill>
                  <a:schemeClr val="accent2"/>
                </a:solidFill>
              </a:rPr>
              <a:t>$</a:t>
            </a:r>
            <a:r>
              <a:rPr lang="en-US" altLang="en-US" sz="2000" dirty="0">
                <a:solidFill>
                  <a:schemeClr val="accent2"/>
                </a:solidFill>
              </a:rPr>
              <a:t>t1 = 1 if </a:t>
            </a:r>
            <a:r>
              <a:rPr lang="en-US" altLang="en-US" sz="2000" dirty="0" err="1">
                <a:solidFill>
                  <a:schemeClr val="accent2"/>
                </a:solidFill>
              </a:rPr>
              <a:t>i</a:t>
            </a:r>
            <a:r>
              <a:rPr lang="en-US" altLang="en-US" sz="2000" dirty="0">
                <a:solidFill>
                  <a:schemeClr val="accent2"/>
                </a:solidFill>
              </a:rPr>
              <a:t> &lt; 101.</a:t>
            </a:r>
          </a:p>
        </p:txBody>
      </p:sp>
    </p:spTree>
    <p:extLst>
      <p:ext uri="{BB962C8B-B14F-4D97-AF65-F5344CB8AC3E}">
        <p14:creationId xmlns:p14="http://schemas.microsoft.com/office/powerpoint/2010/main" val="1614818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570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133571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6"/>
            <a:ext cx="10515600" cy="994118"/>
          </a:xfrm>
        </p:spPr>
        <p:txBody>
          <a:bodyPr/>
          <a:lstStyle/>
          <a:p>
            <a:r>
              <a:rPr lang="en-US" altLang="en-US" dirty="0"/>
              <a:t>Arrays</a:t>
            </a:r>
          </a:p>
        </p:txBody>
      </p:sp>
      <p:sp>
        <p:nvSpPr>
          <p:cNvPr id="1133572" name="Rectangle 4"/>
          <p:cNvSpPr>
            <a:spLocks noGrp="1" noChangeArrowheads="1"/>
          </p:cNvSpPr>
          <p:nvPr>
            <p:ph sz="half" idx="1"/>
            <p:custDataLst>
              <p:tags r:id="rId3"/>
            </p:custDataLst>
          </p:nvPr>
        </p:nvSpPr>
        <p:spPr>
          <a:xfrm>
            <a:off x="2209800" y="1143000"/>
            <a:ext cx="8077200" cy="5181600"/>
          </a:xfrm>
        </p:spPr>
        <p:txBody>
          <a:bodyPr/>
          <a:lstStyle/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endParaRPr lang="en-US" altLang="en-US" sz="1800"/>
          </a:p>
          <a:p>
            <a:pPr>
              <a:buFontTx/>
              <a:buNone/>
            </a:pPr>
            <a:endParaRPr lang="en-US" altLang="en-US" sz="1800"/>
          </a:p>
        </p:txBody>
      </p:sp>
      <p:sp>
        <p:nvSpPr>
          <p:cNvPr id="1133575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8200" y="2794686"/>
            <a:ext cx="8077200" cy="3334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Useful for accessing large amounts of similar data</a:t>
            </a:r>
          </a:p>
          <a:p>
            <a:r>
              <a:rPr lang="en-US" altLang="en-US" dirty="0"/>
              <a:t>Array element: accessed by </a:t>
            </a:r>
            <a:r>
              <a:rPr lang="en-US" altLang="en-US" i="1" dirty="0"/>
              <a:t>index</a:t>
            </a:r>
            <a:endParaRPr lang="en-US" altLang="en-US" dirty="0"/>
          </a:p>
          <a:p>
            <a:r>
              <a:rPr lang="en-US" altLang="en-US" dirty="0"/>
              <a:t>Array </a:t>
            </a:r>
            <a:r>
              <a:rPr lang="en-US" altLang="en-US" i="1" dirty="0"/>
              <a:t>size:</a:t>
            </a:r>
            <a:r>
              <a:rPr lang="en-US" altLang="en-US" dirty="0"/>
              <a:t> number of elements in the array</a:t>
            </a:r>
          </a:p>
        </p:txBody>
      </p:sp>
    </p:spTree>
    <p:extLst>
      <p:ext uri="{BB962C8B-B14F-4D97-AF65-F5344CB8AC3E}">
        <p14:creationId xmlns:p14="http://schemas.microsoft.com/office/powerpoint/2010/main" val="1672445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666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137667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altLang="en-US" dirty="0"/>
              <a:t>Arrays</a:t>
            </a:r>
          </a:p>
        </p:txBody>
      </p:sp>
      <p:sp>
        <p:nvSpPr>
          <p:cNvPr id="1137668" name="Rectangle 4"/>
          <p:cNvSpPr>
            <a:spLocks noGrp="1" noChangeArrowheads="1"/>
          </p:cNvSpPr>
          <p:nvPr>
            <p:ph sz="half" idx="1"/>
            <p:custDataLst>
              <p:tags r:id="rId4"/>
            </p:custDataLst>
          </p:nvPr>
        </p:nvSpPr>
        <p:spPr>
          <a:xfrm>
            <a:off x="2209800" y="1143000"/>
            <a:ext cx="8077200" cy="5181600"/>
          </a:xfrm>
        </p:spPr>
        <p:txBody>
          <a:bodyPr/>
          <a:lstStyle/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endParaRPr lang="en-US" altLang="en-US" sz="1800"/>
          </a:p>
          <a:p>
            <a:pPr>
              <a:buFontTx/>
              <a:buNone/>
            </a:pPr>
            <a:endParaRPr lang="en-US" altLang="en-US" sz="1800"/>
          </a:p>
        </p:txBody>
      </p:sp>
      <p:sp>
        <p:nvSpPr>
          <p:cNvPr id="1137669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graphicFrame>
        <p:nvGraphicFramePr>
          <p:cNvPr id="1137670" name="Object 6"/>
          <p:cNvGraphicFramePr>
            <a:graphicFrameLocks noGrp="1" noChangeAspect="1"/>
          </p:cNvGraphicFramePr>
          <p:nvPr>
            <p:ph sz="half" idx="2"/>
            <p:custDataLst>
              <p:tags r:id="rId6"/>
            </p:custDataLst>
          </p:nvPr>
        </p:nvGraphicFramePr>
        <p:xfrm>
          <a:off x="3938588" y="3505200"/>
          <a:ext cx="3529012" cy="267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10" imgW="1877760" imgH="1491840" progId="Visio.Drawing.6">
                  <p:embed/>
                </p:oleObj>
              </mc:Choice>
              <mc:Fallback>
                <p:oleObj name="VISIO" r:id="rId10" imgW="1877760" imgH="1491840" progId="Visio.Drawing.6">
                  <p:embed/>
                  <p:pic>
                    <p:nvPicPr>
                      <p:cNvPr id="11376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588" y="3505200"/>
                        <a:ext cx="3529012" cy="267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7671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5-element array</a:t>
            </a:r>
          </a:p>
          <a:p>
            <a:r>
              <a:rPr lang="en-US" altLang="en-US" b="1" dirty="0">
                <a:solidFill>
                  <a:schemeClr val="accent2"/>
                </a:solidFill>
              </a:rPr>
              <a:t>Base address</a:t>
            </a:r>
            <a:r>
              <a:rPr lang="en-US" altLang="en-US" dirty="0"/>
              <a:t> = 0x12348000 (address of the first array element, </a:t>
            </a:r>
            <a:r>
              <a:rPr lang="en-US" altLang="en-US" dirty="0">
                <a:latin typeface="Courier New" panose="02070309020205020404" pitchFamily="49" charset="0"/>
              </a:rPr>
              <a:t>array[0]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First step in accessing an array: load base address into a register</a:t>
            </a:r>
          </a:p>
        </p:txBody>
      </p:sp>
    </p:spTree>
    <p:extLst>
      <p:ext uri="{BB962C8B-B14F-4D97-AF65-F5344CB8AC3E}">
        <p14:creationId xmlns:p14="http://schemas.microsoft.com/office/powerpoint/2010/main" val="27122701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890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317891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en-US" altLang="en-US" dirty="0"/>
              <a:t>Arrays</a:t>
            </a:r>
          </a:p>
        </p:txBody>
      </p:sp>
      <p:sp>
        <p:nvSpPr>
          <p:cNvPr id="1317892" name="Rectangle 4"/>
          <p:cNvSpPr>
            <a:spLocks noGrp="1" noChangeArrowheads="1"/>
          </p:cNvSpPr>
          <p:nvPr>
            <p:ph sz="half" idx="1"/>
            <p:custDataLst>
              <p:tags r:id="rId3"/>
            </p:custDataLst>
          </p:nvPr>
        </p:nvSpPr>
        <p:spPr>
          <a:xfrm>
            <a:off x="2209800" y="1143000"/>
            <a:ext cx="8077200" cy="51816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endParaRPr lang="en-US" altLang="en-US" sz="1800"/>
          </a:p>
          <a:p>
            <a:pPr>
              <a:buFontTx/>
              <a:buNone/>
            </a:pPr>
            <a:endParaRPr lang="en-US" altLang="en-US" sz="1800"/>
          </a:p>
        </p:txBody>
      </p:sp>
      <p:sp>
        <p:nvSpPr>
          <p:cNvPr id="131789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317894" name="Rectangle 6"/>
          <p:cNvSpPr>
            <a:spLocks noGrp="1" noChangeArrowheads="1"/>
          </p:cNvSpPr>
          <p:nvPr>
            <p:ph sz="half" idx="2"/>
            <p:custDataLst>
              <p:tags r:id="rId5"/>
            </p:custDataLst>
          </p:nvPr>
        </p:nvSpPr>
        <p:spPr>
          <a:xfrm>
            <a:off x="1752600" y="1143000"/>
            <a:ext cx="8915400" cy="51816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// high-level code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10 BT" pitchFamily="49" charset="0"/>
              </a:rPr>
              <a:t>	</a:t>
            </a:r>
            <a:r>
              <a:rPr lang="en-US" altLang="en-US" sz="1600" dirty="0" err="1">
                <a:latin typeface="Courier10 BT" pitchFamily="49" charset="0"/>
              </a:rPr>
              <a:t>int</a:t>
            </a:r>
            <a:r>
              <a:rPr lang="en-US" altLang="en-US" sz="1600" dirty="0">
                <a:latin typeface="Courier10 BT" pitchFamily="49" charset="0"/>
              </a:rPr>
              <a:t> array[5];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10 BT" pitchFamily="49" charset="0"/>
              </a:rPr>
              <a:t>	array[0] = array[0] * 2;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10 BT" pitchFamily="49" charset="0"/>
              </a:rPr>
              <a:t>	array[1] = array[1] * 2;</a:t>
            </a:r>
          </a:p>
          <a:p>
            <a:pPr>
              <a:buFontTx/>
              <a:buNone/>
            </a:pPr>
            <a:endParaRPr lang="en-US" altLang="en-US" sz="1600" dirty="0">
              <a:latin typeface="Courier10 BT" pitchFamily="49" charset="0"/>
            </a:endParaRPr>
          </a:p>
          <a:p>
            <a:pPr>
              <a:buFontTx/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# MIPS assembly code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# array base address = $s0</a:t>
            </a:r>
          </a:p>
          <a:p>
            <a:pPr>
              <a:buFontTx/>
              <a:buNone/>
            </a:pPr>
            <a:r>
              <a:rPr lang="en-US" altLang="en-US" sz="1600" dirty="0"/>
              <a:t>     </a:t>
            </a:r>
            <a:r>
              <a:rPr lang="en-US" altLang="en-US" sz="1600" dirty="0" err="1">
                <a:latin typeface="Courier10 BT" pitchFamily="49" charset="0"/>
              </a:rPr>
              <a:t>lui</a:t>
            </a:r>
            <a:r>
              <a:rPr lang="en-US" altLang="en-US" sz="1600" dirty="0">
                <a:latin typeface="Courier10 BT" pitchFamily="49" charset="0"/>
              </a:rPr>
              <a:t>  $s0, 0x1234        	# put 0x1234 in upper half of $S0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10 BT" pitchFamily="49" charset="0"/>
              </a:rPr>
              <a:t>  </a:t>
            </a:r>
            <a:r>
              <a:rPr lang="en-US" altLang="en-US" sz="1600" dirty="0" err="1">
                <a:latin typeface="Courier10 BT" pitchFamily="49" charset="0"/>
              </a:rPr>
              <a:t>ori</a:t>
            </a:r>
            <a:r>
              <a:rPr lang="en-US" altLang="en-US" sz="1600" dirty="0">
                <a:latin typeface="Courier10 BT" pitchFamily="49" charset="0"/>
              </a:rPr>
              <a:t>  $s0, $s0, 0x8000   	# put 0x8000 in lower half of $s0</a:t>
            </a:r>
          </a:p>
          <a:p>
            <a:pPr>
              <a:buFontTx/>
              <a:buNone/>
            </a:pPr>
            <a:endParaRPr lang="en-US" altLang="en-US" sz="1600" dirty="0">
              <a:latin typeface="Courier10 BT" pitchFamily="49" charset="0"/>
            </a:endParaRPr>
          </a:p>
          <a:p>
            <a:pPr>
              <a:buFontTx/>
              <a:buNone/>
            </a:pPr>
            <a:r>
              <a:rPr lang="en-US" altLang="en-US" sz="1600" dirty="0">
                <a:latin typeface="Courier10 BT" pitchFamily="49" charset="0"/>
              </a:rPr>
              <a:t>  </a:t>
            </a:r>
            <a:r>
              <a:rPr lang="en-US" altLang="en-US" sz="1600" dirty="0" err="1">
                <a:latin typeface="Courier10 BT" pitchFamily="49" charset="0"/>
              </a:rPr>
              <a:t>lw</a:t>
            </a:r>
            <a:r>
              <a:rPr lang="en-US" altLang="en-US" sz="1600" dirty="0">
                <a:latin typeface="Courier10 BT" pitchFamily="49" charset="0"/>
              </a:rPr>
              <a:t>   $t1, 0($s0)        	# $t1 = array[0]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10 BT" pitchFamily="49" charset="0"/>
              </a:rPr>
              <a:t>  </a:t>
            </a:r>
            <a:r>
              <a:rPr lang="en-US" altLang="en-US" sz="1600" dirty="0" err="1">
                <a:latin typeface="Courier10 BT" pitchFamily="49" charset="0"/>
              </a:rPr>
              <a:t>sll</a:t>
            </a:r>
            <a:r>
              <a:rPr lang="en-US" altLang="en-US" sz="1600" dirty="0">
                <a:latin typeface="Courier10 BT" pitchFamily="49" charset="0"/>
              </a:rPr>
              <a:t>  $t1, $t1, 1        	# $t1 = $t1 * 2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10 BT" pitchFamily="49" charset="0"/>
              </a:rPr>
              <a:t>  </a:t>
            </a:r>
            <a:r>
              <a:rPr lang="en-US" altLang="en-US" sz="1600" dirty="0" err="1">
                <a:latin typeface="Courier10 BT" pitchFamily="49" charset="0"/>
              </a:rPr>
              <a:t>sw</a:t>
            </a:r>
            <a:r>
              <a:rPr lang="en-US" altLang="en-US" sz="1600" dirty="0">
                <a:latin typeface="Courier10 BT" pitchFamily="49" charset="0"/>
              </a:rPr>
              <a:t>   $t1, 0($s0)        	# array[0] = $t1</a:t>
            </a:r>
          </a:p>
          <a:p>
            <a:pPr>
              <a:buFontTx/>
              <a:buNone/>
            </a:pPr>
            <a:endParaRPr lang="en-US" altLang="en-US" sz="1600" dirty="0">
              <a:latin typeface="Courier10 BT" pitchFamily="49" charset="0"/>
            </a:endParaRPr>
          </a:p>
          <a:p>
            <a:pPr>
              <a:buFontTx/>
              <a:buNone/>
            </a:pPr>
            <a:r>
              <a:rPr lang="en-US" altLang="en-US" sz="1600" dirty="0">
                <a:latin typeface="Courier10 BT" pitchFamily="49" charset="0"/>
              </a:rPr>
              <a:t>  </a:t>
            </a:r>
            <a:r>
              <a:rPr lang="en-US" altLang="en-US" sz="1600" dirty="0" err="1">
                <a:latin typeface="Courier10 BT" pitchFamily="49" charset="0"/>
              </a:rPr>
              <a:t>lw</a:t>
            </a:r>
            <a:r>
              <a:rPr lang="en-US" altLang="en-US" sz="1600" dirty="0">
                <a:latin typeface="Courier10 BT" pitchFamily="49" charset="0"/>
              </a:rPr>
              <a:t>   $t1, 4($s0)        	# $t1 = array[1]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10 BT" pitchFamily="49" charset="0"/>
              </a:rPr>
              <a:t>  </a:t>
            </a:r>
            <a:r>
              <a:rPr lang="en-US" altLang="en-US" sz="1600" dirty="0" err="1">
                <a:latin typeface="Courier10 BT" pitchFamily="49" charset="0"/>
              </a:rPr>
              <a:t>sll</a:t>
            </a:r>
            <a:r>
              <a:rPr lang="en-US" altLang="en-US" sz="1600" dirty="0">
                <a:latin typeface="Courier10 BT" pitchFamily="49" charset="0"/>
              </a:rPr>
              <a:t>  $t1, $t1, 1        	# $t1 = $t1 * 2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10 BT" pitchFamily="49" charset="0"/>
              </a:rPr>
              <a:t>  </a:t>
            </a:r>
            <a:r>
              <a:rPr lang="en-US" altLang="en-US" sz="1600" dirty="0" err="1">
                <a:latin typeface="Courier10 BT" pitchFamily="49" charset="0"/>
              </a:rPr>
              <a:t>sw</a:t>
            </a:r>
            <a:r>
              <a:rPr lang="en-US" altLang="en-US" sz="1600" dirty="0">
                <a:latin typeface="Courier10 BT" pitchFamily="49" charset="0"/>
              </a:rPr>
              <a:t>   $t1, 4($s0)        	# array[1] = $t1</a:t>
            </a:r>
          </a:p>
        </p:txBody>
      </p:sp>
    </p:spTree>
    <p:extLst>
      <p:ext uri="{BB962C8B-B14F-4D97-AF65-F5344CB8AC3E}">
        <p14:creationId xmlns:p14="http://schemas.microsoft.com/office/powerpoint/2010/main" val="810898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618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13561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en-US" altLang="en-US" dirty="0"/>
              <a:t>Arrays Using For Loops</a:t>
            </a:r>
          </a:p>
        </p:txBody>
      </p:sp>
      <p:sp>
        <p:nvSpPr>
          <p:cNvPr id="1135620" name="Rectangle 4"/>
          <p:cNvSpPr>
            <a:spLocks noGrp="1" noChangeArrowheads="1"/>
          </p:cNvSpPr>
          <p:nvPr>
            <p:ph sz="half" idx="2"/>
            <p:custDataLst>
              <p:tags r:id="rId3"/>
            </p:custDataLst>
          </p:nvPr>
        </p:nvSpPr>
        <p:spPr>
          <a:xfrm>
            <a:off x="2133600" y="1143000"/>
            <a:ext cx="7848600" cy="51816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  <a:latin typeface="Courier New" panose="02070309020205020404" pitchFamily="49" charset="0"/>
              </a:rPr>
              <a:t>// high-level code</a:t>
            </a:r>
          </a:p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int array[1000];</a:t>
            </a:r>
          </a:p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int i;</a:t>
            </a:r>
          </a:p>
          <a:p>
            <a:pPr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for (i=0; i &lt; 1000; i = i + 1)</a:t>
            </a:r>
          </a:p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		array[i] = array[i] * 8;</a:t>
            </a:r>
          </a:p>
          <a:p>
            <a:pPr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anose="02070309020205020404" pitchFamily="49" charset="0"/>
              </a:rPr>
              <a:t># MIPS assembly code</a:t>
            </a:r>
          </a:p>
          <a:p>
            <a:pPr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# $s0 = array base address, $s1 = i</a:t>
            </a:r>
          </a:p>
          <a:p>
            <a:pPr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4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690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138691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en-US" altLang="en-US" dirty="0"/>
              <a:t>Arrays Using For Loops</a:t>
            </a:r>
          </a:p>
        </p:txBody>
      </p:sp>
      <p:sp>
        <p:nvSpPr>
          <p:cNvPr id="1138692" name="Rectangle 4"/>
          <p:cNvSpPr>
            <a:spLocks noGrp="1" noChangeArrowheads="1"/>
          </p:cNvSpPr>
          <p:nvPr>
            <p:ph sz="half" idx="2"/>
            <p:custDataLst>
              <p:tags r:id="rId3"/>
            </p:custDataLst>
          </p:nvPr>
        </p:nvSpPr>
        <p:spPr>
          <a:xfrm>
            <a:off x="3200400" y="1143000"/>
            <a:ext cx="7086600" cy="5181600"/>
          </a:xfrm>
          <a:noFill/>
          <a:ln/>
        </p:spPr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# MIPS assembly code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# $s0 = array base address, $s1 =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endParaRPr lang="en-US" altLang="en-US" sz="16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# initialization code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dirty="0" err="1">
                <a:latin typeface="Courier New" panose="02070309020205020404" pitchFamily="49" charset="0"/>
              </a:rPr>
              <a:t>lui</a:t>
            </a:r>
            <a:r>
              <a:rPr lang="en-US" altLang="en-US" sz="1600" dirty="0">
                <a:latin typeface="Courier New" panose="02070309020205020404" pitchFamily="49" charset="0"/>
              </a:rPr>
              <a:t>  $s0, 0x23B8        # $s0 = 0x23B80000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dirty="0" err="1">
                <a:latin typeface="Courier New" panose="02070309020205020404" pitchFamily="49" charset="0"/>
              </a:rPr>
              <a:t>ori</a:t>
            </a:r>
            <a:r>
              <a:rPr lang="en-US" altLang="en-US" sz="1600" dirty="0">
                <a:latin typeface="Courier New" panose="02070309020205020404" pitchFamily="49" charset="0"/>
              </a:rPr>
              <a:t>  $s0, $s0, 0xF000   # $s0 = 0x23B8F000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dirty="0" err="1">
                <a:latin typeface="Courier New" panose="02070309020205020404" pitchFamily="49" charset="0"/>
              </a:rPr>
              <a:t>addi</a:t>
            </a:r>
            <a:r>
              <a:rPr lang="en-US" altLang="en-US" sz="1600" dirty="0">
                <a:latin typeface="Courier New" panose="02070309020205020404" pitchFamily="49" charset="0"/>
              </a:rPr>
              <a:t> $s1, $0, 0         #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= 0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dirty="0" err="1">
                <a:latin typeface="Courier New" panose="02070309020205020404" pitchFamily="49" charset="0"/>
              </a:rPr>
              <a:t>addi</a:t>
            </a:r>
            <a:r>
              <a:rPr lang="en-US" altLang="en-US" sz="1600" dirty="0">
                <a:latin typeface="Courier New" panose="02070309020205020404" pitchFamily="49" charset="0"/>
              </a:rPr>
              <a:t> $t2, $0, 1000      # $t2 = 1000</a:t>
            </a:r>
          </a:p>
          <a:p>
            <a:pPr>
              <a:buFontTx/>
              <a:buNone/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loop: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dirty="0" err="1">
                <a:latin typeface="Courier New" panose="02070309020205020404" pitchFamily="49" charset="0"/>
              </a:rPr>
              <a:t>slt</a:t>
            </a:r>
            <a:r>
              <a:rPr lang="en-US" altLang="en-US" sz="1600" dirty="0">
                <a:latin typeface="Courier New" panose="02070309020205020404" pitchFamily="49" charset="0"/>
              </a:rPr>
              <a:t>  $t0, $s1, $t2      #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&lt; 1000?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dirty="0" err="1">
                <a:latin typeface="Courier New" panose="02070309020205020404" pitchFamily="49" charset="0"/>
              </a:rPr>
              <a:t>beq</a:t>
            </a:r>
            <a:r>
              <a:rPr lang="en-US" altLang="en-US" sz="1600" dirty="0">
                <a:latin typeface="Courier New" panose="02070309020205020404" pitchFamily="49" charset="0"/>
              </a:rPr>
              <a:t>  $t0, $0, done      # if not then done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dirty="0" err="1">
                <a:latin typeface="Courier New" panose="02070309020205020404" pitchFamily="49" charset="0"/>
              </a:rPr>
              <a:t>sll</a:t>
            </a:r>
            <a:r>
              <a:rPr lang="en-US" altLang="en-US" sz="1600" dirty="0">
                <a:latin typeface="Courier New" panose="02070309020205020404" pitchFamily="49" charset="0"/>
              </a:rPr>
              <a:t>  $t0, $s1, 2        # $t0 =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* 4 (byte offset)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add  $t0, $t0, $s0      # address of array[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]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dirty="0" err="1">
                <a:latin typeface="Courier New" panose="02070309020205020404" pitchFamily="49" charset="0"/>
              </a:rPr>
              <a:t>lw</a:t>
            </a:r>
            <a:r>
              <a:rPr lang="en-US" altLang="en-US" sz="1600" dirty="0">
                <a:latin typeface="Courier New" panose="02070309020205020404" pitchFamily="49" charset="0"/>
              </a:rPr>
              <a:t>   $t1, 0($t0)        # $t1 = array[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]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dirty="0" err="1">
                <a:latin typeface="Courier New" panose="02070309020205020404" pitchFamily="49" charset="0"/>
              </a:rPr>
              <a:t>sll</a:t>
            </a:r>
            <a:r>
              <a:rPr lang="en-US" altLang="en-US" sz="1600" dirty="0">
                <a:latin typeface="Courier New" panose="02070309020205020404" pitchFamily="49" charset="0"/>
              </a:rPr>
              <a:t>  $t1, $t1, 3        # $t1 = array[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] * 8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dirty="0" err="1">
                <a:latin typeface="Courier New" panose="02070309020205020404" pitchFamily="49" charset="0"/>
              </a:rPr>
              <a:t>sw</a:t>
            </a:r>
            <a:r>
              <a:rPr lang="en-US" altLang="en-US" sz="1600" dirty="0">
                <a:latin typeface="Courier New" panose="02070309020205020404" pitchFamily="49" charset="0"/>
              </a:rPr>
              <a:t>   $t1, 0($t0)        # array[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] = array[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] * 8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dirty="0" err="1">
                <a:latin typeface="Courier New" panose="02070309020205020404" pitchFamily="49" charset="0"/>
              </a:rPr>
              <a:t>addi</a:t>
            </a:r>
            <a:r>
              <a:rPr lang="en-US" altLang="en-US" sz="1600" dirty="0">
                <a:latin typeface="Courier New" panose="02070309020205020404" pitchFamily="49" charset="0"/>
              </a:rPr>
              <a:t> $s1, $s1, 1        #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=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+ 1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j    loop               # repeat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done:</a:t>
            </a:r>
          </a:p>
          <a:p>
            <a:pPr>
              <a:buFontTx/>
              <a:buNone/>
            </a:pPr>
            <a:endParaRPr lang="en-US" alt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687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578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17657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6"/>
            <a:ext cx="10515600" cy="911740"/>
          </a:xfrm>
        </p:spPr>
        <p:txBody>
          <a:bodyPr/>
          <a:lstStyle/>
          <a:p>
            <a:r>
              <a:rPr lang="en-US" altLang="en-US" dirty="0"/>
              <a:t>ASCII Codes</a:t>
            </a:r>
          </a:p>
        </p:txBody>
      </p:sp>
      <p:sp>
        <p:nvSpPr>
          <p:cNvPr id="1176580" name="Rectangle 4"/>
          <p:cNvSpPr>
            <a:spLocks noGrp="1" noChangeArrowheads="1"/>
          </p:cNvSpPr>
          <p:nvPr>
            <p:ph sz="half" idx="2"/>
            <p:custDataLst>
              <p:tags r:id="rId3"/>
            </p:custDataLst>
          </p:nvPr>
        </p:nvSpPr>
        <p:spPr>
          <a:xfrm>
            <a:off x="2057400" y="2073811"/>
            <a:ext cx="7620000" cy="3791465"/>
          </a:xfrm>
          <a:noFill/>
          <a:ln/>
        </p:spPr>
        <p:txBody>
          <a:bodyPr/>
          <a:lstStyle/>
          <a:p>
            <a:r>
              <a:rPr lang="en-US" altLang="en-US" sz="2400" i="1" dirty="0"/>
              <a:t>American Standard Code for Information Interchange</a:t>
            </a:r>
            <a:endParaRPr lang="en-US" altLang="en-US" sz="2400" dirty="0"/>
          </a:p>
          <a:p>
            <a:pPr lvl="1"/>
            <a:r>
              <a:rPr lang="en-US" altLang="en-US" sz="2000" dirty="0"/>
              <a:t>assigns each text character a unique byte value</a:t>
            </a:r>
          </a:p>
          <a:p>
            <a:r>
              <a:rPr lang="en-US" altLang="en-US" sz="2400" dirty="0"/>
              <a:t>For example, S = 0x53, a = 0x61, A = 0x41</a:t>
            </a:r>
          </a:p>
          <a:p>
            <a:r>
              <a:rPr lang="en-US" altLang="en-US" sz="2400" dirty="0"/>
              <a:t>Lower-case and upper-case letters differ by 0x20 (32). </a:t>
            </a:r>
          </a:p>
        </p:txBody>
      </p:sp>
    </p:spTree>
    <p:extLst>
      <p:ext uri="{BB962C8B-B14F-4D97-AF65-F5344CB8AC3E}">
        <p14:creationId xmlns:p14="http://schemas.microsoft.com/office/powerpoint/2010/main" val="1812225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054723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6"/>
            <a:ext cx="10515600" cy="928216"/>
          </a:xfrm>
        </p:spPr>
        <p:txBody>
          <a:bodyPr/>
          <a:lstStyle/>
          <a:p>
            <a:r>
              <a:rPr lang="en-US" altLang="en-US" dirty="0"/>
              <a:t>The Branch Not Taken (</a:t>
            </a:r>
            <a:r>
              <a:rPr lang="en-US" altLang="en-US" dirty="0" err="1">
                <a:latin typeface="Courier New" panose="02070309020205020404" pitchFamily="49" charset="0"/>
              </a:rPr>
              <a:t>bne</a:t>
            </a:r>
            <a:r>
              <a:rPr lang="en-US" altLang="en-US" dirty="0"/>
              <a:t>)</a:t>
            </a:r>
          </a:p>
        </p:txBody>
      </p:sp>
      <p:sp>
        <p:nvSpPr>
          <p:cNvPr id="105472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054725" name="Rectangle 5"/>
          <p:cNvSpPr>
            <a:spLocks noGrp="1" noChangeArrowheads="1"/>
          </p:cNvSpPr>
          <p:nvPr>
            <p:ph sz="half" idx="1"/>
            <p:custDataLst>
              <p:tags r:id="rId4"/>
            </p:custDataLst>
          </p:nvPr>
        </p:nvSpPr>
        <p:spPr>
          <a:xfrm>
            <a:off x="838200" y="3422825"/>
            <a:ext cx="8077200" cy="3258061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# MIPS assembly</a:t>
            </a:r>
            <a:r>
              <a:rPr lang="en-US" altLang="en-US" sz="1600" dirty="0"/>
              <a:t>  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dirty="0" err="1">
                <a:latin typeface="Courier New" panose="02070309020205020404" pitchFamily="49" charset="0"/>
              </a:rPr>
              <a:t>addi</a:t>
            </a:r>
            <a:r>
              <a:rPr lang="en-US" altLang="en-US" sz="1600" dirty="0">
                <a:latin typeface="Courier New" panose="02070309020205020404" pitchFamily="49" charset="0"/>
              </a:rPr>
              <a:t> 	$s0, $0, 4          # $s0 = 0 + 4 = 4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dirty="0" err="1">
                <a:latin typeface="Courier New" panose="02070309020205020404" pitchFamily="49" charset="0"/>
              </a:rPr>
              <a:t>addi</a:t>
            </a:r>
            <a:r>
              <a:rPr lang="en-US" altLang="en-US" sz="1600" dirty="0">
                <a:latin typeface="Courier New" panose="02070309020205020404" pitchFamily="49" charset="0"/>
              </a:rPr>
              <a:t> 	$s1, $0, 1          # $s1 = 0 + 1 = 1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dirty="0" err="1">
                <a:latin typeface="Courier New" panose="02070309020205020404" pitchFamily="49" charset="0"/>
              </a:rPr>
              <a:t>sll</a:t>
            </a:r>
            <a:r>
              <a:rPr lang="en-US" altLang="en-US" sz="1600" dirty="0">
                <a:latin typeface="Courier New" panose="02070309020205020404" pitchFamily="49" charset="0"/>
              </a:rPr>
              <a:t>  	$s1, $s1, 2         # $s1 = 1 &lt;&lt; 2 = 4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dirty="0" err="1">
                <a:latin typeface="Courier New" panose="02070309020205020404" pitchFamily="49" charset="0"/>
              </a:rPr>
              <a:t>bne</a:t>
            </a:r>
            <a:r>
              <a:rPr lang="en-US" altLang="en-US" sz="1600" dirty="0">
                <a:latin typeface="Courier New" panose="02070309020205020404" pitchFamily="49" charset="0"/>
              </a:rPr>
              <a:t>  	$s0, $s1, target	  </a:t>
            </a:r>
            <a:r>
              <a:rPr lang="en-US" altLang="en-US" sz="1600" dirty="0">
                <a:solidFill>
                  <a:schemeClr val="accent2"/>
                </a:solidFill>
                <a:latin typeface="Courier New" panose="02070309020205020404" pitchFamily="49" charset="0"/>
              </a:rPr>
              <a:t># branch not taken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dirty="0" err="1">
                <a:latin typeface="Courier New" panose="02070309020205020404" pitchFamily="49" charset="0"/>
              </a:rPr>
              <a:t>addi</a:t>
            </a:r>
            <a:r>
              <a:rPr lang="en-US" altLang="en-US" sz="1600" dirty="0">
                <a:latin typeface="Courier New" panose="02070309020205020404" pitchFamily="49" charset="0"/>
              </a:rPr>
              <a:t> 	$s1, $s1, 1      	  # $s1 = 4 + 1 = 5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sub  	$s1, $s1, $s0  	  # $s1 = 5 – 4 = 1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target</a:t>
            </a:r>
            <a:r>
              <a:rPr lang="en-US" altLang="en-US" sz="1600" dirty="0">
                <a:latin typeface="Courier New" panose="02070309020205020404" pitchFamily="49" charset="0"/>
              </a:rPr>
              <a:t>: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add  	$s1, $s1, $s0  	  # $s1 = 1 + 4 = 5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3398" y="1087951"/>
            <a:ext cx="9671414" cy="2258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9066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6-&lt;</a:t>
            </a:r>
            <a:fld id="{915D955F-5678-4D97-B26B-40B2AC26A6A3}" type="slidenum">
              <a:rPr lang="en-US" altLang="en-US"/>
              <a:pPr/>
              <a:t>20</a:t>
            </a:fld>
            <a:r>
              <a:rPr lang="en-US" altLang="en-US"/>
              <a:t>&gt;</a:t>
            </a:r>
          </a:p>
          <a:p>
            <a:endParaRPr lang="en-GB" altLang="en-US"/>
          </a:p>
        </p:txBody>
      </p:sp>
      <p:sp>
        <p:nvSpPr>
          <p:cNvPr id="1319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6"/>
            <a:ext cx="10515600" cy="725488"/>
          </a:xfrm>
        </p:spPr>
        <p:txBody>
          <a:bodyPr/>
          <a:lstStyle/>
          <a:p>
            <a:r>
              <a:rPr lang="en-US" altLang="en-US" dirty="0"/>
              <a:t>Cast of Characters</a:t>
            </a:r>
          </a:p>
        </p:txBody>
      </p:sp>
      <p:pic>
        <p:nvPicPr>
          <p:cNvPr id="1319940" name="Picture 4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295400"/>
            <a:ext cx="5410200" cy="522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0299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4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055747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en-US" altLang="en-US" dirty="0"/>
              <a:t>Unconditional Branching / Jumping (</a:t>
            </a:r>
            <a:r>
              <a:rPr lang="en-US" altLang="en-US" dirty="0">
                <a:latin typeface="Courier New" panose="02070309020205020404" pitchFamily="49" charset="0"/>
              </a:rPr>
              <a:t>j</a:t>
            </a:r>
            <a:r>
              <a:rPr lang="en-US" altLang="en-US" dirty="0"/>
              <a:t>)</a:t>
            </a:r>
          </a:p>
        </p:txBody>
      </p:sp>
      <p:sp>
        <p:nvSpPr>
          <p:cNvPr id="105574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055749" name="Rectangle 5"/>
          <p:cNvSpPr>
            <a:spLocks noGrp="1" noChangeArrowheads="1"/>
          </p:cNvSpPr>
          <p:nvPr>
            <p:ph sz="half" idx="1"/>
            <p:custDataLst>
              <p:tags r:id="rId4"/>
            </p:custDataLst>
          </p:nvPr>
        </p:nvSpPr>
        <p:spPr>
          <a:xfrm>
            <a:off x="1254211" y="2912076"/>
            <a:ext cx="8077200" cy="38058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US" altLang="en-US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# MIPS assembly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</a:t>
            </a:r>
            <a:r>
              <a:rPr lang="tr-TR" altLang="en-US" sz="1800" dirty="0" smtClean="0">
                <a:latin typeface="Courier New" panose="02070309020205020404" pitchFamily="49" charset="0"/>
              </a:rPr>
              <a:t>	</a:t>
            </a:r>
            <a:r>
              <a:rPr lang="en-US" altLang="en-US" sz="1800" dirty="0" err="1" smtClean="0">
                <a:latin typeface="Courier New" panose="02070309020205020404" pitchFamily="49" charset="0"/>
              </a:rPr>
              <a:t>addi</a:t>
            </a:r>
            <a:r>
              <a:rPr lang="en-US" altLang="en-US" sz="1800" dirty="0" smtClean="0">
                <a:latin typeface="Courier New" panose="02070309020205020404" pitchFamily="49" charset="0"/>
              </a:rPr>
              <a:t> </a:t>
            </a:r>
            <a:r>
              <a:rPr lang="en-US" altLang="en-US" sz="1800" dirty="0">
                <a:latin typeface="Courier New" panose="02070309020205020404" pitchFamily="49" charset="0"/>
              </a:rPr>
              <a:t>$s0, $0, 4     		# $s0 = 4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	</a:t>
            </a:r>
            <a:r>
              <a:rPr lang="en-US" altLang="en-US" sz="1800" dirty="0" err="1">
                <a:latin typeface="Courier New" panose="02070309020205020404" pitchFamily="49" charset="0"/>
              </a:rPr>
              <a:t>addi</a:t>
            </a:r>
            <a:r>
              <a:rPr lang="en-US" altLang="en-US" sz="1800" dirty="0">
                <a:latin typeface="Courier New" panose="02070309020205020404" pitchFamily="49" charset="0"/>
              </a:rPr>
              <a:t> $s1, $0, 1     		# $s1 = 1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	j    	target      	# jump to target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	</a:t>
            </a:r>
            <a:r>
              <a:rPr lang="en-US" altLang="en-US" sz="1800" dirty="0" err="1">
                <a:latin typeface="Courier New" panose="02070309020205020404" pitchFamily="49" charset="0"/>
              </a:rPr>
              <a:t>sra</a:t>
            </a:r>
            <a:r>
              <a:rPr lang="en-US" altLang="en-US" sz="1800" dirty="0">
                <a:latin typeface="Courier New" panose="02070309020205020404" pitchFamily="49" charset="0"/>
              </a:rPr>
              <a:t>  	$s1, $s1, 2 	</a:t>
            </a:r>
            <a:r>
              <a:rPr lang="en-US" altLang="en-US" sz="1800" dirty="0">
                <a:solidFill>
                  <a:schemeClr val="accent2"/>
                </a:solidFill>
                <a:latin typeface="Courier New" panose="02070309020205020404" pitchFamily="49" charset="0"/>
              </a:rPr>
              <a:t># not executed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	</a:t>
            </a:r>
            <a:r>
              <a:rPr lang="en-US" altLang="en-US" sz="1800" dirty="0" err="1">
                <a:latin typeface="Courier New" panose="02070309020205020404" pitchFamily="49" charset="0"/>
              </a:rPr>
              <a:t>addi</a:t>
            </a:r>
            <a:r>
              <a:rPr lang="en-US" altLang="en-US" sz="1800" dirty="0">
                <a:latin typeface="Courier New" panose="02070309020205020404" pitchFamily="49" charset="0"/>
              </a:rPr>
              <a:t> 	$s1, $s1, 1 	</a:t>
            </a:r>
            <a:r>
              <a:rPr lang="en-US" altLang="en-US" sz="1800" dirty="0">
                <a:solidFill>
                  <a:schemeClr val="accent2"/>
                </a:solidFill>
                <a:latin typeface="Courier New" panose="02070309020205020404" pitchFamily="49" charset="0"/>
              </a:rPr>
              <a:t># not executed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	sub  	$s1, $s1, $s0  	</a:t>
            </a:r>
            <a:r>
              <a:rPr lang="en-US" altLang="en-US" sz="1800" dirty="0">
                <a:solidFill>
                  <a:schemeClr val="accent2"/>
                </a:solidFill>
                <a:latin typeface="Courier New" panose="02070309020205020404" pitchFamily="49" charset="0"/>
              </a:rPr>
              <a:t># not </a:t>
            </a:r>
            <a:r>
              <a:rPr lang="en-US" altLang="en-US" sz="1800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executed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target: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	add  	$s1, $s1, $s0  	# $s1 = 1 + 4 = 5</a:t>
            </a:r>
          </a:p>
          <a:p>
            <a:pPr algn="just">
              <a:lnSpc>
                <a:spcPct val="100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0568" y="943929"/>
            <a:ext cx="8094621" cy="194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43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056771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6"/>
            <a:ext cx="10515600" cy="928216"/>
          </a:xfrm>
        </p:spPr>
        <p:txBody>
          <a:bodyPr/>
          <a:lstStyle/>
          <a:p>
            <a:r>
              <a:rPr lang="en-US" altLang="en-US" dirty="0"/>
              <a:t>Unconditional Branching (</a:t>
            </a:r>
            <a:r>
              <a:rPr lang="en-US" altLang="en-US" dirty="0" err="1">
                <a:latin typeface="Courier New" panose="02070309020205020404" pitchFamily="49" charset="0"/>
              </a:rPr>
              <a:t>jr</a:t>
            </a:r>
            <a:r>
              <a:rPr lang="en-US" altLang="en-US" dirty="0"/>
              <a:t>)</a:t>
            </a:r>
          </a:p>
        </p:txBody>
      </p:sp>
      <p:sp>
        <p:nvSpPr>
          <p:cNvPr id="105677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056773" name="Rectangle 5"/>
          <p:cNvSpPr>
            <a:spLocks noGrp="1" noChangeArrowheads="1"/>
          </p:cNvSpPr>
          <p:nvPr>
            <p:ph sz="half" idx="1"/>
            <p:custDataLst>
              <p:tags r:id="rId4"/>
            </p:custDataLst>
          </p:nvPr>
        </p:nvSpPr>
        <p:spPr>
          <a:xfrm>
            <a:off x="741405" y="3902676"/>
            <a:ext cx="10725665" cy="2737021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dirty="0">
                <a:solidFill>
                  <a:schemeClr val="accent2"/>
                </a:solidFill>
              </a:rPr>
              <a:t># MIPS assembly</a:t>
            </a:r>
            <a:endParaRPr lang="en-US" altLang="en-US" sz="2400" dirty="0"/>
          </a:p>
          <a:p>
            <a:pPr>
              <a:buFontTx/>
              <a:buNone/>
            </a:pPr>
            <a:r>
              <a:rPr lang="en-US" altLang="en-US" sz="2400" dirty="0"/>
              <a:t>0x00002000       </a:t>
            </a:r>
            <a:r>
              <a:rPr lang="en-US" altLang="en-US" sz="2400" dirty="0" err="1"/>
              <a:t>addi</a:t>
            </a:r>
            <a:r>
              <a:rPr lang="en-US" altLang="en-US" sz="2400" dirty="0"/>
              <a:t> $s0, $0, 0x2010</a:t>
            </a:r>
          </a:p>
          <a:p>
            <a:pPr>
              <a:buFontTx/>
              <a:buNone/>
            </a:pPr>
            <a:r>
              <a:rPr lang="en-US" altLang="en-US" sz="2400" dirty="0"/>
              <a:t>0x00002004       </a:t>
            </a:r>
            <a:r>
              <a:rPr lang="en-US" altLang="en-US" sz="2400" dirty="0" err="1"/>
              <a:t>jr</a:t>
            </a:r>
            <a:r>
              <a:rPr lang="en-US" altLang="en-US" sz="2400" dirty="0"/>
              <a:t>   $s0   </a:t>
            </a:r>
            <a:r>
              <a:rPr lang="tr-TR" altLang="en-US" sz="2400" dirty="0" smtClean="0"/>
              <a:t>                            #</a:t>
            </a:r>
            <a:r>
              <a:rPr lang="tr-TR" altLang="en-US" sz="2400" dirty="0" err="1" smtClean="0"/>
              <a:t>jump</a:t>
            </a:r>
            <a:r>
              <a:rPr lang="tr-TR" altLang="en-US" sz="2400" dirty="0" smtClean="0"/>
              <a:t> </a:t>
            </a:r>
            <a:r>
              <a:rPr lang="tr-TR" altLang="en-US" sz="2400" dirty="0" err="1" smtClean="0"/>
              <a:t>to</a:t>
            </a:r>
            <a:r>
              <a:rPr lang="tr-TR" altLang="en-US" sz="2400" dirty="0" smtClean="0"/>
              <a:t> </a:t>
            </a:r>
            <a:r>
              <a:rPr lang="tr-TR" altLang="en-US" sz="2400" dirty="0" err="1" smtClean="0"/>
              <a:t>address</a:t>
            </a:r>
            <a:r>
              <a:rPr lang="tr-TR" altLang="en-US" sz="2400" dirty="0" smtClean="0"/>
              <a:t> </a:t>
            </a:r>
            <a:r>
              <a:rPr lang="tr-TR" altLang="en-US" sz="2400" dirty="0" err="1" smtClean="0"/>
              <a:t>that</a:t>
            </a:r>
            <a:r>
              <a:rPr lang="tr-TR" altLang="en-US" sz="2400" dirty="0" smtClean="0"/>
              <a:t> is </a:t>
            </a:r>
            <a:r>
              <a:rPr lang="tr-TR" altLang="en-US" sz="2400" dirty="0" err="1" smtClean="0"/>
              <a:t>stored</a:t>
            </a:r>
            <a:r>
              <a:rPr lang="tr-TR" altLang="en-US" sz="2400" dirty="0" smtClean="0"/>
              <a:t> in $s0</a:t>
            </a:r>
            <a:r>
              <a:rPr lang="en-US" altLang="en-US" sz="2400" dirty="0" smtClean="0"/>
              <a:t>            </a:t>
            </a:r>
            <a:endParaRPr lang="en-US" altLang="en-US" sz="2400" dirty="0"/>
          </a:p>
          <a:p>
            <a:pPr>
              <a:buFontTx/>
              <a:buNone/>
            </a:pPr>
            <a:r>
              <a:rPr lang="en-US" altLang="en-US" sz="2400" dirty="0"/>
              <a:t>0x00002008       </a:t>
            </a:r>
            <a:r>
              <a:rPr lang="en-US" altLang="en-US" sz="2400" dirty="0" err="1"/>
              <a:t>addi</a:t>
            </a:r>
            <a:r>
              <a:rPr lang="en-US" altLang="en-US" sz="2400" dirty="0"/>
              <a:t> $s1, $0, 1</a:t>
            </a:r>
          </a:p>
          <a:p>
            <a:pPr>
              <a:buFontTx/>
              <a:buNone/>
            </a:pPr>
            <a:r>
              <a:rPr lang="en-US" altLang="en-US" sz="2400" dirty="0"/>
              <a:t>0x0000200C       </a:t>
            </a:r>
            <a:r>
              <a:rPr lang="en-US" altLang="en-US" sz="2400" dirty="0" err="1"/>
              <a:t>sra</a:t>
            </a:r>
            <a:r>
              <a:rPr lang="en-US" altLang="en-US" sz="2400" dirty="0"/>
              <a:t>  $s1, $s1, 2</a:t>
            </a:r>
          </a:p>
          <a:p>
            <a:pPr>
              <a:buFontTx/>
              <a:buNone/>
            </a:pPr>
            <a:r>
              <a:rPr lang="en-US" altLang="en-US" sz="2400" dirty="0"/>
              <a:t>0x00002010       </a:t>
            </a:r>
            <a:r>
              <a:rPr lang="en-US" altLang="en-US" sz="2400" dirty="0" err="1"/>
              <a:t>lw</a:t>
            </a:r>
            <a:r>
              <a:rPr lang="en-US" altLang="en-US" sz="2400" dirty="0"/>
              <a:t>   $s3, 44($s1)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4314" y="1056460"/>
            <a:ext cx="10184495" cy="277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808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057795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High-Level Code Constructs</a:t>
            </a:r>
          </a:p>
        </p:txBody>
      </p:sp>
      <p:sp>
        <p:nvSpPr>
          <p:cNvPr id="105779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057797" name="Rectangle 5"/>
          <p:cNvSpPr>
            <a:spLocks noGrp="1" noChangeArrowheads="1"/>
          </p:cNvSpPr>
          <p:nvPr>
            <p:ph sz="half" idx="1"/>
            <p:custDataLst>
              <p:tags r:id="rId4"/>
            </p:custDataLst>
          </p:nvPr>
        </p:nvSpPr>
        <p:spPr>
          <a:xfrm>
            <a:off x="2133600" y="1676400"/>
            <a:ext cx="8077200" cy="5181600"/>
          </a:xfrm>
        </p:spPr>
        <p:txBody>
          <a:bodyPr/>
          <a:lstStyle/>
          <a:p>
            <a:r>
              <a:rPr lang="en-US" altLang="en-US" dirty="0">
                <a:latin typeface="Courier10 BT" pitchFamily="49" charset="0"/>
              </a:rPr>
              <a:t>if</a:t>
            </a:r>
            <a:r>
              <a:rPr lang="en-US" altLang="en-US" dirty="0"/>
              <a:t> statements</a:t>
            </a:r>
          </a:p>
          <a:p>
            <a:r>
              <a:rPr lang="en-US" altLang="en-US" dirty="0">
                <a:latin typeface="Courier10 BT" pitchFamily="49" charset="0"/>
              </a:rPr>
              <a:t>if/else</a:t>
            </a:r>
            <a:r>
              <a:rPr lang="en-US" altLang="en-US" dirty="0"/>
              <a:t> statements</a:t>
            </a:r>
          </a:p>
          <a:p>
            <a:r>
              <a:rPr lang="en-US" altLang="en-US" dirty="0">
                <a:latin typeface="Courier10 BT" pitchFamily="49" charset="0"/>
              </a:rPr>
              <a:t>while</a:t>
            </a:r>
            <a:r>
              <a:rPr lang="en-US" altLang="en-US" dirty="0"/>
              <a:t> loops</a:t>
            </a:r>
          </a:p>
          <a:p>
            <a:r>
              <a:rPr lang="en-US" altLang="en-US" dirty="0">
                <a:latin typeface="Courier10 BT" pitchFamily="49" charset="0"/>
              </a:rPr>
              <a:t>for</a:t>
            </a:r>
            <a:r>
              <a:rPr lang="en-US" altLang="en-US" dirty="0"/>
              <a:t> loops</a:t>
            </a:r>
          </a:p>
        </p:txBody>
      </p:sp>
    </p:spTree>
    <p:extLst>
      <p:ext uri="{BB962C8B-B14F-4D97-AF65-F5344CB8AC3E}">
        <p14:creationId xmlns:p14="http://schemas.microsoft.com/office/powerpoint/2010/main" val="4117245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818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6764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05881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6"/>
            <a:ext cx="10515600" cy="714032"/>
          </a:xfrm>
        </p:spPr>
        <p:txBody>
          <a:bodyPr/>
          <a:lstStyle/>
          <a:p>
            <a:r>
              <a:rPr lang="en-US" altLang="en-US" dirty="0"/>
              <a:t>If Statement</a:t>
            </a:r>
          </a:p>
        </p:txBody>
      </p:sp>
      <p:sp>
        <p:nvSpPr>
          <p:cNvPr id="105882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058822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33600" y="1524000"/>
            <a:ext cx="33528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High-level code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if (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 == j)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f = g + h;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f = f – 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1058823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43600" y="1524000"/>
            <a:ext cx="396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MIPS assembly code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# $s0 = f, $s1 = g, $s2 = 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# $s3 = i, $s4 = j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593287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650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307651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altLang="en-US" dirty="0"/>
              <a:t>If Statement</a:t>
            </a:r>
          </a:p>
        </p:txBody>
      </p:sp>
      <p:sp>
        <p:nvSpPr>
          <p:cNvPr id="130765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30765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33600" y="1524000"/>
            <a:ext cx="33528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High-level code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if (i == j)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f = g + h;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f = f – i;</a:t>
            </a:r>
          </a:p>
        </p:txBody>
      </p:sp>
      <p:sp>
        <p:nvSpPr>
          <p:cNvPr id="1307654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43600" y="1524000"/>
            <a:ext cx="396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MIPS assembly code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# $s0 = f, $s1 = g, $s2 = 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# $s3 = i, $s4 = j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bne $s3, $s4, L1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add $s0, $s1, $s2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L1: sub $s0, $s0, $s3</a:t>
            </a:r>
          </a:p>
        </p:txBody>
      </p:sp>
      <p:sp>
        <p:nvSpPr>
          <p:cNvPr id="1307655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0" y="4708526"/>
            <a:ext cx="731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accent2"/>
                </a:solidFill>
              </a:rPr>
              <a:t>Notice that the assembly tests for the opposite case (</a:t>
            </a:r>
            <a:r>
              <a:rPr lang="en-US" altLang="en-US" sz="2000">
                <a:solidFill>
                  <a:schemeClr val="accent2"/>
                </a:solidFill>
                <a:latin typeface="Courier New" panose="02070309020205020404" pitchFamily="49" charset="0"/>
              </a:rPr>
              <a:t>i != j</a:t>
            </a:r>
            <a:r>
              <a:rPr lang="en-US" altLang="en-US" sz="2000">
                <a:solidFill>
                  <a:schemeClr val="accent2"/>
                </a:solidFill>
              </a:rPr>
              <a:t>) than the test in the high-level code (</a:t>
            </a:r>
            <a:r>
              <a:rPr lang="en-US" altLang="en-US" sz="2000">
                <a:solidFill>
                  <a:schemeClr val="accent2"/>
                </a:solidFill>
                <a:latin typeface="Courier New" panose="02070309020205020404" pitchFamily="49" charset="0"/>
              </a:rPr>
              <a:t>i == j</a:t>
            </a:r>
            <a:r>
              <a:rPr lang="en-US" altLang="en-US" sz="2000">
                <a:solidFill>
                  <a:schemeClr val="accent2"/>
                </a:solidFill>
              </a:rPr>
              <a:t>).</a:t>
            </a:r>
          </a:p>
        </p:txBody>
      </p:sp>
      <p:sp>
        <p:nvSpPr>
          <p:cNvPr id="1307656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09800" y="4648200"/>
            <a:ext cx="7315200" cy="7620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3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059843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en-US" altLang="en-US" dirty="0"/>
              <a:t>If / Else Statement</a:t>
            </a:r>
          </a:p>
        </p:txBody>
      </p:sp>
      <p:sp>
        <p:nvSpPr>
          <p:cNvPr id="105984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059847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33600" y="1524000"/>
            <a:ext cx="33528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High-level code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if (i == j)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f = g + h;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else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f = f – i;</a:t>
            </a:r>
          </a:p>
        </p:txBody>
      </p:sp>
      <p:sp>
        <p:nvSpPr>
          <p:cNvPr id="1059848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43600" y="1524000"/>
            <a:ext cx="396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MIPS assembly code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# $s0 = f, $s1 = g, $s2 = 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# $s3 = i, $s4 = j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2386898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9698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0668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endParaRPr lang="en-US" altLang="en-US" sz="3200"/>
          </a:p>
        </p:txBody>
      </p:sp>
      <p:sp>
        <p:nvSpPr>
          <p:cNvPr id="130969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en-US" altLang="en-US" dirty="0"/>
              <a:t>If / Else Statement</a:t>
            </a:r>
          </a:p>
        </p:txBody>
      </p:sp>
      <p:sp>
        <p:nvSpPr>
          <p:cNvPr id="130970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1219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130970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33600" y="1524000"/>
            <a:ext cx="33528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High-level code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if (i == j)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f = g + h;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else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f = f – i;</a:t>
            </a:r>
          </a:p>
        </p:txBody>
      </p:sp>
      <p:sp>
        <p:nvSpPr>
          <p:cNvPr id="1309702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43600" y="1524000"/>
            <a:ext cx="396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MIPS assembly code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# $s0 = f, $s1 = g, $s2 = 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# $s3 = i, $s4 = j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bne $s3, $s4, L1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add $s0, $s1, $s2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</a:t>
            </a:r>
            <a:r>
              <a:rPr lang="en-US" altLang="en-US" sz="1800">
                <a:solidFill>
                  <a:schemeClr val="accent2"/>
                </a:solidFill>
                <a:latin typeface="Courier New" panose="02070309020205020404" pitchFamily="49" charset="0"/>
              </a:rPr>
              <a:t>j   done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L1:   sub $s0, $s0, $s3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done:</a:t>
            </a:r>
          </a:p>
        </p:txBody>
      </p:sp>
    </p:spTree>
    <p:extLst>
      <p:ext uri="{BB962C8B-B14F-4D97-AF65-F5344CB8AC3E}">
        <p14:creationId xmlns:p14="http://schemas.microsoft.com/office/powerpoint/2010/main" val="2260173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1212</Words>
  <Application>Microsoft Office PowerPoint</Application>
  <PresentationFormat>Widescreen</PresentationFormat>
  <Paragraphs>276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Courier10 BT</vt:lpstr>
      <vt:lpstr>Times New Roman</vt:lpstr>
      <vt:lpstr>Office Theme</vt:lpstr>
      <vt:lpstr>VISIO</vt:lpstr>
      <vt:lpstr>Conditional Branching (beq)</vt:lpstr>
      <vt:lpstr>The Branch Not Taken (bne)</vt:lpstr>
      <vt:lpstr>Unconditional Branching / Jumping (j)</vt:lpstr>
      <vt:lpstr>Unconditional Branching (jr)</vt:lpstr>
      <vt:lpstr>High-Level Code Constructs</vt:lpstr>
      <vt:lpstr>If Statement</vt:lpstr>
      <vt:lpstr>If Statement</vt:lpstr>
      <vt:lpstr>If / Else Statement</vt:lpstr>
      <vt:lpstr>If / Else Statement</vt:lpstr>
      <vt:lpstr>While Loops</vt:lpstr>
      <vt:lpstr>For Loops</vt:lpstr>
      <vt:lpstr>For Loops</vt:lpstr>
      <vt:lpstr>Less Than Comparisons</vt:lpstr>
      <vt:lpstr>Arrays</vt:lpstr>
      <vt:lpstr>Arrays</vt:lpstr>
      <vt:lpstr>Arrays</vt:lpstr>
      <vt:lpstr>Arrays Using For Loops</vt:lpstr>
      <vt:lpstr>Arrays Using For Loops</vt:lpstr>
      <vt:lpstr>ASCII Codes</vt:lpstr>
      <vt:lpstr>Cast of Characters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Branching (beq)</dc:title>
  <dc:creator>cccc</dc:creator>
  <cp:lastModifiedBy>cccc</cp:lastModifiedBy>
  <cp:revision>1</cp:revision>
  <dcterms:created xsi:type="dcterms:W3CDTF">2019-03-28T07:48:21Z</dcterms:created>
  <dcterms:modified xsi:type="dcterms:W3CDTF">2019-03-28T07:48:28Z</dcterms:modified>
</cp:coreProperties>
</file>