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2.xml" ContentType="application/vnd.openxmlformats-officedocument.presentationml.notesSlide+xml"/>
  <Override PartName="/ppt/tags/tag14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3" r:id="rId1"/>
  </p:sldMasterIdLst>
  <p:notesMasterIdLst>
    <p:notesMasterId r:id="rId46"/>
  </p:notesMasterIdLst>
  <p:sldIdLst>
    <p:sldId id="406" r:id="rId2"/>
    <p:sldId id="257" r:id="rId3"/>
    <p:sldId id="403" r:id="rId4"/>
    <p:sldId id="258" r:id="rId5"/>
    <p:sldId id="259" r:id="rId6"/>
    <p:sldId id="265" r:id="rId7"/>
    <p:sldId id="266" r:id="rId8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84" r:id="rId20"/>
    <p:sldId id="285" r:id="rId21"/>
    <p:sldId id="286" r:id="rId22"/>
    <p:sldId id="287" r:id="rId23"/>
    <p:sldId id="288" r:id="rId24"/>
    <p:sldId id="405" r:id="rId25"/>
    <p:sldId id="404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6699"/>
    <a:srgbClr val="CC9900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7" autoAdjust="0"/>
    <p:restoredTop sz="81440" autoAdjust="0"/>
  </p:normalViewPr>
  <p:slideViewPr>
    <p:cSldViewPr snapToGrid="0">
      <p:cViewPr varScale="1">
        <p:scale>
          <a:sx n="95" d="100"/>
          <a:sy n="95" d="100"/>
        </p:scale>
        <p:origin x="24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0E3B9-9903-48F7-B258-CC23C656EF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D6316-2CB0-4895-B127-0658E35CD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7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D6316-2CB0-4895-B127-0658E35CD8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2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D6316-2CB0-4895-B127-0658E35CD8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2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D6316-2CB0-4895-B127-0658E35CD8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44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D6316-2CB0-4895-B127-0658E35CD8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1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 anchor="ctr">
            <a:noAutofit/>
          </a:bodyPr>
          <a:lstStyle>
            <a:lvl1pPr algn="ctr">
              <a:defRPr sz="4800" b="0" i="0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01935" y="1179484"/>
            <a:ext cx="3985931" cy="3422669"/>
          </a:xfrm>
        </p:spPr>
        <p:txBody>
          <a:bodyPr anchor="ctr">
            <a:noAutofit/>
          </a:bodyPr>
          <a:lstStyle>
            <a:lvl1pPr algn="ctr">
              <a:defRPr sz="4800" cap="none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2048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27050" indent="-298450">
              <a:tabLst/>
              <a:defRPr lang="en-US" sz="2800" dirty="0" smtClean="0"/>
            </a:lvl2pPr>
            <a:lvl3pPr>
              <a:defRPr sz="2400">
                <a:solidFill>
                  <a:srgbClr val="262626"/>
                </a:solidFill>
              </a:defRPr>
            </a:lvl3pPr>
            <a:lvl4pPr>
              <a:defRPr sz="20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03183"/>
            <a:ext cx="8961120" cy="88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74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600" b="0" i="0" cap="small"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pPr>
              <a:defRPr/>
            </a:pPr>
            <a:fld id="{867E2119-C512-435A-8A99-A0B6D78DBB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4400" b="0" i="0" kern="1200" cap="none">
          <a:solidFill>
            <a:srgbClr val="262626"/>
          </a:solidFill>
          <a:latin typeface="Source Sans Pro"/>
          <a:ea typeface="+mj-ea"/>
          <a:cs typeface="Source Sans Pro"/>
        </a:defRPr>
      </a:lvl1pPr>
    </p:titleStyle>
    <p:bodyStyle>
      <a:lvl1pPr marL="298450" indent="-298450" algn="l" defTabSz="609570" rtl="0" eaLnBrk="1" latinLnBrk="0" hangingPunct="1">
        <a:spcBef>
          <a:spcPts val="0"/>
        </a:spcBef>
        <a:spcAft>
          <a:spcPts val="0"/>
        </a:spcAft>
        <a:buFont typeface="Arial" charset="0"/>
        <a:buChar char="•"/>
        <a:tabLst/>
        <a:defRPr sz="3200" b="0" i="0" strike="noStrike" kern="1200" cap="none" normalizeH="0" baseline="0">
          <a:solidFill>
            <a:srgbClr val="262626"/>
          </a:solidFill>
          <a:latin typeface="Source Sans Pro"/>
          <a:ea typeface="+mn-ea"/>
          <a:cs typeface="Source Sans Pro"/>
        </a:defRPr>
      </a:lvl1pPr>
      <a:lvl2pPr marL="469900" indent="-241300" algn="l" defTabSz="609570" rtl="0" eaLnBrk="1" latinLnBrk="0" hangingPunct="1">
        <a:spcBef>
          <a:spcPts val="0"/>
        </a:spcBef>
        <a:buFont typeface="Arial"/>
        <a:buChar char="•"/>
        <a:tabLst/>
        <a:defRPr sz="2800" kern="1200">
          <a:solidFill>
            <a:srgbClr val="262626"/>
          </a:solidFill>
          <a:latin typeface="Source Sans Pro"/>
          <a:ea typeface="+mn-ea"/>
          <a:cs typeface="Source Sans Pro"/>
        </a:defRPr>
      </a:lvl2pPr>
      <a:lvl3pPr marL="641350" indent="-171450" algn="l" defTabSz="609570" rtl="0" eaLnBrk="1" latinLnBrk="0" hangingPunct="1">
        <a:spcBef>
          <a:spcPct val="20000"/>
        </a:spcBef>
        <a:buFont typeface="Lucida Grande"/>
        <a:buChar char="-"/>
        <a:tabLst/>
        <a:defRPr sz="2400" kern="1200">
          <a:solidFill>
            <a:srgbClr val="262626"/>
          </a:solidFill>
          <a:latin typeface="Source Sans Pro"/>
          <a:ea typeface="+mn-ea"/>
          <a:cs typeface="Source Sans Pro"/>
        </a:defRPr>
      </a:lvl3pPr>
      <a:lvl4pPr marL="1041400" indent="-228600" algn="l" defTabSz="609570" rtl="0" eaLnBrk="1" latinLnBrk="0" hangingPunct="1">
        <a:spcBef>
          <a:spcPct val="20000"/>
        </a:spcBef>
        <a:buFont typeface="Arial"/>
        <a:buChar char="•"/>
        <a:tabLst/>
        <a:defRPr sz="2000" kern="1200" baseline="0">
          <a:solidFill>
            <a:srgbClr val="262626"/>
          </a:solidFill>
          <a:latin typeface="Source Sans Pro"/>
          <a:ea typeface="+mn-ea"/>
          <a:cs typeface="Source Sans Pro"/>
        </a:defRPr>
      </a:lvl4pPr>
      <a:lvl5pPr marL="1439863" indent="-284163" algn="l" defTabSz="609570" rtl="0" eaLnBrk="1" latinLnBrk="0" hangingPunct="1">
        <a:spcBef>
          <a:spcPct val="20000"/>
        </a:spcBef>
        <a:buFont typeface="Arial"/>
        <a:buChar char="»"/>
        <a:tabLst/>
        <a:defRPr sz="1600" kern="1200">
          <a:solidFill>
            <a:srgbClr val="262626"/>
          </a:solidFill>
          <a:latin typeface="Source Sans Pro"/>
          <a:ea typeface="+mn-ea"/>
          <a:cs typeface="Source Sans Pro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Caches &amp; Memory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28044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374"/>
            <a:ext cx="8229600" cy="1143000"/>
          </a:xfrm>
        </p:spPr>
        <p:txBody>
          <a:bodyPr/>
          <a:lstStyle/>
          <a:p>
            <a:r>
              <a:rPr lang="en-US" dirty="0" smtClean="0"/>
              <a:t>Locality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019" t="8546" b="8671"/>
          <a:stretch/>
        </p:blipFill>
        <p:spPr>
          <a:xfrm>
            <a:off x="261102" y="3991976"/>
            <a:ext cx="3294757" cy="259003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20488" y="1147313"/>
            <a:ext cx="3070743" cy="2805557"/>
            <a:chOff x="2020488" y="1147313"/>
            <a:chExt cx="3070743" cy="280555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488" y="1147313"/>
              <a:ext cx="3070743" cy="23030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8193" y="2993000"/>
              <a:ext cx="1446613" cy="959870"/>
            </a:xfrm>
            <a:prstGeom prst="rect">
              <a:avLst/>
            </a:prstGeom>
            <a:ln w="28575" cmpd="sng">
              <a:solidFill>
                <a:srgbClr val="FFFF00"/>
              </a:solidFill>
            </a:ln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9892"/>
          <a:stretch/>
        </p:blipFill>
        <p:spPr>
          <a:xfrm>
            <a:off x="4487395" y="3548197"/>
            <a:ext cx="4002329" cy="27048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4891" y="1147313"/>
            <a:ext cx="1483594" cy="1335235"/>
          </a:xfrm>
          <a:prstGeom prst="rect">
            <a:avLst/>
          </a:prstGeom>
          <a:ln w="28575" cmpd="sng">
            <a:solidFill>
              <a:srgbClr val="FFFF00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367648" y="1093728"/>
            <a:ext cx="1346851" cy="2026777"/>
            <a:chOff x="4457048" y="3256574"/>
            <a:chExt cx="1740551" cy="261922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57048" y="3256574"/>
              <a:ext cx="1740551" cy="261082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4817301" y="5587554"/>
              <a:ext cx="324601" cy="288248"/>
            </a:xfrm>
            <a:prstGeom prst="rect">
              <a:avLst/>
            </a:prstGeom>
            <a:noFill/>
            <a:ln w="28575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59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3371" y="61907"/>
            <a:ext cx="8229600" cy="1143000"/>
          </a:xfrm>
        </p:spPr>
        <p:txBody>
          <a:bodyPr/>
          <a:lstStyle/>
          <a:p>
            <a:r>
              <a:rPr lang="en-US" dirty="0" smtClean="0"/>
              <a:t>The Memory Hierarchy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018057" y="1632854"/>
            <a:ext cx="1930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1 cycle,  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         128 bytes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95491" y="2440356"/>
            <a:ext cx="1252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Source Sans Pro"/>
              </a:rPr>
              <a:t>4</a:t>
            </a: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 cycles,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  64 KB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882" y="6454865"/>
            <a:ext cx="3340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Source Sans Pro"/>
              </a:rPr>
              <a:t>Intel </a:t>
            </a:r>
            <a:r>
              <a:rPr lang="en-US" sz="1800" dirty="0" err="1" smtClean="0">
                <a:solidFill>
                  <a:schemeClr val="tx2"/>
                </a:solidFill>
                <a:latin typeface="Source Sans Pro"/>
              </a:rPr>
              <a:t>Haswell</a:t>
            </a:r>
            <a:r>
              <a:rPr lang="en-US" sz="1800" dirty="0" smtClean="0">
                <a:solidFill>
                  <a:schemeClr val="tx2"/>
                </a:solidFill>
                <a:latin typeface="Source Sans Pro"/>
              </a:rPr>
              <a:t> Processor, 2013</a:t>
            </a:r>
            <a:endParaRPr lang="en-US" sz="1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7550" y="3250287"/>
            <a:ext cx="1370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12 </a:t>
            </a:r>
            <a:r>
              <a:rPr lang="en-US" sz="2000" dirty="0">
                <a:solidFill>
                  <a:schemeClr val="tx2"/>
                </a:solidFill>
                <a:latin typeface="Source Sans Pro"/>
              </a:rPr>
              <a:t>cycles, </a:t>
            </a: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 256 KB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77856" y="3998534"/>
            <a:ext cx="14350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36 cycles,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   2-20 MB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46030" y="4743872"/>
            <a:ext cx="3134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50-70 ns,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                 512 MB – 4 GB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6953" y="5456123"/>
            <a:ext cx="2789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Source Sans Pro"/>
              </a:rPr>
              <a:t>5-20 </a:t>
            </a:r>
            <a:r>
              <a:rPr lang="en-US" sz="2000" dirty="0" err="1">
                <a:solidFill>
                  <a:schemeClr val="tx2"/>
                </a:solidFill>
                <a:latin typeface="Source Sans Pro"/>
              </a:rPr>
              <a:t>ms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              16GB – 4 TB,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217175" y="2021528"/>
            <a:ext cx="0" cy="2484444"/>
          </a:xfrm>
          <a:prstGeom prst="straightConnector1">
            <a:avLst/>
          </a:prstGeom>
          <a:ln w="76200" cmpd="sng">
            <a:solidFill>
              <a:schemeClr val="tx2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072900" y="1267869"/>
            <a:ext cx="2288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Small, </a:t>
            </a:r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Fast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76240" y="4771507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Big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, Slow</a:t>
            </a:r>
          </a:p>
        </p:txBody>
      </p:sp>
      <p:sp>
        <p:nvSpPr>
          <p:cNvPr id="28" name="Isosceles Triangle 27"/>
          <p:cNvSpPr/>
          <p:nvPr/>
        </p:nvSpPr>
        <p:spPr>
          <a:xfrm>
            <a:off x="2481198" y="1402472"/>
            <a:ext cx="1359567" cy="1056105"/>
          </a:xfrm>
          <a:prstGeom prst="triangle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9" name="Trapezoid 28"/>
          <p:cNvSpPr/>
          <p:nvPr/>
        </p:nvSpPr>
        <p:spPr>
          <a:xfrm>
            <a:off x="1996780" y="2465260"/>
            <a:ext cx="2328402" cy="744953"/>
          </a:xfrm>
          <a:prstGeom prst="trapezoid">
            <a:avLst>
              <a:gd name="adj" fmla="val 64561"/>
            </a:avLst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0" name="Trapezoid 29"/>
          <p:cNvSpPr/>
          <p:nvPr/>
        </p:nvSpPr>
        <p:spPr>
          <a:xfrm>
            <a:off x="1518083" y="3212931"/>
            <a:ext cx="3285797" cy="744953"/>
          </a:xfrm>
          <a:prstGeom prst="trapezoid">
            <a:avLst>
              <a:gd name="adj" fmla="val 64561"/>
            </a:avLst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1" name="Trapezoid 30"/>
          <p:cNvSpPr/>
          <p:nvPr/>
        </p:nvSpPr>
        <p:spPr>
          <a:xfrm>
            <a:off x="1038319" y="3961563"/>
            <a:ext cx="4245324" cy="744953"/>
          </a:xfrm>
          <a:prstGeom prst="trapezoid">
            <a:avLst>
              <a:gd name="adj" fmla="val 64561"/>
            </a:avLst>
          </a:prstGeom>
          <a:gradFill rotWithShape="1">
            <a:gsLst>
              <a:gs pos="0">
                <a:srgbClr val="4BACC6">
                  <a:tint val="100000"/>
                  <a:shade val="100000"/>
                  <a:satMod val="130000"/>
                </a:srgbClr>
              </a:gs>
              <a:gs pos="100000">
                <a:srgbClr val="4BACC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2" name="Trapezoid 31"/>
          <p:cNvSpPr/>
          <p:nvPr/>
        </p:nvSpPr>
        <p:spPr>
          <a:xfrm>
            <a:off x="570421" y="4706516"/>
            <a:ext cx="5181121" cy="744953"/>
          </a:xfrm>
          <a:prstGeom prst="trapezoid">
            <a:avLst>
              <a:gd name="adj" fmla="val 64561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78555" y="2095928"/>
            <a:ext cx="115929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Registers</a:t>
            </a:r>
            <a:endParaRPr lang="en-US" sz="1800" dirty="0">
              <a:solidFill>
                <a:srgbClr val="000000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452719" y="2660306"/>
            <a:ext cx="141096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L1 Caches</a:t>
            </a:r>
            <a:endParaRPr lang="en-US" sz="2000" dirty="0">
              <a:solidFill>
                <a:srgbClr val="000000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2466595" y="3382317"/>
            <a:ext cx="150393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L2 Cache</a:t>
            </a:r>
            <a:endParaRPr lang="en-US" dirty="0">
              <a:solidFill>
                <a:srgbClr val="000000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2420284" y="4048342"/>
            <a:ext cx="150393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L3 Cache</a:t>
            </a:r>
            <a:endParaRPr lang="en-US" dirty="0">
              <a:solidFill>
                <a:srgbClr val="000000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2023490" y="4841286"/>
            <a:ext cx="20505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Main Memory</a:t>
            </a:r>
            <a:endParaRPr lang="en-US" dirty="0">
              <a:solidFill>
                <a:srgbClr val="000000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8" name="Trapezoid 37"/>
          <p:cNvSpPr/>
          <p:nvPr/>
        </p:nvSpPr>
        <p:spPr>
          <a:xfrm>
            <a:off x="93371" y="5458997"/>
            <a:ext cx="6135221" cy="744953"/>
          </a:xfrm>
          <a:prstGeom prst="trapezoid">
            <a:avLst>
              <a:gd name="adj" fmla="val 64561"/>
            </a:avLst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2743477" y="5602943"/>
            <a:ext cx="88357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Disk</a:t>
            </a:r>
            <a:endParaRPr lang="en-US" sz="2800" dirty="0">
              <a:solidFill>
                <a:srgbClr val="000000"/>
              </a:solidFill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4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3427" y="3331"/>
            <a:ext cx="8229600" cy="1143000"/>
          </a:xfrm>
        </p:spPr>
        <p:txBody>
          <a:bodyPr/>
          <a:lstStyle/>
          <a:p>
            <a:r>
              <a:rPr lang="en-US" dirty="0" smtClean="0"/>
              <a:t>Some Terminology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3427" y="1146331"/>
            <a:ext cx="9014346" cy="571849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r>
              <a:rPr lang="en-US" sz="3800" dirty="0" smtClean="0">
                <a:solidFill>
                  <a:srgbClr val="00B050"/>
                </a:solidFill>
              </a:rPr>
              <a:t>Cache </a:t>
            </a:r>
            <a:r>
              <a:rPr lang="en-US" sz="3800" dirty="0">
                <a:solidFill>
                  <a:srgbClr val="00B050"/>
                </a:solidFill>
              </a:rPr>
              <a:t>hit</a:t>
            </a:r>
          </a:p>
          <a:p>
            <a:pPr marL="0" indent="-457200">
              <a:lnSpc>
                <a:spcPct val="120000"/>
              </a:lnSpc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data is in the </a:t>
            </a:r>
            <a:r>
              <a:rPr lang="en-US" dirty="0" smtClean="0">
                <a:solidFill>
                  <a:schemeClr val="tx2"/>
                </a:solidFill>
              </a:rPr>
              <a:t>Cache</a:t>
            </a:r>
          </a:p>
          <a:p>
            <a:pPr marL="0" indent="-457200">
              <a:lnSpc>
                <a:spcPct val="120000"/>
              </a:lnSpc>
              <a:buClr>
                <a:schemeClr val="tx2"/>
              </a:buClr>
            </a:pPr>
            <a:r>
              <a:rPr lang="en-US" dirty="0" err="1" smtClean="0"/>
              <a:t>t</a:t>
            </a:r>
            <a:r>
              <a:rPr lang="en-US" baseline="-25000" dirty="0" err="1" smtClean="0"/>
              <a:t>hit</a:t>
            </a:r>
            <a:r>
              <a:rPr lang="en-US" baseline="-25000" dirty="0" smtClean="0"/>
              <a:t> </a:t>
            </a:r>
            <a:r>
              <a:rPr lang="en-US" dirty="0" smtClean="0"/>
              <a:t>: time it takes to access the cache</a:t>
            </a:r>
          </a:p>
          <a:p>
            <a:pPr marL="0" indent="-457200">
              <a:lnSpc>
                <a:spcPct val="120000"/>
              </a:lnSpc>
              <a:buClr>
                <a:schemeClr val="tx2"/>
              </a:buClr>
            </a:pPr>
            <a:r>
              <a:rPr lang="en-US" dirty="0" smtClean="0">
                <a:solidFill>
                  <a:srgbClr val="7030A0"/>
                </a:solidFill>
              </a:rPr>
              <a:t>Hit rate (%hit): </a:t>
            </a:r>
            <a:r>
              <a:rPr lang="en-US" dirty="0" smtClean="0"/>
              <a:t># cache hits / # cache accesses</a:t>
            </a:r>
            <a:endParaRPr lang="en-US" sz="3300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r>
              <a:rPr lang="en-US" sz="3800" dirty="0" smtClean="0">
                <a:solidFill>
                  <a:schemeClr val="accent2"/>
                </a:solidFill>
              </a:rPr>
              <a:t>Cache miss</a:t>
            </a:r>
            <a:endParaRPr lang="en-US" sz="3800" dirty="0">
              <a:solidFill>
                <a:schemeClr val="accent2"/>
              </a:solidFill>
            </a:endParaRPr>
          </a:p>
          <a:p>
            <a:pPr marL="0" indent="-457200">
              <a:lnSpc>
                <a:spcPct val="12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is </a:t>
            </a:r>
            <a:r>
              <a:rPr lang="en-US" b="1" dirty="0"/>
              <a:t>not </a:t>
            </a:r>
            <a:r>
              <a:rPr lang="en-US" dirty="0"/>
              <a:t>in the </a:t>
            </a:r>
            <a:r>
              <a:rPr lang="en-US" dirty="0" smtClean="0"/>
              <a:t>Cache</a:t>
            </a:r>
          </a:p>
          <a:p>
            <a:pPr marL="0" indent="-457200">
              <a:lnSpc>
                <a:spcPct val="12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dirty="0" err="1" smtClean="0"/>
              <a:t>t</a:t>
            </a:r>
            <a:r>
              <a:rPr lang="en-US" baseline="-25000" dirty="0" err="1" smtClean="0"/>
              <a:t>miss</a:t>
            </a:r>
            <a:r>
              <a:rPr lang="en-US" baseline="-25000" dirty="0" smtClean="0"/>
              <a:t> </a:t>
            </a:r>
            <a:r>
              <a:rPr lang="en-US" dirty="0"/>
              <a:t>: time it takes to </a:t>
            </a:r>
            <a:r>
              <a:rPr lang="en-US" dirty="0" smtClean="0"/>
              <a:t>get the data from below the $</a:t>
            </a:r>
          </a:p>
          <a:p>
            <a:pPr marL="0" indent="-457200">
              <a:lnSpc>
                <a:spcPct val="12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Miss rate (%miss): </a:t>
            </a:r>
            <a:r>
              <a:rPr lang="en-US" dirty="0"/>
              <a:t># cache </a:t>
            </a:r>
            <a:r>
              <a:rPr lang="en-US" dirty="0" smtClean="0"/>
              <a:t>misses / </a:t>
            </a:r>
            <a:r>
              <a:rPr lang="en-US" dirty="0"/>
              <a:t># cache </a:t>
            </a:r>
            <a:r>
              <a:rPr lang="en-US" dirty="0" smtClean="0"/>
              <a:t>accesses</a:t>
            </a:r>
          </a:p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r>
              <a:rPr lang="en-US" sz="3800" dirty="0" err="1" smtClean="0">
                <a:solidFill>
                  <a:schemeClr val="accent1"/>
                </a:solidFill>
              </a:rPr>
              <a:t>Cacheline</a:t>
            </a:r>
            <a:r>
              <a:rPr lang="en-US" sz="3800" dirty="0" smtClean="0">
                <a:solidFill>
                  <a:schemeClr val="accent1"/>
                </a:solidFill>
              </a:rPr>
              <a:t> or </a:t>
            </a:r>
            <a:r>
              <a:rPr lang="en-US" sz="3800" dirty="0" err="1" smtClean="0">
                <a:solidFill>
                  <a:schemeClr val="accent1"/>
                </a:solidFill>
              </a:rPr>
              <a:t>cacheblock</a:t>
            </a:r>
            <a:r>
              <a:rPr lang="en-US" sz="3800" dirty="0" smtClean="0">
                <a:solidFill>
                  <a:schemeClr val="accent1"/>
                </a:solidFill>
              </a:rPr>
              <a:t> or simply line or block</a:t>
            </a:r>
          </a:p>
          <a:p>
            <a:pPr marL="0" indent="-457200">
              <a:lnSpc>
                <a:spcPct val="12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dirty="0"/>
              <a:t>Minimum unit of </a:t>
            </a:r>
            <a:r>
              <a:rPr lang="en-US" dirty="0" smtClean="0"/>
              <a:t>info </a:t>
            </a:r>
            <a:r>
              <a:rPr lang="en-US" dirty="0"/>
              <a:t>that is present/or not in the cache</a:t>
            </a:r>
          </a:p>
        </p:txBody>
      </p:sp>
    </p:spTree>
    <p:extLst>
      <p:ext uri="{BB962C8B-B14F-4D97-AF65-F5344CB8AC3E}">
        <p14:creationId xmlns:p14="http://schemas.microsoft.com/office/powerpoint/2010/main" val="19291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3371" y="61907"/>
            <a:ext cx="8229600" cy="1143000"/>
          </a:xfrm>
        </p:spPr>
        <p:txBody>
          <a:bodyPr/>
          <a:lstStyle/>
          <a:p>
            <a:r>
              <a:rPr lang="en-US" dirty="0" smtClean="0"/>
              <a:t>The Memory Hierarchy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018057" y="1632854"/>
            <a:ext cx="1930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1 cycle,  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         128 bytes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95491" y="2440356"/>
            <a:ext cx="1252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Source Sans Pro"/>
              </a:rPr>
              <a:t>4</a:t>
            </a: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 cycles,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  64 KB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882" y="6454865"/>
            <a:ext cx="3340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Source Sans Pro"/>
              </a:rPr>
              <a:t>Intel </a:t>
            </a:r>
            <a:r>
              <a:rPr lang="en-US" sz="1800" dirty="0" err="1" smtClean="0">
                <a:solidFill>
                  <a:schemeClr val="tx2"/>
                </a:solidFill>
                <a:latin typeface="Source Sans Pro"/>
              </a:rPr>
              <a:t>Haswell</a:t>
            </a:r>
            <a:r>
              <a:rPr lang="en-US" sz="1800" dirty="0" smtClean="0">
                <a:solidFill>
                  <a:schemeClr val="tx2"/>
                </a:solidFill>
                <a:latin typeface="Source Sans Pro"/>
              </a:rPr>
              <a:t> Processor, 2013</a:t>
            </a:r>
            <a:endParaRPr lang="en-US" sz="1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7550" y="3250287"/>
            <a:ext cx="1370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12 </a:t>
            </a:r>
            <a:r>
              <a:rPr lang="en-US" sz="2000" dirty="0">
                <a:solidFill>
                  <a:schemeClr val="tx2"/>
                </a:solidFill>
                <a:latin typeface="Source Sans Pro"/>
              </a:rPr>
              <a:t>cycles, </a:t>
            </a: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 256 KB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77856" y="3998534"/>
            <a:ext cx="14350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36 cycles,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   2-20 MB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46030" y="4743872"/>
            <a:ext cx="3134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50-70 ns,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                 512 MB – 4 GB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6953" y="5456123"/>
            <a:ext cx="2789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Source Sans Pro"/>
              </a:rPr>
              <a:t>5-20 </a:t>
            </a:r>
            <a:r>
              <a:rPr lang="en-US" sz="2000" dirty="0" err="1">
                <a:solidFill>
                  <a:schemeClr val="tx2"/>
                </a:solidFill>
                <a:latin typeface="Source Sans Pro"/>
              </a:rPr>
              <a:t>ms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              16GB – 4 TB,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83643" y="1670445"/>
            <a:ext cx="3821891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average </a:t>
            </a:r>
            <a:r>
              <a:rPr lang="en-US" dirty="0">
                <a:solidFill>
                  <a:schemeClr val="tx2"/>
                </a:solidFill>
                <a:latin typeface="Source Sans Pro"/>
              </a:rPr>
              <a:t>access time</a:t>
            </a:r>
          </a:p>
          <a:p>
            <a:pPr lvl="1" algn="ctr"/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t</a:t>
            </a:r>
            <a:r>
              <a:rPr lang="en-US" b="1" baseline="-25000" dirty="0" smtClean="0">
                <a:solidFill>
                  <a:schemeClr val="tx2"/>
                </a:solidFill>
                <a:latin typeface="Source Sans Pro"/>
              </a:rPr>
              <a:t>avg</a:t>
            </a: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 = </a:t>
            </a:r>
            <a:r>
              <a:rPr lang="en-US" b="1" dirty="0" smtClean="0">
                <a:solidFill>
                  <a:schemeClr val="accent4"/>
                </a:solidFill>
                <a:latin typeface="Source Sans Pro"/>
              </a:rPr>
              <a:t>t</a:t>
            </a:r>
            <a:r>
              <a:rPr lang="en-US" b="1" baseline="-25000" dirty="0" smtClean="0">
                <a:solidFill>
                  <a:schemeClr val="accent4"/>
                </a:solidFill>
                <a:latin typeface="Source Sans Pro"/>
              </a:rPr>
              <a:t>hit</a:t>
            </a: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 +  </a:t>
            </a:r>
            <a:r>
              <a:rPr lang="en-US" b="1" dirty="0" smtClean="0">
                <a:solidFill>
                  <a:schemeClr val="accent2"/>
                </a:solidFill>
                <a:latin typeface="Source Sans Pro"/>
              </a:rPr>
              <a:t>%</a:t>
            </a:r>
            <a:r>
              <a:rPr lang="en-US" b="1" baseline="-25000" dirty="0" smtClean="0">
                <a:solidFill>
                  <a:schemeClr val="accent2"/>
                </a:solidFill>
                <a:latin typeface="Source Sans Pro"/>
              </a:rPr>
              <a:t>miss</a:t>
            </a:r>
            <a:r>
              <a:rPr lang="en-US" b="1" dirty="0" smtClean="0">
                <a:solidFill>
                  <a:schemeClr val="accent2"/>
                </a:solidFill>
                <a:latin typeface="Source Sans Pro"/>
              </a:rPr>
              <a:t>* t</a:t>
            </a:r>
            <a:r>
              <a:rPr lang="en-US" b="1" baseline="-25000" dirty="0" smtClean="0">
                <a:solidFill>
                  <a:schemeClr val="accent2"/>
                </a:solidFill>
                <a:latin typeface="Source Sans Pro"/>
              </a:rPr>
              <a:t>miss</a:t>
            </a:r>
          </a:p>
          <a:p>
            <a:pPr lvl="1" algn="ctr"/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 = </a:t>
            </a:r>
            <a:r>
              <a:rPr lang="en-US" b="1" dirty="0" smtClean="0">
                <a:solidFill>
                  <a:schemeClr val="accent4"/>
                </a:solidFill>
                <a:latin typeface="Source Sans Pro"/>
              </a:rPr>
              <a:t>4</a:t>
            </a: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Source Sans Pro"/>
              </a:rPr>
              <a:t>+  </a:t>
            </a:r>
            <a:r>
              <a:rPr lang="en-US" b="1" dirty="0" smtClean="0">
                <a:solidFill>
                  <a:schemeClr val="accent2"/>
                </a:solidFill>
                <a:latin typeface="Source Sans Pro"/>
              </a:rPr>
              <a:t>5% x 100</a:t>
            </a:r>
            <a:endParaRPr lang="en-US" dirty="0">
              <a:solidFill>
                <a:schemeClr val="accent2"/>
              </a:solidFill>
              <a:latin typeface="Source Sans Pro"/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       = 9 cycles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2481198" y="1402472"/>
            <a:ext cx="1359567" cy="1056105"/>
          </a:xfrm>
          <a:prstGeom prst="triangle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0" name="Trapezoid 29"/>
          <p:cNvSpPr/>
          <p:nvPr/>
        </p:nvSpPr>
        <p:spPr>
          <a:xfrm>
            <a:off x="1996780" y="2465260"/>
            <a:ext cx="2328402" cy="744953"/>
          </a:xfrm>
          <a:prstGeom prst="trapezoid">
            <a:avLst>
              <a:gd name="adj" fmla="val 64561"/>
            </a:avLst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1" name="Trapezoid 30"/>
          <p:cNvSpPr/>
          <p:nvPr/>
        </p:nvSpPr>
        <p:spPr>
          <a:xfrm>
            <a:off x="1518083" y="3212931"/>
            <a:ext cx="3285797" cy="744953"/>
          </a:xfrm>
          <a:prstGeom prst="trapezoid">
            <a:avLst>
              <a:gd name="adj" fmla="val 64561"/>
            </a:avLst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2" name="Trapezoid 31"/>
          <p:cNvSpPr/>
          <p:nvPr/>
        </p:nvSpPr>
        <p:spPr>
          <a:xfrm>
            <a:off x="1038319" y="3961563"/>
            <a:ext cx="4245324" cy="744953"/>
          </a:xfrm>
          <a:prstGeom prst="trapezoid">
            <a:avLst>
              <a:gd name="adj" fmla="val 64561"/>
            </a:avLst>
          </a:prstGeom>
          <a:gradFill rotWithShape="1">
            <a:gsLst>
              <a:gs pos="0">
                <a:srgbClr val="4BACC6">
                  <a:tint val="100000"/>
                  <a:shade val="100000"/>
                  <a:satMod val="130000"/>
                </a:srgbClr>
              </a:gs>
              <a:gs pos="100000">
                <a:srgbClr val="4BACC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3" name="Trapezoid 32"/>
          <p:cNvSpPr/>
          <p:nvPr/>
        </p:nvSpPr>
        <p:spPr>
          <a:xfrm>
            <a:off x="570421" y="4706516"/>
            <a:ext cx="5181121" cy="744953"/>
          </a:xfrm>
          <a:prstGeom prst="trapezoid">
            <a:avLst>
              <a:gd name="adj" fmla="val 64561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578555" y="2095928"/>
            <a:ext cx="115929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Registers</a:t>
            </a:r>
            <a:endParaRPr lang="en-US" sz="1800" dirty="0">
              <a:solidFill>
                <a:srgbClr val="000000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2452719" y="2660306"/>
            <a:ext cx="141096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L1 Caches</a:t>
            </a:r>
            <a:endParaRPr lang="en-US" sz="2000" dirty="0">
              <a:solidFill>
                <a:srgbClr val="000000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2466595" y="3382317"/>
            <a:ext cx="150393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L2 Cache</a:t>
            </a:r>
            <a:endParaRPr lang="en-US" dirty="0">
              <a:solidFill>
                <a:srgbClr val="000000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2420284" y="4048342"/>
            <a:ext cx="150393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L3 Cache</a:t>
            </a:r>
            <a:endParaRPr lang="en-US" dirty="0">
              <a:solidFill>
                <a:srgbClr val="000000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2023490" y="4841286"/>
            <a:ext cx="20505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Main Memory</a:t>
            </a:r>
            <a:endParaRPr lang="en-US" dirty="0">
              <a:solidFill>
                <a:srgbClr val="000000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9" name="Trapezoid 38"/>
          <p:cNvSpPr/>
          <p:nvPr/>
        </p:nvSpPr>
        <p:spPr>
          <a:xfrm>
            <a:off x="93371" y="5458997"/>
            <a:ext cx="6135221" cy="744953"/>
          </a:xfrm>
          <a:prstGeom prst="trapezoid">
            <a:avLst>
              <a:gd name="adj" fmla="val 64561"/>
            </a:avLst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2743477" y="5602943"/>
            <a:ext cx="88357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Disk</a:t>
            </a:r>
            <a:endParaRPr lang="en-US" sz="2800" dirty="0">
              <a:solidFill>
                <a:srgbClr val="000000"/>
              </a:solidFill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29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Single Core Memory Hierarchy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665608" y="990600"/>
            <a:ext cx="1981200" cy="5353430"/>
            <a:chOff x="6789294" y="1370380"/>
            <a:chExt cx="1981200" cy="5353430"/>
          </a:xfrm>
        </p:grpSpPr>
        <p:sp>
          <p:nvSpPr>
            <p:cNvPr id="37" name="Rectangle 36"/>
            <p:cNvSpPr/>
            <p:nvPr/>
          </p:nvSpPr>
          <p:spPr>
            <a:xfrm>
              <a:off x="6915791" y="1370380"/>
              <a:ext cx="1728206" cy="2908015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ON CHIP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8" name="AutoShape 27"/>
            <p:cNvSpPr>
              <a:spLocks noChangeArrowheads="1"/>
            </p:cNvSpPr>
            <p:nvPr/>
          </p:nvSpPr>
          <p:spPr bwMode="auto">
            <a:xfrm>
              <a:off x="6789294" y="5784604"/>
              <a:ext cx="1981200" cy="939206"/>
            </a:xfrm>
            <a:prstGeom prst="flowChartMagneticDisk">
              <a:avLst/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Disk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116319" y="1791863"/>
              <a:ext cx="1327150" cy="1050758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Processor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472671" y="2238303"/>
              <a:ext cx="614446" cy="396724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Regs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32028" y="2981991"/>
              <a:ext cx="614446" cy="396724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I$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13314" y="2979318"/>
              <a:ext cx="614446" cy="396724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D$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072957" y="3514041"/>
              <a:ext cx="1413875" cy="625324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100000"/>
                    <a:shade val="100000"/>
                    <a:satMod val="13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L2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15791" y="4540845"/>
              <a:ext cx="1728206" cy="110569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Main Memory</a:t>
              </a:r>
            </a:p>
          </p:txBody>
        </p:sp>
      </p:grpSp>
      <p:sp>
        <p:nvSpPr>
          <p:cNvPr id="57" name="Isosceles Triangle 56"/>
          <p:cNvSpPr/>
          <p:nvPr/>
        </p:nvSpPr>
        <p:spPr>
          <a:xfrm>
            <a:off x="2481198" y="1402472"/>
            <a:ext cx="1359567" cy="1056105"/>
          </a:xfrm>
          <a:prstGeom prst="triangle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8" name="Trapezoid 57"/>
          <p:cNvSpPr/>
          <p:nvPr/>
        </p:nvSpPr>
        <p:spPr>
          <a:xfrm>
            <a:off x="1996780" y="2465260"/>
            <a:ext cx="2328402" cy="744953"/>
          </a:xfrm>
          <a:prstGeom prst="trapezoid">
            <a:avLst>
              <a:gd name="adj" fmla="val 64561"/>
            </a:avLst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9" name="Trapezoid 58"/>
          <p:cNvSpPr/>
          <p:nvPr/>
        </p:nvSpPr>
        <p:spPr>
          <a:xfrm>
            <a:off x="1518083" y="3212931"/>
            <a:ext cx="3285797" cy="744953"/>
          </a:xfrm>
          <a:prstGeom prst="trapezoid">
            <a:avLst>
              <a:gd name="adj" fmla="val 64561"/>
            </a:avLst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0" name="Trapezoid 59"/>
          <p:cNvSpPr/>
          <p:nvPr/>
        </p:nvSpPr>
        <p:spPr>
          <a:xfrm>
            <a:off x="1038319" y="3961563"/>
            <a:ext cx="4245324" cy="744953"/>
          </a:xfrm>
          <a:prstGeom prst="trapezoid">
            <a:avLst>
              <a:gd name="adj" fmla="val 64561"/>
            </a:avLst>
          </a:prstGeom>
          <a:gradFill rotWithShape="1">
            <a:gsLst>
              <a:gs pos="0">
                <a:srgbClr val="4BACC6">
                  <a:tint val="100000"/>
                  <a:shade val="100000"/>
                  <a:satMod val="130000"/>
                </a:srgbClr>
              </a:gs>
              <a:gs pos="100000">
                <a:srgbClr val="4BACC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1" name="Trapezoid 60"/>
          <p:cNvSpPr/>
          <p:nvPr/>
        </p:nvSpPr>
        <p:spPr>
          <a:xfrm>
            <a:off x="570421" y="4706516"/>
            <a:ext cx="5181121" cy="744953"/>
          </a:xfrm>
          <a:prstGeom prst="trapezoid">
            <a:avLst>
              <a:gd name="adj" fmla="val 64561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2578555" y="2095928"/>
            <a:ext cx="115929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Registers</a:t>
            </a:r>
            <a:endParaRPr lang="en-US" sz="1800" dirty="0">
              <a:solidFill>
                <a:srgbClr val="000000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63" name="Text Box 33"/>
          <p:cNvSpPr txBox="1">
            <a:spLocks noChangeArrowheads="1"/>
          </p:cNvSpPr>
          <p:nvPr/>
        </p:nvSpPr>
        <p:spPr bwMode="auto">
          <a:xfrm>
            <a:off x="2452719" y="2660306"/>
            <a:ext cx="141096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L1 Caches</a:t>
            </a:r>
            <a:endParaRPr lang="en-US" sz="2000" dirty="0">
              <a:solidFill>
                <a:srgbClr val="000000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64" name="Text Box 33"/>
          <p:cNvSpPr txBox="1">
            <a:spLocks noChangeArrowheads="1"/>
          </p:cNvSpPr>
          <p:nvPr/>
        </p:nvSpPr>
        <p:spPr bwMode="auto">
          <a:xfrm>
            <a:off x="2466595" y="3382317"/>
            <a:ext cx="150393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L2 Cache</a:t>
            </a:r>
            <a:endParaRPr lang="en-US" dirty="0">
              <a:solidFill>
                <a:srgbClr val="000000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65" name="Text Box 33"/>
          <p:cNvSpPr txBox="1">
            <a:spLocks noChangeArrowheads="1"/>
          </p:cNvSpPr>
          <p:nvPr/>
        </p:nvSpPr>
        <p:spPr bwMode="auto">
          <a:xfrm>
            <a:off x="2420284" y="4048342"/>
            <a:ext cx="150393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L3 Cache</a:t>
            </a:r>
            <a:endParaRPr lang="en-US" dirty="0">
              <a:solidFill>
                <a:srgbClr val="000000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66" name="Text Box 33"/>
          <p:cNvSpPr txBox="1">
            <a:spLocks noChangeArrowheads="1"/>
          </p:cNvSpPr>
          <p:nvPr/>
        </p:nvSpPr>
        <p:spPr bwMode="auto">
          <a:xfrm>
            <a:off x="2023490" y="4841286"/>
            <a:ext cx="20505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Main Memory</a:t>
            </a:r>
            <a:endParaRPr lang="en-US" dirty="0">
              <a:solidFill>
                <a:srgbClr val="000000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67" name="Trapezoid 66"/>
          <p:cNvSpPr/>
          <p:nvPr/>
        </p:nvSpPr>
        <p:spPr>
          <a:xfrm>
            <a:off x="93371" y="5458997"/>
            <a:ext cx="6135221" cy="744953"/>
          </a:xfrm>
          <a:prstGeom prst="trapezoid">
            <a:avLst>
              <a:gd name="adj" fmla="val 64561"/>
            </a:avLst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8" name="Text Box 33"/>
          <p:cNvSpPr txBox="1">
            <a:spLocks noChangeArrowheads="1"/>
          </p:cNvSpPr>
          <p:nvPr/>
        </p:nvSpPr>
        <p:spPr bwMode="auto">
          <a:xfrm>
            <a:off x="2743477" y="5602943"/>
            <a:ext cx="88357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Disk</a:t>
            </a:r>
            <a:endParaRPr lang="en-US" sz="2800" dirty="0">
              <a:solidFill>
                <a:srgbClr val="000000"/>
              </a:solidFill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6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457200" y="133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Multi-Core Memory Hierarchy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>
          <a:blip r:embed="rId2"/>
          <a:srcRect l="-21328" r="-21328"/>
          <a:stretch>
            <a:fillRect/>
          </a:stretch>
        </p:blipFill>
        <p:spPr>
          <a:xfrm>
            <a:off x="-772223" y="3351905"/>
            <a:ext cx="5416312" cy="297876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851372" y="1370380"/>
            <a:ext cx="6135540" cy="2908015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CHIP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85379" y="5025287"/>
            <a:ext cx="3267526" cy="62125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Main Memory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968051" y="1791863"/>
            <a:ext cx="1413875" cy="2347502"/>
            <a:chOff x="5968051" y="1791863"/>
            <a:chExt cx="1413875" cy="2347502"/>
          </a:xfrm>
        </p:grpSpPr>
        <p:sp>
          <p:nvSpPr>
            <p:cNvPr id="40" name="Rectangle 39"/>
            <p:cNvSpPr/>
            <p:nvPr/>
          </p:nvSpPr>
          <p:spPr>
            <a:xfrm>
              <a:off x="6011413" y="1791863"/>
              <a:ext cx="1327150" cy="1050758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Processor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367765" y="2238303"/>
              <a:ext cx="614446" cy="396724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027122" y="2981991"/>
              <a:ext cx="614446" cy="396724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I$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708408" y="2979318"/>
              <a:ext cx="614446" cy="396724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D$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968051" y="3514041"/>
              <a:ext cx="1413875" cy="625324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100000"/>
                    <a:shade val="100000"/>
                    <a:satMod val="13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L2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3869095" y="4404033"/>
            <a:ext cx="4100095" cy="437254"/>
          </a:xfrm>
          <a:prstGeom prst="rect">
            <a:avLst/>
          </a:prstGeom>
          <a:gradFill rotWithShape="1">
            <a:gsLst>
              <a:gs pos="0">
                <a:srgbClr val="4BACC6">
                  <a:tint val="100000"/>
                  <a:shade val="100000"/>
                  <a:satMod val="130000"/>
                </a:srgbClr>
              </a:gs>
              <a:gs pos="100000">
                <a:srgbClr val="4BACC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L3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7490963" y="1791863"/>
            <a:ext cx="1413875" cy="2347502"/>
            <a:chOff x="5968051" y="1791863"/>
            <a:chExt cx="1413875" cy="2347502"/>
          </a:xfrm>
        </p:grpSpPr>
        <p:sp>
          <p:nvSpPr>
            <p:cNvPr id="47" name="Rectangle 46"/>
            <p:cNvSpPr/>
            <p:nvPr/>
          </p:nvSpPr>
          <p:spPr>
            <a:xfrm>
              <a:off x="6011413" y="1791863"/>
              <a:ext cx="1327150" cy="1050758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Processor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67765" y="2238303"/>
              <a:ext cx="614446" cy="396724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Regs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27122" y="2981991"/>
              <a:ext cx="614446" cy="396724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I$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708408" y="2979318"/>
              <a:ext cx="614446" cy="396724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D$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968051" y="3514041"/>
              <a:ext cx="1413875" cy="625324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100000"/>
                    <a:shade val="100000"/>
                    <a:satMod val="13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L2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45342" y="1796366"/>
            <a:ext cx="1413875" cy="2347502"/>
            <a:chOff x="5968051" y="1791863"/>
            <a:chExt cx="1413875" cy="2347502"/>
          </a:xfrm>
        </p:grpSpPr>
        <p:sp>
          <p:nvSpPr>
            <p:cNvPr id="53" name="Rectangle 52"/>
            <p:cNvSpPr/>
            <p:nvPr/>
          </p:nvSpPr>
          <p:spPr>
            <a:xfrm>
              <a:off x="6011413" y="1791863"/>
              <a:ext cx="1327150" cy="1050758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Processor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367765" y="2238303"/>
              <a:ext cx="614446" cy="396724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Regs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027122" y="2981991"/>
              <a:ext cx="614446" cy="396724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I$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708408" y="2979318"/>
              <a:ext cx="614446" cy="396724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D$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968051" y="3514041"/>
              <a:ext cx="1413875" cy="625324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100000"/>
                    <a:shade val="100000"/>
                    <a:satMod val="13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468254" y="1796366"/>
            <a:ext cx="1413875" cy="2347502"/>
            <a:chOff x="5968051" y="1791863"/>
            <a:chExt cx="1413875" cy="2347502"/>
          </a:xfrm>
        </p:grpSpPr>
        <p:sp>
          <p:nvSpPr>
            <p:cNvPr id="59" name="Rectangle 58"/>
            <p:cNvSpPr/>
            <p:nvPr/>
          </p:nvSpPr>
          <p:spPr>
            <a:xfrm>
              <a:off x="6011413" y="1791863"/>
              <a:ext cx="1327150" cy="1050758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Processor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367765" y="2238303"/>
              <a:ext cx="614446" cy="396724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027122" y="2981991"/>
              <a:ext cx="614446" cy="396724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I$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08408" y="2979318"/>
              <a:ext cx="614446" cy="396724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D$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968051" y="3514041"/>
              <a:ext cx="1413875" cy="625324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100000"/>
                    <a:shade val="100000"/>
                    <a:satMod val="13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L2</a:t>
              </a:r>
            </a:p>
          </p:txBody>
        </p:sp>
      </p:grpSp>
      <p:sp>
        <p:nvSpPr>
          <p:cNvPr id="64" name="AutoShape 27"/>
          <p:cNvSpPr>
            <a:spLocks noChangeArrowheads="1"/>
          </p:cNvSpPr>
          <p:nvPr/>
        </p:nvSpPr>
        <p:spPr bwMode="auto">
          <a:xfrm>
            <a:off x="4928542" y="5784604"/>
            <a:ext cx="1981200" cy="939206"/>
          </a:xfrm>
          <a:prstGeom prst="flowChartMagneticDisk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14269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809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Memory Hierarchy by the Numbers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28600" y="1143000"/>
            <a:ext cx="87630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tabLst>
                <a:tab pos="2230438" algn="l"/>
                <a:tab pos="3425825" algn="l"/>
              </a:tabLst>
            </a:pPr>
            <a:r>
              <a:rPr lang="en-US" dirty="0" smtClean="0">
                <a:solidFill>
                  <a:srgbClr val="1F497D"/>
                </a:solidFill>
                <a:latin typeface="Calibri"/>
              </a:rPr>
              <a:t>CPU clock rates ~0.33ns – 2ns (3GHz-500MHz)</a:t>
            </a:r>
          </a:p>
          <a:p>
            <a:pPr fontAlgn="auto">
              <a:spcAft>
                <a:spcPts val="0"/>
              </a:spcAft>
              <a:tabLst>
                <a:tab pos="2230438" algn="l"/>
                <a:tab pos="3425825" algn="l"/>
              </a:tabLs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fontAlgn="auto">
              <a:spcAft>
                <a:spcPts val="0"/>
              </a:spcAft>
              <a:tabLst>
                <a:tab pos="2230438" algn="l"/>
                <a:tab pos="3425825" algn="l"/>
              </a:tabLst>
            </a:pPr>
            <a:endParaRPr lang="en-US" sz="2400" dirty="0" smtClean="0">
              <a:solidFill>
                <a:srgbClr val="FFFFFF"/>
              </a:solidFill>
              <a:latin typeface="Calibri"/>
            </a:endParaRPr>
          </a:p>
          <a:p>
            <a:pPr fontAlgn="auto">
              <a:spcAft>
                <a:spcPts val="0"/>
              </a:spcAft>
              <a:tabLst>
                <a:tab pos="2230438" algn="l"/>
                <a:tab pos="3425825" algn="l"/>
              </a:tabLs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fontAlgn="auto">
              <a:spcAft>
                <a:spcPts val="0"/>
              </a:spcAft>
              <a:tabLst>
                <a:tab pos="2230438" algn="l"/>
                <a:tab pos="3425825" algn="l"/>
              </a:tabLst>
            </a:pPr>
            <a:endParaRPr lang="en-US" sz="2400" dirty="0" smtClean="0">
              <a:solidFill>
                <a:srgbClr val="FFFFFF"/>
              </a:solidFill>
              <a:latin typeface="Calibri"/>
            </a:endParaRPr>
          </a:p>
          <a:p>
            <a:pPr fontAlgn="auto">
              <a:spcAft>
                <a:spcPts val="0"/>
              </a:spcAft>
              <a:tabLst>
                <a:tab pos="2230438" algn="l"/>
                <a:tab pos="3425825" algn="l"/>
              </a:tabLs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fontAlgn="auto">
              <a:spcAft>
                <a:spcPts val="0"/>
              </a:spcAft>
              <a:tabLst>
                <a:tab pos="2230438" algn="l"/>
                <a:tab pos="3425825" algn="l"/>
              </a:tabLst>
            </a:pPr>
            <a:endParaRPr lang="en-US" sz="2400" dirty="0" smtClean="0">
              <a:solidFill>
                <a:srgbClr val="FFFFFF"/>
              </a:solidFill>
              <a:latin typeface="Calibri"/>
            </a:endParaRPr>
          </a:p>
          <a:p>
            <a:pPr fontAlgn="auto">
              <a:spcAft>
                <a:spcPts val="0"/>
              </a:spcAft>
              <a:tabLst>
                <a:tab pos="2230438" algn="l"/>
                <a:tab pos="3425825" algn="l"/>
              </a:tabLs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fontAlgn="auto">
              <a:spcAft>
                <a:spcPts val="0"/>
              </a:spcAft>
              <a:tabLst>
                <a:tab pos="2230438" algn="l"/>
                <a:tab pos="3425825" algn="l"/>
              </a:tabLst>
            </a:pPr>
            <a:endParaRPr lang="en-US" sz="2400" dirty="0" smtClean="0">
              <a:solidFill>
                <a:srgbClr val="FFFFFF"/>
              </a:solidFill>
              <a:latin typeface="Calibri"/>
            </a:endParaRPr>
          </a:p>
          <a:p>
            <a:pPr fontAlgn="auto">
              <a:spcAft>
                <a:spcPts val="0"/>
              </a:spcAft>
              <a:tabLst>
                <a:tab pos="2230438" algn="l"/>
                <a:tab pos="3425825" algn="l"/>
              </a:tabLs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fontAlgn="auto">
              <a:spcAft>
                <a:spcPts val="0"/>
              </a:spcAft>
              <a:tabLst>
                <a:tab pos="2230438" algn="l"/>
                <a:tab pos="3425825" algn="l"/>
              </a:tabLst>
            </a:pPr>
            <a:endParaRPr lang="en-US" sz="2400" dirty="0" smtClean="0">
              <a:solidFill>
                <a:srgbClr val="FFFFFF"/>
              </a:solidFill>
              <a:latin typeface="Calibri"/>
            </a:endParaRPr>
          </a:p>
          <a:p>
            <a:pPr fontAlgn="auto">
              <a:spcAft>
                <a:spcPts val="0"/>
              </a:spcAft>
              <a:tabLst>
                <a:tab pos="2230438" algn="l"/>
                <a:tab pos="3425825" algn="l"/>
              </a:tabLst>
            </a:pPr>
            <a:r>
              <a:rPr lang="en-US" sz="1800" dirty="0" smtClean="0">
                <a:solidFill>
                  <a:srgbClr val="1F497D"/>
                </a:solidFill>
                <a:latin typeface="Calibri"/>
              </a:rPr>
              <a:t>*</a:t>
            </a:r>
            <a:r>
              <a:rPr lang="en-US" sz="1800" dirty="0" err="1">
                <a:solidFill>
                  <a:srgbClr val="1F497D"/>
                </a:solidFill>
                <a:latin typeface="Calibri"/>
              </a:rPr>
              <a:t>R</a:t>
            </a:r>
            <a:r>
              <a:rPr lang="en-US" sz="1800" dirty="0" err="1" smtClean="0">
                <a:solidFill>
                  <a:srgbClr val="1F497D"/>
                </a:solidFill>
                <a:latin typeface="Calibri"/>
              </a:rPr>
              <a:t>egisters,D</a:t>
            </a:r>
            <a:r>
              <a:rPr lang="en-US" sz="1800" dirty="0" smtClean="0">
                <a:solidFill>
                  <a:srgbClr val="1F497D"/>
                </a:solidFill>
                <a:latin typeface="Calibri"/>
              </a:rPr>
              <a:t>-Flip Flops: 10-100’s of registers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731992"/>
              </p:ext>
            </p:extLst>
          </p:nvPr>
        </p:nvGraphicFramePr>
        <p:xfrm>
          <a:off x="228601" y="2209800"/>
          <a:ext cx="8305800" cy="3657600"/>
        </p:xfrm>
        <a:graphic>
          <a:graphicData uri="http://schemas.openxmlformats.org/drawingml/2006/table">
            <a:tbl>
              <a:tblPr firstRow="1" bandRow="1"/>
              <a:tblGrid>
                <a:gridCol w="132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9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4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Memory technology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Transistor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count*</a:t>
                      </a:r>
                      <a:endParaRPr lang="en-US" sz="16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Access time</a:t>
                      </a:r>
                      <a:endParaRPr lang="en-US" sz="16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Access time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in cycles</a:t>
                      </a:r>
                      <a:endParaRPr lang="en-US" sz="16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$ per GIB in 2012</a:t>
                      </a:r>
                      <a:endParaRPr lang="en-US" sz="16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Capacity</a:t>
                      </a:r>
                      <a:endParaRPr lang="en-US" sz="16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SRAM 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(on chip)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6-8 transistors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0.5-2.5 ns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1-3 cycles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$4k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256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 KB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SRAM 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(off chip)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1.5-30 ns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5-15 cycles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$4k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32 MB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DRAM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1 transistor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 (needs refresh)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50-70 ns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150-200 cycles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$10-$20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 8 GB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SSD (Flash)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5k-50k ns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Tens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 of t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housands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$0.75-$1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512 GB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Disk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5M-20M ns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Millions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$0.05-$0.1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Source Sans Pro"/>
                        </a:rPr>
                        <a:t>4 TB</a:t>
                      </a:r>
                      <a:endParaRPr lang="en-US" sz="1600" dirty="0">
                        <a:solidFill>
                          <a:srgbClr val="00206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6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514656"/>
              </p:ext>
            </p:extLst>
          </p:nvPr>
        </p:nvGraphicFramePr>
        <p:xfrm>
          <a:off x="6421655" y="537971"/>
          <a:ext cx="2331384" cy="6217920"/>
        </p:xfrm>
        <a:graphic>
          <a:graphicData uri="http://schemas.openxmlformats.org/drawingml/2006/table">
            <a:tbl>
              <a:tblPr firstRow="1" bandRow="1"/>
              <a:tblGrid>
                <a:gridCol w="7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chemeClr val="tx2"/>
                          </a:solidFill>
                          <a:latin typeface="Source Sans Pro"/>
                        </a:rPr>
                        <a:t>addr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data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2009678" y="1426450"/>
            <a:ext cx="5727381" cy="410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16 Byte Memory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7936" y="27597"/>
            <a:ext cx="1558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70435" y="3887878"/>
            <a:ext cx="8229600" cy="2238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Source Sans Pro"/>
              </a:rPr>
              <a:t>Byte-addressable memory</a:t>
            </a:r>
          </a:p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Source Sans Pro"/>
              </a:rPr>
              <a:t>4 address bits </a:t>
            </a:r>
            <a:r>
              <a:rPr lang="en-US" sz="2800" dirty="0" smtClean="0">
                <a:solidFill>
                  <a:prstClr val="black"/>
                </a:solidFill>
                <a:latin typeface="Source Sans Pro"/>
                <a:sym typeface="Wingdings"/>
              </a:rPr>
              <a:t></a:t>
            </a:r>
            <a:r>
              <a:rPr lang="en-US" sz="2800" dirty="0" smtClean="0">
                <a:solidFill>
                  <a:prstClr val="black"/>
                </a:solidFill>
                <a:latin typeface="Source Sans Pro"/>
              </a:rPr>
              <a:t> 16 bytes total</a:t>
            </a:r>
          </a:p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Source Sans Pro"/>
              </a:rPr>
              <a:t>b </a:t>
            </a:r>
            <a:r>
              <a:rPr lang="en-US" sz="2800" dirty="0" err="1" smtClean="0">
                <a:solidFill>
                  <a:prstClr val="black"/>
                </a:solidFill>
                <a:latin typeface="Source Sans Pro"/>
              </a:rPr>
              <a:t>addr</a:t>
            </a:r>
            <a:r>
              <a:rPr lang="en-US" sz="2800" dirty="0" smtClean="0">
                <a:solidFill>
                  <a:prstClr val="black"/>
                </a:solidFill>
                <a:latin typeface="Source Sans Pro"/>
              </a:rPr>
              <a:t> bits </a:t>
            </a:r>
            <a:r>
              <a:rPr lang="en-US" sz="2800" dirty="0" smtClean="0">
                <a:solidFill>
                  <a:prstClr val="black"/>
                </a:solidFill>
                <a:latin typeface="Source Sans Pro"/>
                <a:sym typeface="Wingdings"/>
              </a:rPr>
              <a:t> 2</a:t>
            </a:r>
            <a:r>
              <a:rPr lang="en-US" sz="2800" baseline="30000" dirty="0" smtClean="0">
                <a:solidFill>
                  <a:prstClr val="black"/>
                </a:solidFill>
                <a:latin typeface="Source Sans Pro"/>
                <a:sym typeface="Wingdings"/>
              </a:rPr>
              <a:t>b </a:t>
            </a:r>
            <a:r>
              <a:rPr lang="en-US" sz="2800" dirty="0" smtClean="0">
                <a:solidFill>
                  <a:prstClr val="black"/>
                </a:solidFill>
                <a:latin typeface="Source Sans Pro"/>
                <a:sym typeface="Wingdings"/>
              </a:rPr>
              <a:t>bytes in memory</a:t>
            </a:r>
            <a:endParaRPr lang="en-US" sz="2800" dirty="0" smtClean="0">
              <a:solidFill>
                <a:prstClr val="black"/>
              </a:solidFill>
              <a:latin typeface="Source Sans Pro"/>
            </a:endParaRPr>
          </a:p>
          <a:p>
            <a:pPr fontAlgn="auto">
              <a:spcAft>
                <a:spcPts val="0"/>
              </a:spcAft>
            </a:pPr>
            <a:endParaRPr lang="en-US" sz="2800" dirty="0" smtClean="0">
              <a:solidFill>
                <a:prstClr val="black"/>
              </a:solidFill>
              <a:latin typeface="Source Sans Pr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2164343"/>
            <a:ext cx="3552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1100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  <a:sym typeface="Wingdings"/>
              </a:rPr>
              <a:t> r1</a:t>
            </a:r>
            <a:endParaRPr lang="en-US" b="1" dirty="0" smtClean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34106" y="5279695"/>
            <a:ext cx="2331384" cy="398468"/>
          </a:xfrm>
          <a:prstGeom prst="rect">
            <a:avLst/>
          </a:prstGeom>
          <a:noFill/>
          <a:ln w="38100" cap="flat" cmpd="sng" algn="ctr">
            <a:solidFill>
              <a:srgbClr val="66006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-118067" y="-53638"/>
            <a:ext cx="552408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400" b="0" i="0" kern="1200" cap="none">
                <a:solidFill>
                  <a:srgbClr val="262626"/>
                </a:solidFill>
                <a:latin typeface="Source Sans Pro"/>
                <a:ea typeface="+mj-ea"/>
                <a:cs typeface="Source Sans Pro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 smtClean="0"/>
              <a:t>Basic Cache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253357"/>
            <a:ext cx="457200" cy="604647"/>
          </a:xfrm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5310" y="38225"/>
            <a:ext cx="6335486" cy="799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4-Byte, Direct Mapped Cache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24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80941"/>
              </p:ext>
            </p:extLst>
          </p:nvPr>
        </p:nvGraphicFramePr>
        <p:xfrm>
          <a:off x="6421655" y="537971"/>
          <a:ext cx="2331384" cy="6217920"/>
        </p:xfrm>
        <a:graphic>
          <a:graphicData uri="http://schemas.openxmlformats.org/drawingml/2006/table">
            <a:tbl>
              <a:tblPr firstRow="1" bandRow="1"/>
              <a:tblGrid>
                <a:gridCol w="7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chemeClr val="tx2"/>
                          </a:solidFill>
                          <a:latin typeface="Source Sans Pro"/>
                        </a:rPr>
                        <a:t>addr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ource Sans Pro"/>
                        </a:rPr>
                        <a:t>data</a:t>
                      </a:r>
                      <a:endParaRPr lang="en-US" sz="2000" dirty="0">
                        <a:solidFill>
                          <a:schemeClr val="tx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6957936" y="27597"/>
            <a:ext cx="1558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84377" y="1096726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668697"/>
              </p:ext>
            </p:extLst>
          </p:nvPr>
        </p:nvGraphicFramePr>
        <p:xfrm>
          <a:off x="2120139" y="1695406"/>
          <a:ext cx="1554199" cy="1828800"/>
        </p:xfrm>
        <a:graphic>
          <a:graphicData uri="http://schemas.openxmlformats.org/drawingml/2006/table">
            <a:tbl>
              <a:tblPr firstRow="1" bandRow="1"/>
              <a:tblGrid>
                <a:gridCol w="1554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/>
                        </a:rPr>
                        <a:t>data</a:t>
                      </a:r>
                      <a:endParaRPr lang="en-US" sz="20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>
          <a:xfrm>
            <a:off x="270435" y="4308430"/>
            <a:ext cx="8229600" cy="2347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Source Sans Pro"/>
              </a:rPr>
              <a:t>Direct </a:t>
            </a:r>
            <a:r>
              <a:rPr lang="en-US" sz="2800" b="1" dirty="0">
                <a:solidFill>
                  <a:prstClr val="black"/>
                </a:solidFill>
                <a:latin typeface="Source Sans Pro"/>
              </a:rPr>
              <a:t>mapped:</a:t>
            </a:r>
            <a:r>
              <a:rPr lang="en-US" sz="2800" dirty="0">
                <a:solidFill>
                  <a:prstClr val="black"/>
                </a:solidFill>
                <a:latin typeface="Source Sans Pro"/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Source Sans Pro"/>
              </a:rPr>
              <a:t>Each address </a:t>
            </a:r>
            <a:r>
              <a:rPr lang="en-US" sz="2800" dirty="0" smtClean="0">
                <a:solidFill>
                  <a:prstClr val="black"/>
                </a:solidFill>
                <a:latin typeface="Source Sans Pro"/>
              </a:rPr>
              <a:t>maps </a:t>
            </a:r>
            <a:r>
              <a:rPr lang="en-US" sz="2800" dirty="0">
                <a:solidFill>
                  <a:prstClr val="black"/>
                </a:solidFill>
                <a:latin typeface="Source Sans Pro"/>
              </a:rPr>
              <a:t>to </a:t>
            </a:r>
            <a:r>
              <a:rPr lang="en-US" sz="2800" dirty="0" smtClean="0">
                <a:solidFill>
                  <a:prstClr val="black"/>
                </a:solidFill>
                <a:latin typeface="Source Sans Pro"/>
              </a:rPr>
              <a:t>1 cache </a:t>
            </a:r>
            <a:r>
              <a:rPr lang="en-US" sz="2800" dirty="0">
                <a:solidFill>
                  <a:prstClr val="black"/>
                </a:solidFill>
                <a:latin typeface="Source Sans Pro"/>
              </a:rPr>
              <a:t>block</a:t>
            </a:r>
          </a:p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Source Sans Pro"/>
              </a:rPr>
              <a:t>4 entries </a:t>
            </a:r>
            <a:r>
              <a:rPr lang="en-US" sz="2800" dirty="0">
                <a:solidFill>
                  <a:prstClr val="black"/>
                </a:solidFill>
                <a:latin typeface="Source Sans Pro"/>
                <a:sym typeface="Wingdings"/>
              </a:rPr>
              <a:t> </a:t>
            </a:r>
            <a:r>
              <a:rPr lang="en-US" sz="2800" dirty="0">
                <a:solidFill>
                  <a:prstClr val="black"/>
                </a:solidFill>
                <a:latin typeface="Source Sans Pro"/>
              </a:rPr>
              <a:t>2 index bits (</a:t>
            </a:r>
            <a:r>
              <a:rPr lang="en-US" sz="2800" dirty="0">
                <a:solidFill>
                  <a:prstClr val="black"/>
                </a:solidFill>
                <a:latin typeface="Source Sans Pro"/>
                <a:sym typeface="Wingdings"/>
              </a:rPr>
              <a:t>2</a:t>
            </a:r>
            <a:r>
              <a:rPr lang="en-US" sz="2800" baseline="30000" dirty="0">
                <a:solidFill>
                  <a:prstClr val="black"/>
                </a:solidFill>
                <a:latin typeface="Source Sans Pro"/>
                <a:sym typeface="Wingdings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Source Sans Pro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ource Sans Pro"/>
                <a:sym typeface="Wingdings"/>
              </a:rPr>
              <a:t> n bits</a:t>
            </a:r>
            <a:r>
              <a:rPr lang="en-US" sz="2800" dirty="0" smtClean="0">
                <a:solidFill>
                  <a:prstClr val="black"/>
                </a:solidFill>
                <a:latin typeface="Source Sans Pro"/>
                <a:sym typeface="Wingdings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2800" b="1" dirty="0">
                <a:solidFill>
                  <a:prstClr val="black"/>
                </a:solidFill>
                <a:latin typeface="Source Sans Pro"/>
              </a:rPr>
              <a:t>Index with LSB:</a:t>
            </a:r>
          </a:p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Source Sans Pro"/>
              </a:rPr>
              <a:t>Supports spatial </a:t>
            </a:r>
            <a:r>
              <a:rPr lang="en-US" sz="2800" dirty="0" smtClean="0">
                <a:solidFill>
                  <a:srgbClr val="000000"/>
                </a:solidFill>
                <a:latin typeface="Source Sans Pro"/>
              </a:rPr>
              <a:t>locality</a:t>
            </a:r>
            <a:endParaRPr lang="en-US" sz="2800" b="1" dirty="0">
              <a:solidFill>
                <a:prstClr val="black"/>
              </a:solidFill>
              <a:latin typeface="Source Sans Pro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385" y="1632921"/>
            <a:ext cx="206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index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 smtClean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XX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XX</a:t>
            </a:r>
            <a:endParaRPr lang="en-US" b="1" dirty="0" smtClean="0">
              <a:solidFill>
                <a:srgbClr val="000000"/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607984"/>
              </p:ext>
            </p:extLst>
          </p:nvPr>
        </p:nvGraphicFramePr>
        <p:xfrm>
          <a:off x="1094014" y="1707717"/>
          <a:ext cx="1026125" cy="1828800"/>
        </p:xfrm>
        <a:graphic>
          <a:graphicData uri="http://schemas.openxmlformats.org/drawingml/2006/table">
            <a:tbl>
              <a:tblPr firstRow="1" bandRow="1"/>
              <a:tblGrid>
                <a:gridCol w="102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3790018" y="204841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ß"/>
            </a:pPr>
            <a:r>
              <a:rPr lang="en-US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  <a:sym typeface="Wingdings"/>
              </a:rPr>
              <a:t>Cache </a:t>
            </a:r>
            <a:r>
              <a:rPr lang="en-US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entry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    = </a:t>
            </a:r>
            <a:r>
              <a:rPr lang="en-US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row </a:t>
            </a:r>
            <a:endParaRPr lang="en-US" dirty="0" smtClean="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    = (</a:t>
            </a:r>
            <a:r>
              <a:rPr lang="en-US" b="1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cache) </a:t>
            </a:r>
            <a:r>
              <a:rPr lang="en-US" b="1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line</a:t>
            </a:r>
            <a:r>
              <a:rPr lang="en-US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 </a:t>
            </a:r>
            <a:endParaRPr lang="en-US" dirty="0" smtClean="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   = (</a:t>
            </a:r>
            <a:r>
              <a:rPr lang="en-US" b="1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cache) </a:t>
            </a:r>
            <a:r>
              <a:rPr lang="en-US" b="1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block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Block Size: </a:t>
            </a:r>
            <a:r>
              <a:rPr lang="en-US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1 byte </a:t>
            </a:r>
          </a:p>
        </p:txBody>
      </p:sp>
    </p:spTree>
    <p:extLst>
      <p:ext uri="{BB962C8B-B14F-4D97-AF65-F5344CB8AC3E}">
        <p14:creationId xmlns:p14="http://schemas.microsoft.com/office/powerpoint/2010/main" val="271873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253357"/>
            <a:ext cx="457200" cy="604647"/>
          </a:xfrm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9849" y="1581534"/>
            <a:ext cx="2068564" cy="83099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tag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|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index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XX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XX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203891"/>
              </p:ext>
            </p:extLst>
          </p:nvPr>
        </p:nvGraphicFramePr>
        <p:xfrm>
          <a:off x="2920244" y="2364879"/>
          <a:ext cx="2331384" cy="1828800"/>
        </p:xfrm>
        <a:graphic>
          <a:graphicData uri="http://schemas.openxmlformats.org/drawingml/2006/table">
            <a:tbl>
              <a:tblPr firstRow="1" bandRow="1"/>
              <a:tblGrid>
                <a:gridCol w="7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endParaRPr lang="en-US" sz="20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/>
                        </a:rPr>
                        <a:t>data</a:t>
                      </a:r>
                      <a:endParaRPr lang="en-US" sz="20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endParaRPr lang="en-US" sz="2000" dirty="0"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95E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endParaRPr lang="en-US" sz="2000" dirty="0"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773385"/>
              </p:ext>
            </p:extLst>
          </p:nvPr>
        </p:nvGraphicFramePr>
        <p:xfrm>
          <a:off x="2920244" y="2360086"/>
          <a:ext cx="777185" cy="1828800"/>
        </p:xfrm>
        <a:graphic>
          <a:graphicData uri="http://schemas.openxmlformats.org/drawingml/2006/table">
            <a:tbl>
              <a:tblPr firstRow="1" bandRow="1"/>
              <a:tblGrid>
                <a:gridCol w="7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/>
                        </a:rPr>
                        <a:t>tag</a:t>
                      </a:r>
                      <a:endParaRPr lang="en-US" sz="20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457200" y="152528"/>
            <a:ext cx="57273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4-Byte, Direct Mapped Cache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57936" y="2759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06799" y="1739328"/>
            <a:ext cx="1041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70435" y="4308430"/>
            <a:ext cx="5749365" cy="1817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Tag: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minimalist label/address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2400" b="1" dirty="0">
                <a:solidFill>
                  <a:prstClr val="black"/>
                </a:solidFill>
                <a:latin typeface="Courier New"/>
                <a:cs typeface="Courier New"/>
              </a:rPr>
              <a:t>a</a:t>
            </a:r>
            <a:r>
              <a:rPr lang="en-US" sz="2400" b="1" dirty="0" smtClean="0">
                <a:solidFill>
                  <a:prstClr val="black"/>
                </a:solidFill>
                <a:latin typeface="Courier New"/>
                <a:cs typeface="Courier New"/>
              </a:rPr>
              <a:t>ddress = </a:t>
            </a:r>
            <a:r>
              <a:rPr lang="en-US" sz="24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tag + index</a:t>
            </a:r>
            <a:endParaRPr lang="en-US" sz="2400" b="1" dirty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816554"/>
              </p:ext>
            </p:extLst>
          </p:nvPr>
        </p:nvGraphicFramePr>
        <p:xfrm>
          <a:off x="1910443" y="2377190"/>
          <a:ext cx="1009801" cy="1828800"/>
        </p:xfrm>
        <a:graphic>
          <a:graphicData uri="http://schemas.openxmlformats.org/drawingml/2006/table">
            <a:tbl>
              <a:tblPr firstRow="1" bandRow="1"/>
              <a:tblGrid>
                <a:gridCol w="1009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728726"/>
              </p:ext>
            </p:extLst>
          </p:nvPr>
        </p:nvGraphicFramePr>
        <p:xfrm>
          <a:off x="6421655" y="537971"/>
          <a:ext cx="2331384" cy="6217920"/>
        </p:xfrm>
        <a:graphic>
          <a:graphicData uri="http://schemas.openxmlformats.org/drawingml/2006/table">
            <a:tbl>
              <a:tblPr firstRow="1" bandRow="1"/>
              <a:tblGrid>
                <a:gridCol w="7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Source Sans Pro"/>
                        </a:rPr>
                        <a:t>addr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/>
                        </a:rPr>
                        <a:t>data</a:t>
                      </a:r>
                      <a:endParaRPr lang="en-US" sz="20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4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253357"/>
            <a:ext cx="457200" cy="604647"/>
          </a:xfrm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2018"/>
          </a:xfrm>
        </p:spPr>
        <p:txBody>
          <a:bodyPr>
            <a:normAutofit/>
          </a:bodyPr>
          <a:lstStyle/>
          <a:p>
            <a:r>
              <a:rPr lang="en-US" dirty="0" smtClean="0"/>
              <a:t>Programs 101</a:t>
            </a:r>
            <a:endParaRPr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idx="1"/>
          </p:nvPr>
        </p:nvSpPr>
        <p:spPr>
          <a:xfrm>
            <a:off x="280060" y="4102321"/>
            <a:ext cx="4851498" cy="26191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Load/Store Architectures: </a:t>
            </a:r>
          </a:p>
          <a:p>
            <a:r>
              <a:rPr lang="en-US" dirty="0" smtClean="0"/>
              <a:t>Read data from memory (put in registers)</a:t>
            </a:r>
          </a:p>
          <a:p>
            <a:r>
              <a:rPr lang="en-US" dirty="0" smtClean="0"/>
              <a:t>Manipulate it</a:t>
            </a:r>
          </a:p>
          <a:p>
            <a:r>
              <a:rPr lang="en-US" dirty="0" smtClean="0"/>
              <a:t>Store it back to memory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8168" y="1322904"/>
            <a:ext cx="4813390" cy="2613536"/>
          </a:xfrm>
          <a:prstGeom prst="rect">
            <a:avLst/>
          </a:prstGeom>
          <a:solidFill>
            <a:srgbClr val="EBC95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int </a:t>
            </a: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main (int </a:t>
            </a:r>
            <a:r>
              <a:rPr lang="en-US" sz="18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argc</a:t>
            </a: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, char* </a:t>
            </a:r>
            <a:r>
              <a:rPr lang="en-US" sz="18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argv</a:t>
            </a: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[ ]) {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int i;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int m = n;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int sum = 0;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endParaRPr lang="en-US" sz="200" dirty="0">
              <a:solidFill>
                <a:schemeClr val="tx2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for (i = 1; i &lt;= m; i++) {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   sum += i;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}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printf </a:t>
            </a:r>
            <a:r>
              <a:rPr lang="en-US" sz="1800" dirty="0" smtClean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(“...”, </a:t>
            </a: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n, sum);</a:t>
            </a:r>
          </a:p>
          <a:p>
            <a:r>
              <a:rPr lang="en-US" sz="1800" dirty="0" smtClean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800" dirty="0">
              <a:solidFill>
                <a:schemeClr val="tx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8168" y="775051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C Code</a:t>
            </a:r>
            <a:endParaRPr lang="en-US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5181" y="5950327"/>
            <a:ext cx="428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SzPct val="200000"/>
              <a:buFont typeface="Wingdings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 </a:t>
            </a:r>
            <a:endParaRPr lang="en-US" sz="20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286502" y="1327284"/>
            <a:ext cx="3543600" cy="4189352"/>
          </a:xfrm>
          <a:prstGeom prst="rect">
            <a:avLst/>
          </a:prstGeom>
          <a:solidFill>
            <a:srgbClr val="EBC95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</a:rPr>
              <a:t>main</a:t>
            </a: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:  </a:t>
            </a:r>
            <a:r>
              <a:rPr lang="en-US" sz="1800" dirty="0" err="1" smtClean="0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</a:rPr>
              <a:t>    sp,sp</a:t>
            </a: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,-48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x1,44(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</a:rPr>
              <a:t>sp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)</a:t>
            </a:r>
            <a:endParaRPr lang="en-US" sz="1800" dirty="0">
              <a:solidFill>
                <a:schemeClr val="accent2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fp,40(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</a:rPr>
              <a:t>sp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move    </a:t>
            </a:r>
            <a:r>
              <a:rPr lang="en-US" sz="1800" dirty="0" err="1" smtClean="0">
                <a:solidFill>
                  <a:schemeClr val="tx2"/>
                </a:solidFill>
                <a:latin typeface="Consolas" pitchFamily="49" charset="0"/>
              </a:rPr>
              <a:t>fp,sp</a:t>
            </a:r>
            <a:endParaRPr lang="en-US" sz="18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x10,-36(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</a:rPr>
              <a:t>fp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x11,-40(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</a:rPr>
              <a:t>fp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)</a:t>
            </a:r>
            <a:endParaRPr lang="en-US" sz="1800" dirty="0">
              <a:solidFill>
                <a:schemeClr val="accent2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la      </a:t>
            </a: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</a:rPr>
              <a:t>x15,n</a:t>
            </a:r>
            <a:endParaRPr lang="en-US" sz="18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lw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x15,0(x15)</a:t>
            </a:r>
            <a:endParaRPr lang="en-US" sz="1800" dirty="0">
              <a:solidFill>
                <a:schemeClr val="accent2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x15,-28(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</a:rPr>
              <a:t>fp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)</a:t>
            </a:r>
            <a:endParaRPr lang="en-US" sz="1800" dirty="0">
              <a:solidFill>
                <a:schemeClr val="accent2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x0,-24(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</a:rPr>
              <a:t>fp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li      </a:t>
            </a: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</a:rPr>
              <a:t>x15,1</a:t>
            </a:r>
            <a:endParaRPr lang="en-US" sz="18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x15,-20(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</a:rPr>
              <a:t>fp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)</a:t>
            </a:r>
            <a:endParaRPr lang="en-US" sz="1800" dirty="0" smtClean="0">
              <a:solidFill>
                <a:schemeClr val="accent2"/>
              </a:solidFill>
              <a:latin typeface="Consolas" pitchFamily="49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L2:   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      x14,-20(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)</a:t>
            </a:r>
            <a:endParaRPr lang="en-US" sz="1800" dirty="0">
              <a:solidFill>
                <a:schemeClr val="accent2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       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      x15,-28(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       </a:t>
            </a:r>
            <a:r>
              <a:rPr lang="en-US" sz="1800" dirty="0" err="1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b</a:t>
            </a:r>
            <a:r>
              <a:rPr lang="en-US" sz="1800" dirty="0" err="1" smtClean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lt</a:t>
            </a: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     x15,x14,L3</a:t>
            </a:r>
            <a:endParaRPr lang="en-US" sz="1800" dirty="0">
              <a:solidFill>
                <a:schemeClr val="tx2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       </a:t>
            </a: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. . .</a:t>
            </a:r>
            <a:endParaRPr lang="en-US" sz="1400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606943" y="799736"/>
            <a:ext cx="2902717" cy="5275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RISC Assembly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1029" y="5837613"/>
            <a:ext cx="3808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00000"/>
            </a:pPr>
            <a:r>
              <a:rPr lang="en-US" sz="2200" b="1" dirty="0">
                <a:solidFill>
                  <a:srgbClr val="FF0000"/>
                </a:solidFill>
                <a:latin typeface="Calibri (Body)"/>
                <a:cs typeface="Calibri (Body)"/>
              </a:rPr>
              <a:t>Instructions that read from </a:t>
            </a:r>
            <a:endParaRPr lang="en-US" sz="2200" b="1" dirty="0" smtClean="0">
              <a:solidFill>
                <a:srgbClr val="FF0000"/>
              </a:solidFill>
              <a:latin typeface="Calibri (Body)"/>
              <a:cs typeface="Calibri (Body)"/>
            </a:endParaRPr>
          </a:p>
          <a:p>
            <a:pPr>
              <a:buSzPct val="200000"/>
            </a:pPr>
            <a:r>
              <a:rPr lang="en-US" sz="22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or </a:t>
            </a:r>
            <a:r>
              <a:rPr lang="en-US" sz="2200" b="1" dirty="0">
                <a:solidFill>
                  <a:srgbClr val="FF0000"/>
                </a:solidFill>
                <a:latin typeface="Calibri (Body)"/>
                <a:cs typeface="Calibri (Body)"/>
              </a:rPr>
              <a:t>write to memory… </a:t>
            </a:r>
            <a:r>
              <a:rPr lang="en-US" sz="22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498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253357"/>
            <a:ext cx="457200" cy="604647"/>
          </a:xfrm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152528"/>
            <a:ext cx="57273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4-Byte, Direct Mapped Cache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7936" y="2759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6799" y="1739328"/>
            <a:ext cx="1041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4308430"/>
            <a:ext cx="8229600" cy="1817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One last tweak: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valid bit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268245"/>
              </p:ext>
            </p:extLst>
          </p:nvPr>
        </p:nvGraphicFramePr>
        <p:xfrm>
          <a:off x="2920244" y="2364879"/>
          <a:ext cx="2331384" cy="1828660"/>
        </p:xfrm>
        <a:graphic>
          <a:graphicData uri="http://schemas.openxmlformats.org/drawingml/2006/table">
            <a:tbl>
              <a:tblPr firstRow="1" bandRow="1"/>
              <a:tblGrid>
                <a:gridCol w="30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V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latin typeface="Source Sans Pro"/>
                        </a:rPr>
                        <a:t>tag</a:t>
                      </a:r>
                      <a:endParaRPr lang="en-US" sz="1400" b="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data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03871"/>
              </p:ext>
            </p:extLst>
          </p:nvPr>
        </p:nvGraphicFramePr>
        <p:xfrm>
          <a:off x="1926771" y="2377190"/>
          <a:ext cx="993473" cy="1828800"/>
        </p:xfrm>
        <a:graphic>
          <a:graphicData uri="http://schemas.openxmlformats.org/drawingml/2006/table">
            <a:tbl>
              <a:tblPr firstRow="1" bandRow="1"/>
              <a:tblGrid>
                <a:gridCol w="99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489117"/>
              </p:ext>
            </p:extLst>
          </p:nvPr>
        </p:nvGraphicFramePr>
        <p:xfrm>
          <a:off x="6421655" y="537971"/>
          <a:ext cx="2331384" cy="6217920"/>
        </p:xfrm>
        <a:graphic>
          <a:graphicData uri="http://schemas.openxmlformats.org/drawingml/2006/table">
            <a:tbl>
              <a:tblPr firstRow="1" bandRow="1"/>
              <a:tblGrid>
                <a:gridCol w="7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Source Sans Pro"/>
                        </a:rPr>
                        <a:t>addr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/>
                        </a:rPr>
                        <a:t>data</a:t>
                      </a:r>
                      <a:endParaRPr lang="en-US" sz="20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957936" y="2759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6799" y="1739328"/>
            <a:ext cx="1041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427528"/>
              </p:ext>
            </p:extLst>
          </p:nvPr>
        </p:nvGraphicFramePr>
        <p:xfrm>
          <a:off x="2920244" y="2364879"/>
          <a:ext cx="2331384" cy="1828660"/>
        </p:xfrm>
        <a:graphic>
          <a:graphicData uri="http://schemas.openxmlformats.org/drawingml/2006/table">
            <a:tbl>
              <a:tblPr firstRow="1" bandRow="1"/>
              <a:tblGrid>
                <a:gridCol w="30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V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latin typeface="Source Sans Pro"/>
                        </a:rPr>
                        <a:t>tag</a:t>
                      </a:r>
                      <a:endParaRPr lang="en-US" sz="1400" b="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data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03871"/>
              </p:ext>
            </p:extLst>
          </p:nvPr>
        </p:nvGraphicFramePr>
        <p:xfrm>
          <a:off x="1926771" y="2377190"/>
          <a:ext cx="993473" cy="1828800"/>
        </p:xfrm>
        <a:graphic>
          <a:graphicData uri="http://schemas.openxmlformats.org/drawingml/2006/table">
            <a:tbl>
              <a:tblPr firstRow="1" bandRow="1"/>
              <a:tblGrid>
                <a:gridCol w="99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489117"/>
              </p:ext>
            </p:extLst>
          </p:nvPr>
        </p:nvGraphicFramePr>
        <p:xfrm>
          <a:off x="6421655" y="537971"/>
          <a:ext cx="2331384" cy="6217920"/>
        </p:xfrm>
        <a:graphic>
          <a:graphicData uri="http://schemas.openxmlformats.org/drawingml/2006/table">
            <a:tbl>
              <a:tblPr firstRow="1" bandRow="1"/>
              <a:tblGrid>
                <a:gridCol w="7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Source Sans Pro"/>
                        </a:rPr>
                        <a:t>addr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/>
                        </a:rPr>
                        <a:t>data</a:t>
                      </a:r>
                      <a:endParaRPr lang="en-US" sz="20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3660186" y="4460830"/>
            <a:ext cx="2764457" cy="1817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Lookup: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ource Sans Pro"/>
              </a:rPr>
              <a:t>Index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 into $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Check </a:t>
            </a:r>
            <a:r>
              <a:rPr lang="en-US" dirty="0" smtClean="0">
                <a:solidFill>
                  <a:schemeClr val="accent4"/>
                </a:solidFill>
                <a:latin typeface="Source Sans Pro"/>
              </a:rPr>
              <a:t>tag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Check 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valid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 bit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572738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 #1 </a:t>
            </a:r>
            <a:br>
              <a:rPr lang="en-US" dirty="0" smtClean="0"/>
            </a:br>
            <a:r>
              <a:rPr lang="en-US" dirty="0" smtClean="0"/>
              <a:t>of a 4-byte, DM Cache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5658" y="4431788"/>
            <a:ext cx="2212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32507" y="4494652"/>
            <a:ext cx="397737" cy="320184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>
            <a:stCxn id="20" idx="0"/>
          </p:cNvCxnSpPr>
          <p:nvPr/>
        </p:nvCxnSpPr>
        <p:spPr>
          <a:xfrm rot="5400000" flipH="1" flipV="1">
            <a:off x="1467203" y="3430203"/>
            <a:ext cx="1628622" cy="500277"/>
          </a:xfrm>
          <a:prstGeom prst="bentConnector3">
            <a:avLst>
              <a:gd name="adj1" fmla="val 999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920244" y="2766154"/>
            <a:ext cx="294875" cy="320184"/>
          </a:xfrm>
          <a:prstGeom prst="roundRect">
            <a:avLst/>
          </a:prstGeom>
          <a:noFill/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482974" y="4494653"/>
            <a:ext cx="353552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275402" y="2774919"/>
            <a:ext cx="381796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72603" y="4524298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9849" y="1581534"/>
            <a:ext cx="206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 err="1">
                <a:solidFill>
                  <a:srgbClr val="008000"/>
                </a:solidFill>
                <a:latin typeface="Courier New" pitchFamily="49" charset="0"/>
              </a:rPr>
              <a:t>tag</a:t>
            </a:r>
            <a:r>
              <a:rPr lang="en-US" sz="2400" b="1" dirty="0" err="1">
                <a:solidFill>
                  <a:schemeClr val="tx2"/>
                </a:solidFill>
                <a:latin typeface="Courier New" pitchFamily="49" charset="0"/>
              </a:rPr>
              <a:t>|</a:t>
            </a:r>
            <a:r>
              <a:rPr lang="en-US" sz="2400" b="1" dirty="0" err="1" smtClean="0">
                <a:solidFill>
                  <a:srgbClr val="FF0000"/>
                </a:solidFill>
                <a:latin typeface="Courier New" pitchFamily="49" charset="0"/>
              </a:rPr>
              <a:t>index</a:t>
            </a:r>
            <a:endParaRPr lang="en-US" sz="24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</a:rPr>
              <a:t>XX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XX</a:t>
            </a:r>
            <a:endParaRPr lang="en-US" sz="2400" b="1" dirty="0" smtClean="0">
              <a:latin typeface="Courier New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34106" y="5279695"/>
            <a:ext cx="2331384" cy="398468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657198" y="4968342"/>
            <a:ext cx="302919" cy="224138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658138" y="5793102"/>
            <a:ext cx="302919" cy="224138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657198" y="5357332"/>
            <a:ext cx="302919" cy="224138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266944" y="2577440"/>
            <a:ext cx="1157981" cy="2876586"/>
          </a:xfrm>
          <a:custGeom>
            <a:avLst/>
            <a:gdLst>
              <a:gd name="connsiteX0" fmla="*/ 1157981 w 1157981"/>
              <a:gd name="connsiteY0" fmla="*/ 2890082 h 2890082"/>
              <a:gd name="connsiteX1" fmla="*/ 734633 w 1157981"/>
              <a:gd name="connsiteY1" fmla="*/ 2553875 h 2890082"/>
              <a:gd name="connsiteX2" fmla="*/ 1083272 w 1157981"/>
              <a:gd name="connsiteY2" fmla="*/ 1993530 h 2890082"/>
              <a:gd name="connsiteX3" fmla="*/ 672376 w 1157981"/>
              <a:gd name="connsiteY3" fmla="*/ 1893913 h 2890082"/>
              <a:gd name="connsiteX4" fmla="*/ 933855 w 1157981"/>
              <a:gd name="connsiteY4" fmla="*/ 1445637 h 2890082"/>
              <a:gd name="connsiteX5" fmla="*/ 485605 w 1157981"/>
              <a:gd name="connsiteY5" fmla="*/ 1184142 h 2890082"/>
              <a:gd name="connsiteX6" fmla="*/ 958758 w 1157981"/>
              <a:gd name="connsiteY6" fmla="*/ 872840 h 2890082"/>
              <a:gd name="connsiteX7" fmla="*/ 485605 w 1157981"/>
              <a:gd name="connsiteY7" fmla="*/ 785675 h 2890082"/>
              <a:gd name="connsiteX8" fmla="*/ 610119 w 1157981"/>
              <a:gd name="connsiteY8" fmla="*/ 125713 h 2890082"/>
              <a:gd name="connsiteX9" fmla="*/ 236577 w 1157981"/>
              <a:gd name="connsiteY9" fmla="*/ 499276 h 2890082"/>
              <a:gd name="connsiteX10" fmla="*/ 124514 w 1157981"/>
              <a:gd name="connsiteY10" fmla="*/ 1192 h 2890082"/>
              <a:gd name="connsiteX11" fmla="*/ 0 w 1157981"/>
              <a:gd name="connsiteY11" fmla="*/ 349851 h 2890082"/>
              <a:gd name="connsiteX0" fmla="*/ 1157981 w 1157981"/>
              <a:gd name="connsiteY0" fmla="*/ 2890082 h 2890082"/>
              <a:gd name="connsiteX1" fmla="*/ 734633 w 1157981"/>
              <a:gd name="connsiteY1" fmla="*/ 2553875 h 2890082"/>
              <a:gd name="connsiteX2" fmla="*/ 1083272 w 1157981"/>
              <a:gd name="connsiteY2" fmla="*/ 1993530 h 2890082"/>
              <a:gd name="connsiteX3" fmla="*/ 672376 w 1157981"/>
              <a:gd name="connsiteY3" fmla="*/ 1893913 h 2890082"/>
              <a:gd name="connsiteX4" fmla="*/ 933855 w 1157981"/>
              <a:gd name="connsiteY4" fmla="*/ 1445637 h 2890082"/>
              <a:gd name="connsiteX5" fmla="*/ 485605 w 1157981"/>
              <a:gd name="connsiteY5" fmla="*/ 1184142 h 2890082"/>
              <a:gd name="connsiteX6" fmla="*/ 971209 w 1157981"/>
              <a:gd name="connsiteY6" fmla="*/ 823031 h 2890082"/>
              <a:gd name="connsiteX7" fmla="*/ 485605 w 1157981"/>
              <a:gd name="connsiteY7" fmla="*/ 785675 h 2890082"/>
              <a:gd name="connsiteX8" fmla="*/ 610119 w 1157981"/>
              <a:gd name="connsiteY8" fmla="*/ 125713 h 2890082"/>
              <a:gd name="connsiteX9" fmla="*/ 236577 w 1157981"/>
              <a:gd name="connsiteY9" fmla="*/ 499276 h 2890082"/>
              <a:gd name="connsiteX10" fmla="*/ 124514 w 1157981"/>
              <a:gd name="connsiteY10" fmla="*/ 1192 h 2890082"/>
              <a:gd name="connsiteX11" fmla="*/ 0 w 1157981"/>
              <a:gd name="connsiteY11" fmla="*/ 349851 h 2890082"/>
              <a:gd name="connsiteX0" fmla="*/ 1157981 w 1157981"/>
              <a:gd name="connsiteY0" fmla="*/ 2890082 h 2890082"/>
              <a:gd name="connsiteX1" fmla="*/ 734633 w 1157981"/>
              <a:gd name="connsiteY1" fmla="*/ 2553875 h 2890082"/>
              <a:gd name="connsiteX2" fmla="*/ 1083272 w 1157981"/>
              <a:gd name="connsiteY2" fmla="*/ 1993530 h 2890082"/>
              <a:gd name="connsiteX3" fmla="*/ 672376 w 1157981"/>
              <a:gd name="connsiteY3" fmla="*/ 1893913 h 2890082"/>
              <a:gd name="connsiteX4" fmla="*/ 933855 w 1157981"/>
              <a:gd name="connsiteY4" fmla="*/ 1445637 h 2890082"/>
              <a:gd name="connsiteX5" fmla="*/ 485605 w 1157981"/>
              <a:gd name="connsiteY5" fmla="*/ 1184142 h 2890082"/>
              <a:gd name="connsiteX6" fmla="*/ 971209 w 1157981"/>
              <a:gd name="connsiteY6" fmla="*/ 823031 h 2890082"/>
              <a:gd name="connsiteX7" fmla="*/ 485605 w 1157981"/>
              <a:gd name="connsiteY7" fmla="*/ 586441 h 2890082"/>
              <a:gd name="connsiteX8" fmla="*/ 610119 w 1157981"/>
              <a:gd name="connsiteY8" fmla="*/ 125713 h 2890082"/>
              <a:gd name="connsiteX9" fmla="*/ 236577 w 1157981"/>
              <a:gd name="connsiteY9" fmla="*/ 499276 h 2890082"/>
              <a:gd name="connsiteX10" fmla="*/ 124514 w 1157981"/>
              <a:gd name="connsiteY10" fmla="*/ 1192 h 2890082"/>
              <a:gd name="connsiteX11" fmla="*/ 0 w 1157981"/>
              <a:gd name="connsiteY11" fmla="*/ 349851 h 2890082"/>
              <a:gd name="connsiteX0" fmla="*/ 1157981 w 1157981"/>
              <a:gd name="connsiteY0" fmla="*/ 2890082 h 2890082"/>
              <a:gd name="connsiteX1" fmla="*/ 734633 w 1157981"/>
              <a:gd name="connsiteY1" fmla="*/ 2553875 h 2890082"/>
              <a:gd name="connsiteX2" fmla="*/ 1083272 w 1157981"/>
              <a:gd name="connsiteY2" fmla="*/ 1993530 h 2890082"/>
              <a:gd name="connsiteX3" fmla="*/ 672376 w 1157981"/>
              <a:gd name="connsiteY3" fmla="*/ 1893913 h 2890082"/>
              <a:gd name="connsiteX4" fmla="*/ 933855 w 1157981"/>
              <a:gd name="connsiteY4" fmla="*/ 1445637 h 2890082"/>
              <a:gd name="connsiteX5" fmla="*/ 485605 w 1157981"/>
              <a:gd name="connsiteY5" fmla="*/ 1184142 h 2890082"/>
              <a:gd name="connsiteX6" fmla="*/ 971209 w 1157981"/>
              <a:gd name="connsiteY6" fmla="*/ 823031 h 2890082"/>
              <a:gd name="connsiteX7" fmla="*/ 485605 w 1157981"/>
              <a:gd name="connsiteY7" fmla="*/ 586441 h 2890082"/>
              <a:gd name="connsiteX8" fmla="*/ 610119 w 1157981"/>
              <a:gd name="connsiteY8" fmla="*/ 125713 h 2890082"/>
              <a:gd name="connsiteX9" fmla="*/ 273931 w 1157981"/>
              <a:gd name="connsiteY9" fmla="*/ 312495 h 2890082"/>
              <a:gd name="connsiteX10" fmla="*/ 236577 w 1157981"/>
              <a:gd name="connsiteY10" fmla="*/ 499276 h 2890082"/>
              <a:gd name="connsiteX11" fmla="*/ 124514 w 1157981"/>
              <a:gd name="connsiteY11" fmla="*/ 1192 h 2890082"/>
              <a:gd name="connsiteX12" fmla="*/ 0 w 1157981"/>
              <a:gd name="connsiteY12" fmla="*/ 349851 h 2890082"/>
              <a:gd name="connsiteX0" fmla="*/ 1157981 w 1157981"/>
              <a:gd name="connsiteY0" fmla="*/ 2890082 h 2890082"/>
              <a:gd name="connsiteX1" fmla="*/ 734633 w 1157981"/>
              <a:gd name="connsiteY1" fmla="*/ 2553875 h 2890082"/>
              <a:gd name="connsiteX2" fmla="*/ 1083272 w 1157981"/>
              <a:gd name="connsiteY2" fmla="*/ 1993530 h 2890082"/>
              <a:gd name="connsiteX3" fmla="*/ 672376 w 1157981"/>
              <a:gd name="connsiteY3" fmla="*/ 1893913 h 2890082"/>
              <a:gd name="connsiteX4" fmla="*/ 933855 w 1157981"/>
              <a:gd name="connsiteY4" fmla="*/ 1445637 h 2890082"/>
              <a:gd name="connsiteX5" fmla="*/ 485605 w 1157981"/>
              <a:gd name="connsiteY5" fmla="*/ 1184142 h 2890082"/>
              <a:gd name="connsiteX6" fmla="*/ 971209 w 1157981"/>
              <a:gd name="connsiteY6" fmla="*/ 823031 h 2890082"/>
              <a:gd name="connsiteX7" fmla="*/ 485605 w 1157981"/>
              <a:gd name="connsiteY7" fmla="*/ 586441 h 2890082"/>
              <a:gd name="connsiteX8" fmla="*/ 971210 w 1157981"/>
              <a:gd name="connsiteY8" fmla="*/ 200426 h 2890082"/>
              <a:gd name="connsiteX9" fmla="*/ 273931 w 1157981"/>
              <a:gd name="connsiteY9" fmla="*/ 312495 h 2890082"/>
              <a:gd name="connsiteX10" fmla="*/ 236577 w 1157981"/>
              <a:gd name="connsiteY10" fmla="*/ 499276 h 2890082"/>
              <a:gd name="connsiteX11" fmla="*/ 124514 w 1157981"/>
              <a:gd name="connsiteY11" fmla="*/ 1192 h 2890082"/>
              <a:gd name="connsiteX12" fmla="*/ 0 w 1157981"/>
              <a:gd name="connsiteY12" fmla="*/ 349851 h 2890082"/>
              <a:gd name="connsiteX0" fmla="*/ 1157981 w 1157981"/>
              <a:gd name="connsiteY0" fmla="*/ 2890082 h 2890082"/>
              <a:gd name="connsiteX1" fmla="*/ 734633 w 1157981"/>
              <a:gd name="connsiteY1" fmla="*/ 2553875 h 2890082"/>
              <a:gd name="connsiteX2" fmla="*/ 1083272 w 1157981"/>
              <a:gd name="connsiteY2" fmla="*/ 1993530 h 2890082"/>
              <a:gd name="connsiteX3" fmla="*/ 672376 w 1157981"/>
              <a:gd name="connsiteY3" fmla="*/ 1893913 h 2890082"/>
              <a:gd name="connsiteX4" fmla="*/ 933855 w 1157981"/>
              <a:gd name="connsiteY4" fmla="*/ 1445637 h 2890082"/>
              <a:gd name="connsiteX5" fmla="*/ 485605 w 1157981"/>
              <a:gd name="connsiteY5" fmla="*/ 1184142 h 2890082"/>
              <a:gd name="connsiteX6" fmla="*/ 971209 w 1157981"/>
              <a:gd name="connsiteY6" fmla="*/ 823031 h 2890082"/>
              <a:gd name="connsiteX7" fmla="*/ 485605 w 1157981"/>
              <a:gd name="connsiteY7" fmla="*/ 586441 h 2890082"/>
              <a:gd name="connsiteX8" fmla="*/ 971210 w 1157981"/>
              <a:gd name="connsiteY8" fmla="*/ 200426 h 2890082"/>
              <a:gd name="connsiteX9" fmla="*/ 485605 w 1157981"/>
              <a:gd name="connsiteY9" fmla="*/ 63453 h 2890082"/>
              <a:gd name="connsiteX10" fmla="*/ 236577 w 1157981"/>
              <a:gd name="connsiteY10" fmla="*/ 499276 h 2890082"/>
              <a:gd name="connsiteX11" fmla="*/ 124514 w 1157981"/>
              <a:gd name="connsiteY11" fmla="*/ 1192 h 2890082"/>
              <a:gd name="connsiteX12" fmla="*/ 0 w 1157981"/>
              <a:gd name="connsiteY12" fmla="*/ 349851 h 2890082"/>
              <a:gd name="connsiteX0" fmla="*/ 1157981 w 1157981"/>
              <a:gd name="connsiteY0" fmla="*/ 2889033 h 2889033"/>
              <a:gd name="connsiteX1" fmla="*/ 734633 w 1157981"/>
              <a:gd name="connsiteY1" fmla="*/ 2552826 h 2889033"/>
              <a:gd name="connsiteX2" fmla="*/ 1083272 w 1157981"/>
              <a:gd name="connsiteY2" fmla="*/ 1992481 h 2889033"/>
              <a:gd name="connsiteX3" fmla="*/ 672376 w 1157981"/>
              <a:gd name="connsiteY3" fmla="*/ 1892864 h 2889033"/>
              <a:gd name="connsiteX4" fmla="*/ 933855 w 1157981"/>
              <a:gd name="connsiteY4" fmla="*/ 1444588 h 2889033"/>
              <a:gd name="connsiteX5" fmla="*/ 485605 w 1157981"/>
              <a:gd name="connsiteY5" fmla="*/ 1183093 h 2889033"/>
              <a:gd name="connsiteX6" fmla="*/ 971209 w 1157981"/>
              <a:gd name="connsiteY6" fmla="*/ 821982 h 2889033"/>
              <a:gd name="connsiteX7" fmla="*/ 485605 w 1157981"/>
              <a:gd name="connsiteY7" fmla="*/ 585392 h 2889033"/>
              <a:gd name="connsiteX8" fmla="*/ 971210 w 1157981"/>
              <a:gd name="connsiteY8" fmla="*/ 199377 h 2889033"/>
              <a:gd name="connsiteX9" fmla="*/ 485605 w 1157981"/>
              <a:gd name="connsiteY9" fmla="*/ 62404 h 2889033"/>
              <a:gd name="connsiteX10" fmla="*/ 348640 w 1157981"/>
              <a:gd name="connsiteY10" fmla="*/ 398610 h 2889033"/>
              <a:gd name="connsiteX11" fmla="*/ 124514 w 1157981"/>
              <a:gd name="connsiteY11" fmla="*/ 143 h 2889033"/>
              <a:gd name="connsiteX12" fmla="*/ 0 w 1157981"/>
              <a:gd name="connsiteY12" fmla="*/ 348802 h 2889033"/>
              <a:gd name="connsiteX0" fmla="*/ 1157981 w 1157981"/>
              <a:gd name="connsiteY0" fmla="*/ 2876586 h 2876586"/>
              <a:gd name="connsiteX1" fmla="*/ 734633 w 1157981"/>
              <a:gd name="connsiteY1" fmla="*/ 2540379 h 2876586"/>
              <a:gd name="connsiteX2" fmla="*/ 1083272 w 1157981"/>
              <a:gd name="connsiteY2" fmla="*/ 1980034 h 2876586"/>
              <a:gd name="connsiteX3" fmla="*/ 672376 w 1157981"/>
              <a:gd name="connsiteY3" fmla="*/ 1880417 h 2876586"/>
              <a:gd name="connsiteX4" fmla="*/ 933855 w 1157981"/>
              <a:gd name="connsiteY4" fmla="*/ 1432141 h 2876586"/>
              <a:gd name="connsiteX5" fmla="*/ 485605 w 1157981"/>
              <a:gd name="connsiteY5" fmla="*/ 1170646 h 2876586"/>
              <a:gd name="connsiteX6" fmla="*/ 971209 w 1157981"/>
              <a:gd name="connsiteY6" fmla="*/ 809535 h 2876586"/>
              <a:gd name="connsiteX7" fmla="*/ 485605 w 1157981"/>
              <a:gd name="connsiteY7" fmla="*/ 572945 h 2876586"/>
              <a:gd name="connsiteX8" fmla="*/ 971210 w 1157981"/>
              <a:gd name="connsiteY8" fmla="*/ 186930 h 2876586"/>
              <a:gd name="connsiteX9" fmla="*/ 485605 w 1157981"/>
              <a:gd name="connsiteY9" fmla="*/ 49957 h 2876586"/>
              <a:gd name="connsiteX10" fmla="*/ 348640 w 1157981"/>
              <a:gd name="connsiteY10" fmla="*/ 386163 h 2876586"/>
              <a:gd name="connsiteX11" fmla="*/ 224125 w 1157981"/>
              <a:gd name="connsiteY11" fmla="*/ 148 h 2876586"/>
              <a:gd name="connsiteX12" fmla="*/ 0 w 1157981"/>
              <a:gd name="connsiteY12" fmla="*/ 336355 h 287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7981" h="2876586">
                <a:moveTo>
                  <a:pt x="1157981" y="2876586"/>
                </a:moveTo>
                <a:cubicBezTo>
                  <a:pt x="952532" y="2783195"/>
                  <a:pt x="747084" y="2689804"/>
                  <a:pt x="734633" y="2540379"/>
                </a:cubicBezTo>
                <a:cubicBezTo>
                  <a:pt x="722181" y="2390954"/>
                  <a:pt x="1093648" y="2090028"/>
                  <a:pt x="1083272" y="1980034"/>
                </a:cubicBezTo>
                <a:cubicBezTo>
                  <a:pt x="1072896" y="1870040"/>
                  <a:pt x="697279" y="1971732"/>
                  <a:pt x="672376" y="1880417"/>
                </a:cubicBezTo>
                <a:cubicBezTo>
                  <a:pt x="647473" y="1789102"/>
                  <a:pt x="964983" y="1550436"/>
                  <a:pt x="933855" y="1432141"/>
                </a:cubicBezTo>
                <a:cubicBezTo>
                  <a:pt x="902727" y="1313846"/>
                  <a:pt x="479379" y="1274414"/>
                  <a:pt x="485605" y="1170646"/>
                </a:cubicBezTo>
                <a:cubicBezTo>
                  <a:pt x="491831" y="1066878"/>
                  <a:pt x="971209" y="909152"/>
                  <a:pt x="971209" y="809535"/>
                </a:cubicBezTo>
                <a:cubicBezTo>
                  <a:pt x="971209" y="709918"/>
                  <a:pt x="485605" y="676712"/>
                  <a:pt x="485605" y="572945"/>
                </a:cubicBezTo>
                <a:cubicBezTo>
                  <a:pt x="485605" y="469178"/>
                  <a:pt x="971210" y="274095"/>
                  <a:pt x="971210" y="186930"/>
                </a:cubicBezTo>
                <a:cubicBezTo>
                  <a:pt x="971210" y="99765"/>
                  <a:pt x="547862" y="-12304"/>
                  <a:pt x="485605" y="49957"/>
                </a:cubicBezTo>
                <a:cubicBezTo>
                  <a:pt x="423348" y="112218"/>
                  <a:pt x="392220" y="394464"/>
                  <a:pt x="348640" y="386163"/>
                </a:cubicBezTo>
                <a:cubicBezTo>
                  <a:pt x="305060" y="377862"/>
                  <a:pt x="282232" y="8449"/>
                  <a:pt x="224125" y="148"/>
                </a:cubicBezTo>
                <a:cubicBezTo>
                  <a:pt x="166018" y="-8153"/>
                  <a:pt x="0" y="336355"/>
                  <a:pt x="0" y="336355"/>
                </a:cubicBezTo>
              </a:path>
            </a:pathLst>
          </a:custGeom>
          <a:ln>
            <a:solidFill>
              <a:srgbClr val="660066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/>
      <p:bldP spid="27" grpId="0" animBg="1"/>
      <p:bldP spid="28" grpId="0" animBg="1"/>
      <p:bldP spid="28" grpId="1" animBg="1"/>
      <p:bldP spid="29" grpId="0" animBg="1"/>
      <p:bldP spid="30" grpId="0" animBg="1"/>
      <p:bldP spid="30" grpId="1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957936" y="2759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6799" y="1739328"/>
            <a:ext cx="1041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639122"/>
              </p:ext>
            </p:extLst>
          </p:nvPr>
        </p:nvGraphicFramePr>
        <p:xfrm>
          <a:off x="2920244" y="2364879"/>
          <a:ext cx="2331384" cy="1828660"/>
        </p:xfrm>
        <a:graphic>
          <a:graphicData uri="http://schemas.openxmlformats.org/drawingml/2006/table">
            <a:tbl>
              <a:tblPr firstRow="1" bandRow="1"/>
              <a:tblGrid>
                <a:gridCol w="30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V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latin typeface="Source Sans Pro"/>
                        </a:rPr>
                        <a:t>tag</a:t>
                      </a:r>
                      <a:endParaRPr lang="en-US" sz="1400" b="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data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03871"/>
              </p:ext>
            </p:extLst>
          </p:nvPr>
        </p:nvGraphicFramePr>
        <p:xfrm>
          <a:off x="1926771" y="2377190"/>
          <a:ext cx="993473" cy="1828800"/>
        </p:xfrm>
        <a:graphic>
          <a:graphicData uri="http://schemas.openxmlformats.org/drawingml/2006/table">
            <a:tbl>
              <a:tblPr firstRow="1" bandRow="1"/>
              <a:tblGrid>
                <a:gridCol w="99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489117"/>
              </p:ext>
            </p:extLst>
          </p:nvPr>
        </p:nvGraphicFramePr>
        <p:xfrm>
          <a:off x="6421655" y="537971"/>
          <a:ext cx="2331384" cy="6217920"/>
        </p:xfrm>
        <a:graphic>
          <a:graphicData uri="http://schemas.openxmlformats.org/drawingml/2006/table">
            <a:tbl>
              <a:tblPr firstRow="1" bandRow="1"/>
              <a:tblGrid>
                <a:gridCol w="7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Source Sans Pro"/>
                        </a:rPr>
                        <a:t>addr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/>
                        </a:rPr>
                        <a:t>data</a:t>
                      </a:r>
                      <a:endParaRPr lang="en-US" sz="20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572738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 #1 </a:t>
            </a:r>
            <a:br>
              <a:rPr lang="en-US" dirty="0" smtClean="0"/>
            </a:br>
            <a:r>
              <a:rPr lang="en-US" dirty="0" smtClean="0"/>
              <a:t>of a 4-byte, DM Cache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5658" y="4431788"/>
            <a:ext cx="2212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72603" y="4524298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657198" y="4457854"/>
            <a:ext cx="2764457" cy="1817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Lookup: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ource Sans Pro"/>
              </a:rPr>
              <a:t>Index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 into $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Check </a:t>
            </a:r>
            <a:r>
              <a:rPr lang="en-US" dirty="0" smtClean="0">
                <a:solidFill>
                  <a:schemeClr val="accent4"/>
                </a:solidFill>
                <a:latin typeface="Source Sans Pro"/>
              </a:rPr>
              <a:t>tag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Check 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valid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 bit</a:t>
            </a:r>
          </a:p>
        </p:txBody>
      </p:sp>
      <p:cxnSp>
        <p:nvCxnSpPr>
          <p:cNvPr id="21" name="Elbow Connector 20"/>
          <p:cNvCxnSpPr/>
          <p:nvPr/>
        </p:nvCxnSpPr>
        <p:spPr>
          <a:xfrm rot="5400000" flipH="1" flipV="1">
            <a:off x="1467203" y="3453063"/>
            <a:ext cx="1628622" cy="500277"/>
          </a:xfrm>
          <a:prstGeom prst="bentConnector3">
            <a:avLst>
              <a:gd name="adj1" fmla="val 10046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832507" y="4517512"/>
            <a:ext cx="397737" cy="320184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482974" y="4517513"/>
            <a:ext cx="353552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9849" y="1581534"/>
            <a:ext cx="206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 err="1">
                <a:solidFill>
                  <a:srgbClr val="008000"/>
                </a:solidFill>
                <a:latin typeface="Courier New" pitchFamily="49" charset="0"/>
              </a:rPr>
              <a:t>tag</a:t>
            </a:r>
            <a:r>
              <a:rPr lang="en-US" sz="2400" b="1" dirty="0" err="1">
                <a:solidFill>
                  <a:schemeClr val="tx2"/>
                </a:solidFill>
                <a:latin typeface="Courier New" pitchFamily="49" charset="0"/>
              </a:rPr>
              <a:t>|</a:t>
            </a:r>
            <a:r>
              <a:rPr lang="en-US" sz="2400" b="1" dirty="0" err="1" smtClean="0">
                <a:solidFill>
                  <a:srgbClr val="FF0000"/>
                </a:solidFill>
                <a:latin typeface="Courier New" pitchFamily="49" charset="0"/>
              </a:rPr>
              <a:t>index</a:t>
            </a:r>
            <a:endParaRPr lang="en-US" sz="24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</a:rPr>
              <a:t>XX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XX</a:t>
            </a:r>
            <a:endParaRPr lang="en-US" sz="2400" b="1" dirty="0" smtClean="0">
              <a:latin typeface="Courier New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34106" y="5279695"/>
            <a:ext cx="2331384" cy="398468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957936" y="2759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6799" y="1739328"/>
            <a:ext cx="1041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639122"/>
              </p:ext>
            </p:extLst>
          </p:nvPr>
        </p:nvGraphicFramePr>
        <p:xfrm>
          <a:off x="2920244" y="2364879"/>
          <a:ext cx="2331384" cy="1828660"/>
        </p:xfrm>
        <a:graphic>
          <a:graphicData uri="http://schemas.openxmlformats.org/drawingml/2006/table">
            <a:tbl>
              <a:tblPr firstRow="1" bandRow="1"/>
              <a:tblGrid>
                <a:gridCol w="30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V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latin typeface="Source Sans Pro"/>
                        </a:rPr>
                        <a:t>tag</a:t>
                      </a:r>
                      <a:endParaRPr lang="en-US" sz="1400" b="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data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03871"/>
              </p:ext>
            </p:extLst>
          </p:nvPr>
        </p:nvGraphicFramePr>
        <p:xfrm>
          <a:off x="1926771" y="2377190"/>
          <a:ext cx="993473" cy="1828800"/>
        </p:xfrm>
        <a:graphic>
          <a:graphicData uri="http://schemas.openxmlformats.org/drawingml/2006/table">
            <a:tbl>
              <a:tblPr firstRow="1" bandRow="1"/>
              <a:tblGrid>
                <a:gridCol w="99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489117"/>
              </p:ext>
            </p:extLst>
          </p:nvPr>
        </p:nvGraphicFramePr>
        <p:xfrm>
          <a:off x="6421655" y="537971"/>
          <a:ext cx="2331384" cy="6217920"/>
        </p:xfrm>
        <a:graphic>
          <a:graphicData uri="http://schemas.openxmlformats.org/drawingml/2006/table">
            <a:tbl>
              <a:tblPr firstRow="1" bandRow="1"/>
              <a:tblGrid>
                <a:gridCol w="7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Source Sans Pro"/>
                        </a:rPr>
                        <a:t>addr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/>
                        </a:rPr>
                        <a:t>data</a:t>
                      </a:r>
                      <a:endParaRPr lang="en-US" sz="20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572738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 #1 </a:t>
            </a:r>
            <a:br>
              <a:rPr lang="en-US" dirty="0" smtClean="0"/>
            </a:br>
            <a:r>
              <a:rPr lang="en-US" dirty="0" smtClean="0"/>
              <a:t>of a 4-byte, DM Cache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472603" y="4524298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657198" y="4457854"/>
            <a:ext cx="2764457" cy="1817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Lookup: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ource Sans Pro"/>
              </a:rPr>
              <a:t>Index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 into $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Check </a:t>
            </a:r>
            <a:r>
              <a:rPr lang="en-US" dirty="0" smtClean="0">
                <a:solidFill>
                  <a:schemeClr val="accent4"/>
                </a:solidFill>
                <a:latin typeface="Source Sans Pro"/>
              </a:rPr>
              <a:t>tag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Check 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valid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 bit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832507" y="4517512"/>
            <a:ext cx="397737" cy="320184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482974" y="4517513"/>
            <a:ext cx="353552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9849" y="1581534"/>
            <a:ext cx="206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 err="1">
                <a:solidFill>
                  <a:srgbClr val="008000"/>
                </a:solidFill>
                <a:latin typeface="Courier New" pitchFamily="49" charset="0"/>
              </a:rPr>
              <a:t>tag</a:t>
            </a:r>
            <a:r>
              <a:rPr lang="en-US" sz="2400" b="1" dirty="0" err="1">
                <a:solidFill>
                  <a:schemeClr val="tx2"/>
                </a:solidFill>
                <a:latin typeface="Courier New" pitchFamily="49" charset="0"/>
              </a:rPr>
              <a:t>|</a:t>
            </a:r>
            <a:r>
              <a:rPr lang="en-US" sz="2400" b="1" dirty="0" err="1" smtClean="0">
                <a:solidFill>
                  <a:srgbClr val="FF0000"/>
                </a:solidFill>
                <a:latin typeface="Courier New" pitchFamily="49" charset="0"/>
              </a:rPr>
              <a:t>index</a:t>
            </a:r>
            <a:endParaRPr lang="en-US" sz="24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</a:rPr>
              <a:t>XX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XX</a:t>
            </a:r>
            <a:endParaRPr lang="en-US" sz="2400" b="1" dirty="0" smtClean="0">
              <a:latin typeface="Courier New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5658" y="4431788"/>
            <a:ext cx="221275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1100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...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32507" y="5229972"/>
            <a:ext cx="397737" cy="320184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482974" y="5217521"/>
            <a:ext cx="353552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488042" y="5202378"/>
            <a:ext cx="73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Hit!</a:t>
            </a:r>
            <a:endParaRPr lang="en-US" dirty="0">
              <a:solidFill>
                <a:srgbClr val="660066"/>
              </a:solidFill>
            </a:endParaRPr>
          </a:p>
        </p:txBody>
      </p:sp>
      <p:cxnSp>
        <p:nvCxnSpPr>
          <p:cNvPr id="31" name="Elbow Connector 30"/>
          <p:cNvCxnSpPr/>
          <p:nvPr/>
        </p:nvCxnSpPr>
        <p:spPr>
          <a:xfrm rot="5400000" flipH="1" flipV="1">
            <a:off x="1136314" y="3834626"/>
            <a:ext cx="2290409" cy="500285"/>
          </a:xfrm>
          <a:prstGeom prst="bentConnector3">
            <a:avLst>
              <a:gd name="adj1" fmla="val 100123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46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3427" y="3331"/>
            <a:ext cx="8229600" cy="1143000"/>
          </a:xfrm>
        </p:spPr>
        <p:txBody>
          <a:bodyPr/>
          <a:lstStyle/>
          <a:p>
            <a:r>
              <a:rPr lang="en-US" dirty="0" smtClean="0"/>
              <a:t>Terminology</a:t>
            </a:r>
            <a:r>
              <a:rPr lang="tr-TR" dirty="0" smtClean="0"/>
              <a:t> </a:t>
            </a:r>
            <a:r>
              <a:rPr lang="tr-TR" dirty="0" err="1" smtClean="0"/>
              <a:t>again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3427" y="1146331"/>
            <a:ext cx="9014346" cy="571849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r>
              <a:rPr lang="en-US" sz="3800" dirty="0" smtClean="0">
                <a:solidFill>
                  <a:srgbClr val="00B050"/>
                </a:solidFill>
              </a:rPr>
              <a:t>Cache </a:t>
            </a:r>
            <a:r>
              <a:rPr lang="en-US" sz="3800" dirty="0">
                <a:solidFill>
                  <a:srgbClr val="00B050"/>
                </a:solidFill>
              </a:rPr>
              <a:t>hit</a:t>
            </a:r>
          </a:p>
          <a:p>
            <a:pPr marL="0" indent="-457200">
              <a:lnSpc>
                <a:spcPct val="120000"/>
              </a:lnSpc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data is in the </a:t>
            </a:r>
            <a:r>
              <a:rPr lang="en-US" dirty="0" smtClean="0">
                <a:solidFill>
                  <a:schemeClr val="tx2"/>
                </a:solidFill>
              </a:rPr>
              <a:t>Cache</a:t>
            </a:r>
          </a:p>
          <a:p>
            <a:pPr marL="0" indent="-457200">
              <a:lnSpc>
                <a:spcPct val="120000"/>
              </a:lnSpc>
              <a:buClr>
                <a:schemeClr val="tx2"/>
              </a:buClr>
            </a:pPr>
            <a:r>
              <a:rPr lang="en-US" dirty="0" err="1" smtClean="0"/>
              <a:t>t</a:t>
            </a:r>
            <a:r>
              <a:rPr lang="en-US" baseline="-25000" dirty="0" err="1" smtClean="0"/>
              <a:t>hit</a:t>
            </a:r>
            <a:r>
              <a:rPr lang="en-US" baseline="-25000" dirty="0" smtClean="0"/>
              <a:t> </a:t>
            </a:r>
            <a:r>
              <a:rPr lang="en-US" dirty="0" smtClean="0"/>
              <a:t>: time it takes to access the cache</a:t>
            </a:r>
          </a:p>
          <a:p>
            <a:pPr marL="0" indent="-457200">
              <a:lnSpc>
                <a:spcPct val="120000"/>
              </a:lnSpc>
              <a:buClr>
                <a:schemeClr val="tx2"/>
              </a:buClr>
            </a:pPr>
            <a:r>
              <a:rPr lang="en-US" dirty="0" smtClean="0">
                <a:solidFill>
                  <a:srgbClr val="7030A0"/>
                </a:solidFill>
              </a:rPr>
              <a:t>Hit rate (%hit): </a:t>
            </a:r>
            <a:r>
              <a:rPr lang="en-US" dirty="0" smtClean="0"/>
              <a:t># cache hits / # cache accesses</a:t>
            </a:r>
            <a:endParaRPr lang="en-US" sz="3300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r>
              <a:rPr lang="en-US" sz="3800" dirty="0" smtClean="0">
                <a:solidFill>
                  <a:schemeClr val="accent2"/>
                </a:solidFill>
              </a:rPr>
              <a:t>Cache miss</a:t>
            </a:r>
            <a:endParaRPr lang="en-US" sz="3800" dirty="0">
              <a:solidFill>
                <a:schemeClr val="accent2"/>
              </a:solidFill>
            </a:endParaRPr>
          </a:p>
          <a:p>
            <a:pPr marL="0" indent="-457200">
              <a:lnSpc>
                <a:spcPct val="12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is </a:t>
            </a:r>
            <a:r>
              <a:rPr lang="en-US" b="1" dirty="0"/>
              <a:t>not </a:t>
            </a:r>
            <a:r>
              <a:rPr lang="en-US" dirty="0"/>
              <a:t>in the </a:t>
            </a:r>
            <a:r>
              <a:rPr lang="en-US" dirty="0" smtClean="0"/>
              <a:t>Cache</a:t>
            </a:r>
          </a:p>
          <a:p>
            <a:pPr marL="0" indent="-457200">
              <a:lnSpc>
                <a:spcPct val="12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dirty="0" err="1" smtClean="0"/>
              <a:t>t</a:t>
            </a:r>
            <a:r>
              <a:rPr lang="en-US" baseline="-25000" dirty="0" err="1" smtClean="0"/>
              <a:t>miss</a:t>
            </a:r>
            <a:r>
              <a:rPr lang="en-US" baseline="-25000" dirty="0" smtClean="0"/>
              <a:t> </a:t>
            </a:r>
            <a:r>
              <a:rPr lang="en-US" dirty="0"/>
              <a:t>: time it takes to </a:t>
            </a:r>
            <a:r>
              <a:rPr lang="en-US" dirty="0" smtClean="0"/>
              <a:t>get the data from below the $</a:t>
            </a:r>
          </a:p>
          <a:p>
            <a:pPr marL="0" indent="-457200">
              <a:lnSpc>
                <a:spcPct val="12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Miss rate (%miss): </a:t>
            </a:r>
            <a:r>
              <a:rPr lang="en-US" dirty="0"/>
              <a:t># cache </a:t>
            </a:r>
            <a:r>
              <a:rPr lang="en-US" dirty="0" smtClean="0"/>
              <a:t>misses / </a:t>
            </a:r>
            <a:r>
              <a:rPr lang="en-US" dirty="0"/>
              <a:t># cache </a:t>
            </a:r>
            <a:r>
              <a:rPr lang="en-US" dirty="0" smtClean="0"/>
              <a:t>accesses</a:t>
            </a:r>
          </a:p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r>
              <a:rPr lang="en-US" sz="3800" dirty="0" err="1" smtClean="0">
                <a:solidFill>
                  <a:schemeClr val="accent1"/>
                </a:solidFill>
              </a:rPr>
              <a:t>Cacheline</a:t>
            </a:r>
            <a:r>
              <a:rPr lang="en-US" sz="3800" dirty="0" smtClean="0">
                <a:solidFill>
                  <a:schemeClr val="accent1"/>
                </a:solidFill>
              </a:rPr>
              <a:t> or </a:t>
            </a:r>
            <a:r>
              <a:rPr lang="en-US" sz="3800" dirty="0" err="1" smtClean="0">
                <a:solidFill>
                  <a:schemeClr val="accent1"/>
                </a:solidFill>
              </a:rPr>
              <a:t>cacheblock</a:t>
            </a:r>
            <a:r>
              <a:rPr lang="en-US" sz="3800" dirty="0" smtClean="0">
                <a:solidFill>
                  <a:schemeClr val="accent1"/>
                </a:solidFill>
              </a:rPr>
              <a:t> or simply line or block</a:t>
            </a:r>
          </a:p>
          <a:p>
            <a:pPr marL="0" indent="-457200">
              <a:lnSpc>
                <a:spcPct val="12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dirty="0"/>
              <a:t>Minimum unit of </a:t>
            </a:r>
            <a:r>
              <a:rPr lang="en-US" dirty="0" smtClean="0"/>
              <a:t>info </a:t>
            </a:r>
            <a:r>
              <a:rPr lang="en-US" dirty="0"/>
              <a:t>that is present/or not in the cache</a:t>
            </a:r>
          </a:p>
        </p:txBody>
      </p:sp>
    </p:spTree>
    <p:extLst>
      <p:ext uri="{BB962C8B-B14F-4D97-AF65-F5344CB8AC3E}">
        <p14:creationId xmlns:p14="http://schemas.microsoft.com/office/powerpoint/2010/main" val="1110207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There</a:t>
            </a:r>
            <a:r>
              <a:rPr lang="en-US" sz="2400" dirty="0"/>
              <a:t> are two expressions for Average memory-access time (AMAT):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/>
              <a:t>AMAT = %hit * hit time + %miss * miss time</a:t>
            </a:r>
          </a:p>
          <a:p>
            <a:pPr marL="0" indent="0">
              <a:buNone/>
            </a:pPr>
            <a:r>
              <a:rPr lang="en-US" sz="2400" dirty="0"/>
              <a:t>where miss time = (hit time + miss penalty)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/>
              <a:t>AMAT = %hit * hit time + %miss * (hit time + miss penalty)</a:t>
            </a:r>
          </a:p>
          <a:p>
            <a:pPr marL="0" indent="0">
              <a:buNone/>
            </a:pPr>
            <a:r>
              <a:rPr lang="en-US" sz="2400" dirty="0"/>
              <a:t>AMAT = %hit * hit time + %miss * hit time + %miss * miss penalty</a:t>
            </a:r>
          </a:p>
          <a:p>
            <a:pPr marL="0" indent="0">
              <a:buNone/>
            </a:pPr>
            <a:r>
              <a:rPr lang="en-US" sz="2400" dirty="0"/>
              <a:t>AMAT = hit time * (%hit + %miss) + % miss * miss penalty </a:t>
            </a:r>
          </a:p>
          <a:p>
            <a:pPr marL="0" indent="0">
              <a:buNone/>
            </a:pPr>
            <a:r>
              <a:rPr lang="en-US" sz="2400" dirty="0"/>
              <a:t>AMAT = hit time + % miss * miss penalty</a:t>
            </a:r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 memory-access time (AMAT)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4730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0309" y="0"/>
            <a:ext cx="593037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0309" y="982176"/>
            <a:ext cx="888369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  <a:latin typeface="Source Sans Pro"/>
              </a:rPr>
              <a:t>Processor A is a 1 GHz processor (1 cycle = 1 ns). There is an L1 cache with a 1 cycle access time and a 50% hit rate. There is an L2 cache with a 10 cycle access time and a 90% hit rate. It takes 100 ns to access memory. </a:t>
            </a:r>
            <a:endParaRPr lang="en-US" sz="2500" dirty="0" smtClean="0">
              <a:solidFill>
                <a:schemeClr val="accent1"/>
              </a:solidFill>
              <a:latin typeface="Source Sans Pro"/>
            </a:endParaRPr>
          </a:p>
          <a:p>
            <a:r>
              <a:rPr lang="en-US" sz="2500" b="1" dirty="0" smtClean="0">
                <a:solidFill>
                  <a:schemeClr val="tx2"/>
                </a:solidFill>
                <a:latin typeface="Source Sans Pro"/>
              </a:rPr>
              <a:t>Q1: </a:t>
            </a:r>
            <a:r>
              <a:rPr lang="en-US" sz="2500" dirty="0">
                <a:solidFill>
                  <a:schemeClr val="tx2"/>
                </a:solidFill>
                <a:latin typeface="Source Sans Pro"/>
              </a:rPr>
              <a:t>What is the average memory access time of Processor A in ns? </a:t>
            </a:r>
            <a:r>
              <a:rPr lang="en-US" sz="2500" dirty="0" smtClean="0">
                <a:solidFill>
                  <a:schemeClr val="tx2"/>
                </a:solidFill>
                <a:latin typeface="Source Sans Pro"/>
              </a:rPr>
              <a:t>       A: 5    B: 7    C: 9    D: 11    E: 13</a:t>
            </a:r>
            <a:endParaRPr lang="en-US" sz="2500" dirty="0">
              <a:solidFill>
                <a:schemeClr val="tx2"/>
              </a:solidFill>
              <a:latin typeface="Source Sans Pro"/>
            </a:endParaRPr>
          </a:p>
          <a:p>
            <a:r>
              <a:rPr lang="en-US" sz="2500" dirty="0" smtClean="0">
                <a:solidFill>
                  <a:schemeClr val="accent1"/>
                </a:solidFill>
                <a:latin typeface="Source Sans Pro"/>
              </a:rPr>
              <a:t>Proc. </a:t>
            </a:r>
            <a:r>
              <a:rPr lang="en-US" sz="2500" dirty="0">
                <a:solidFill>
                  <a:schemeClr val="accent1"/>
                </a:solidFill>
                <a:latin typeface="Source Sans Pro"/>
              </a:rPr>
              <a:t>B attempts to improve upon </a:t>
            </a:r>
            <a:r>
              <a:rPr lang="en-US" sz="2500" dirty="0" smtClean="0">
                <a:solidFill>
                  <a:schemeClr val="accent1"/>
                </a:solidFill>
                <a:latin typeface="Source Sans Pro"/>
              </a:rPr>
              <a:t>Proc. </a:t>
            </a:r>
            <a:r>
              <a:rPr lang="en-US" sz="2500" dirty="0">
                <a:solidFill>
                  <a:schemeClr val="accent1"/>
                </a:solidFill>
                <a:latin typeface="Source Sans Pro"/>
              </a:rPr>
              <a:t>A by making the L1 cache larger. The new hit rate is 90%. </a:t>
            </a:r>
            <a:r>
              <a:rPr lang="en-US" sz="2500" dirty="0" smtClean="0">
                <a:solidFill>
                  <a:schemeClr val="accent1"/>
                </a:solidFill>
                <a:latin typeface="Source Sans Pro"/>
              </a:rPr>
              <a:t>To </a:t>
            </a:r>
            <a:r>
              <a:rPr lang="en-US" sz="2500" dirty="0">
                <a:solidFill>
                  <a:schemeClr val="accent1"/>
                </a:solidFill>
                <a:latin typeface="Source Sans Pro"/>
              </a:rPr>
              <a:t>maintain a 1 cycle access time, </a:t>
            </a:r>
            <a:r>
              <a:rPr lang="en-US" sz="2500" dirty="0" smtClean="0">
                <a:solidFill>
                  <a:schemeClr val="accent1"/>
                </a:solidFill>
                <a:latin typeface="Source Sans Pro"/>
              </a:rPr>
              <a:t>Proc. </a:t>
            </a:r>
            <a:r>
              <a:rPr lang="en-US" sz="2500" dirty="0">
                <a:solidFill>
                  <a:schemeClr val="accent1"/>
                </a:solidFill>
                <a:latin typeface="Source Sans Pro"/>
              </a:rPr>
              <a:t>B </a:t>
            </a:r>
            <a:r>
              <a:rPr lang="en-US" sz="2500" dirty="0" smtClean="0">
                <a:solidFill>
                  <a:schemeClr val="accent1"/>
                </a:solidFill>
                <a:latin typeface="Source Sans Pro"/>
              </a:rPr>
              <a:t>runs </a:t>
            </a:r>
            <a:r>
              <a:rPr lang="en-US" sz="2500" dirty="0">
                <a:solidFill>
                  <a:schemeClr val="accent1"/>
                </a:solidFill>
                <a:latin typeface="Source Sans Pro"/>
              </a:rPr>
              <a:t>at 500 MHz (1 cycle = 2 ns</a:t>
            </a:r>
            <a:r>
              <a:rPr lang="en-US" sz="2500" dirty="0" smtClean="0">
                <a:solidFill>
                  <a:schemeClr val="accent1"/>
                </a:solidFill>
                <a:latin typeface="Source Sans Pro"/>
              </a:rPr>
              <a:t>).</a:t>
            </a:r>
          </a:p>
          <a:p>
            <a:r>
              <a:rPr lang="en-US" sz="2500" b="1" dirty="0">
                <a:solidFill>
                  <a:schemeClr val="tx2"/>
                </a:solidFill>
                <a:latin typeface="Source Sans Pro"/>
              </a:rPr>
              <a:t>Q2: </a:t>
            </a:r>
            <a:r>
              <a:rPr lang="en-US" sz="2500" dirty="0" smtClean="0">
                <a:solidFill>
                  <a:schemeClr val="tx2"/>
                </a:solidFill>
                <a:latin typeface="Source Sans Pro"/>
              </a:rPr>
              <a:t>What </a:t>
            </a:r>
            <a:r>
              <a:rPr lang="en-US" sz="2500" dirty="0">
                <a:solidFill>
                  <a:schemeClr val="tx2"/>
                </a:solidFill>
                <a:latin typeface="Source Sans Pro"/>
              </a:rPr>
              <a:t>is the average memory access time of Processor B in ns? </a:t>
            </a:r>
            <a:r>
              <a:rPr lang="en-US" sz="2500" dirty="0" smtClean="0">
                <a:solidFill>
                  <a:schemeClr val="tx2"/>
                </a:solidFill>
                <a:latin typeface="Source Sans Pro"/>
              </a:rPr>
              <a:t>		</a:t>
            </a:r>
            <a:r>
              <a:rPr lang="en-US" sz="2500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500" dirty="0" smtClean="0">
                <a:solidFill>
                  <a:schemeClr val="tx2"/>
                </a:solidFill>
                <a:latin typeface="Source Sans Pro"/>
              </a:rPr>
              <a:t>A</a:t>
            </a:r>
            <a:r>
              <a:rPr lang="en-US" sz="2500" dirty="0">
                <a:solidFill>
                  <a:schemeClr val="tx2"/>
                </a:solidFill>
                <a:latin typeface="Source Sans Pro"/>
              </a:rPr>
              <a:t>: 5    B: 7    C: 9    D: 11    E: 13</a:t>
            </a:r>
          </a:p>
          <a:p>
            <a:r>
              <a:rPr lang="en-US" sz="2500" b="1" dirty="0" smtClean="0">
                <a:solidFill>
                  <a:schemeClr val="tx2"/>
                </a:solidFill>
                <a:latin typeface="Source Sans Pro"/>
              </a:rPr>
              <a:t>Q3:</a:t>
            </a:r>
            <a:r>
              <a:rPr lang="en-US" sz="2500" dirty="0" smtClean="0">
                <a:solidFill>
                  <a:schemeClr val="tx2"/>
                </a:solidFill>
                <a:latin typeface="Source Sans Pro"/>
              </a:rPr>
              <a:t> Which </a:t>
            </a:r>
            <a:r>
              <a:rPr lang="en-US" sz="2500" dirty="0">
                <a:solidFill>
                  <a:schemeClr val="tx2"/>
                </a:solidFill>
                <a:latin typeface="Source Sans Pro"/>
              </a:rPr>
              <a:t>processor </a:t>
            </a:r>
            <a:r>
              <a:rPr lang="en-US" sz="2500" dirty="0" smtClean="0">
                <a:solidFill>
                  <a:schemeClr val="tx2"/>
                </a:solidFill>
                <a:latin typeface="Source Sans Pro"/>
              </a:rPr>
              <a:t>should </a:t>
            </a:r>
            <a:r>
              <a:rPr lang="en-US" sz="2500" dirty="0">
                <a:solidFill>
                  <a:schemeClr val="tx2"/>
                </a:solidFill>
                <a:latin typeface="Source Sans Pro"/>
              </a:rPr>
              <a:t>you </a:t>
            </a:r>
            <a:r>
              <a:rPr lang="en-US" sz="2500" dirty="0" smtClean="0">
                <a:solidFill>
                  <a:schemeClr val="tx2"/>
                </a:solidFill>
                <a:latin typeface="Source Sans Pro"/>
              </a:rPr>
              <a:t>buy? </a:t>
            </a:r>
          </a:p>
          <a:p>
            <a:r>
              <a:rPr lang="en-US" sz="2500" dirty="0">
                <a:solidFill>
                  <a:schemeClr val="tx2"/>
                </a:solidFill>
                <a:latin typeface="Source Sans Pro"/>
              </a:rPr>
              <a:t>A: </a:t>
            </a:r>
            <a:r>
              <a:rPr lang="en-US" sz="2500" dirty="0" smtClean="0">
                <a:solidFill>
                  <a:schemeClr val="tx2"/>
                </a:solidFill>
                <a:latin typeface="Source Sans Pro"/>
              </a:rPr>
              <a:t>Processor A    </a:t>
            </a:r>
            <a:r>
              <a:rPr lang="en-US" sz="2500" dirty="0">
                <a:solidFill>
                  <a:schemeClr val="tx2"/>
                </a:solidFill>
                <a:latin typeface="Source Sans Pro"/>
              </a:rPr>
              <a:t>B: </a:t>
            </a:r>
            <a:r>
              <a:rPr lang="en-US" sz="2500" dirty="0" smtClean="0">
                <a:solidFill>
                  <a:schemeClr val="tx2"/>
                </a:solidFill>
                <a:latin typeface="Source Sans Pro"/>
              </a:rPr>
              <a:t>Processor B    C: They are equally good.</a:t>
            </a:r>
          </a:p>
        </p:txBody>
      </p:sp>
    </p:spTree>
    <p:extLst>
      <p:ext uri="{BB962C8B-B14F-4D97-AF65-F5344CB8AC3E}">
        <p14:creationId xmlns:p14="http://schemas.microsoft.com/office/powerpoint/2010/main" val="546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3471" y="418453"/>
            <a:ext cx="8835205" cy="63030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Q1: </a:t>
            </a:r>
          </a:p>
          <a:p>
            <a:pPr marL="400050" lvl="1" indent="0">
              <a:buNone/>
            </a:pPr>
            <a:r>
              <a:rPr lang="is-IS" dirty="0" smtClean="0"/>
              <a:t>1 </a:t>
            </a:r>
            <a:r>
              <a:rPr lang="is-IS" dirty="0"/>
              <a:t>+ 50% (10 + 10% x 100) = </a:t>
            </a:r>
            <a:endParaRPr lang="is-IS" dirty="0" smtClean="0"/>
          </a:p>
          <a:p>
            <a:pPr marL="400050" lvl="1" indent="0">
              <a:buNone/>
            </a:pPr>
            <a:r>
              <a:rPr lang="is-IS" dirty="0" smtClean="0"/>
              <a:t>1 </a:t>
            </a:r>
            <a:r>
              <a:rPr lang="is-IS" dirty="0"/>
              <a:t>+ 5 + 5 = 11 ns </a:t>
            </a:r>
            <a:endParaRPr lang="is-IS" dirty="0" smtClean="0"/>
          </a:p>
          <a:p>
            <a:r>
              <a:rPr lang="en-US" dirty="0" smtClean="0"/>
              <a:t>Q2: </a:t>
            </a:r>
            <a:endParaRPr lang="en-US" dirty="0"/>
          </a:p>
          <a:p>
            <a:pPr marL="457200" lvl="1" indent="0">
              <a:buNone/>
            </a:pPr>
            <a:r>
              <a:rPr lang="is-IS" dirty="0"/>
              <a:t>2 + 10% (20 + 10% x 100) = </a:t>
            </a:r>
          </a:p>
          <a:p>
            <a:pPr marL="457200" lvl="1" indent="0">
              <a:buNone/>
            </a:pPr>
            <a:r>
              <a:rPr lang="is-IS" dirty="0"/>
              <a:t>2 + 2 + 1 = 5 ns </a:t>
            </a:r>
            <a:endParaRPr lang="is-IS" dirty="0" smtClean="0"/>
          </a:p>
          <a:p>
            <a:pPr marL="400050" lvl="1" indent="0">
              <a:buNone/>
            </a:pPr>
            <a:endParaRPr lang="is-IS" dirty="0" smtClean="0"/>
          </a:p>
          <a:p>
            <a:pPr marL="0" indent="0">
              <a:buNone/>
            </a:pPr>
            <a:r>
              <a:rPr lang="en-US" b="1" dirty="0" smtClean="0"/>
              <a:t>Processor A.</a:t>
            </a:r>
            <a:r>
              <a:rPr lang="en-US" dirty="0" smtClean="0"/>
              <a:t>  Although </a:t>
            </a:r>
            <a:r>
              <a:rPr lang="en-US" dirty="0"/>
              <a:t>memory access times are over 2x faster on Processor B, the frequency of Processor B is 2x slower. Since most workloads are not more than 50% memory instructions, Processor A is still likely to be the faster processor for most work- loads. (If I did have workloads that were over 50% memory instructions, Processor B might be the better choice.) </a:t>
            </a:r>
          </a:p>
          <a:p>
            <a:pPr marL="400050" lvl="1" indent="0">
              <a:buNone/>
            </a:pPr>
            <a:endParaRPr lang="is-I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457200" y="1525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Block Diagram 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4-entry, direct mapped Cache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06799" y="1739328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653305"/>
              </p:ext>
            </p:extLst>
          </p:nvPr>
        </p:nvGraphicFramePr>
        <p:xfrm>
          <a:off x="2920244" y="2364879"/>
          <a:ext cx="2331384" cy="1828660"/>
        </p:xfrm>
        <a:graphic>
          <a:graphicData uri="http://schemas.openxmlformats.org/drawingml/2006/table">
            <a:tbl>
              <a:tblPr firstRow="1" bandRow="1"/>
              <a:tblGrid>
                <a:gridCol w="30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Source Sans Pro"/>
                        </a:rPr>
                        <a:t>V</a:t>
                      </a:r>
                      <a:endParaRPr lang="en-US" sz="1800" dirty="0">
                        <a:solidFill>
                          <a:schemeClr val="bg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Source Sans Pro"/>
                        </a:rPr>
                        <a:t>tag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Source Sans Pro"/>
                        </a:rPr>
                        <a:t>data</a:t>
                      </a:r>
                      <a:endParaRPr lang="en-US" sz="1800" dirty="0">
                        <a:solidFill>
                          <a:schemeClr val="bg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E9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E9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1111 0000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1010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0101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1010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1010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0000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0000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2922500" y="3101491"/>
            <a:ext cx="2331384" cy="35562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455201" y="2687231"/>
            <a:ext cx="465043" cy="1523943"/>
            <a:chOff x="2455201" y="2687231"/>
            <a:chExt cx="465043" cy="1523943"/>
          </a:xfrm>
        </p:grpSpPr>
        <p:sp>
          <p:nvSpPr>
            <p:cNvPr id="50" name="Freeform 9"/>
            <p:cNvSpPr>
              <a:spLocks/>
            </p:cNvSpPr>
            <p:nvPr/>
          </p:nvSpPr>
          <p:spPr bwMode="auto">
            <a:xfrm flipH="1">
              <a:off x="2455201" y="2687231"/>
              <a:ext cx="146800" cy="1523943"/>
            </a:xfrm>
            <a:custGeom>
              <a:avLst/>
              <a:gdLst>
                <a:gd name="T0" fmla="*/ 0 w 192"/>
                <a:gd name="T1" fmla="*/ 0 h 2496"/>
                <a:gd name="T2" fmla="*/ 0 w 192"/>
                <a:gd name="T3" fmla="*/ 2147483647 h 2496"/>
                <a:gd name="T4" fmla="*/ 2147483647 w 192"/>
                <a:gd name="T5" fmla="*/ 2147483647 h 2496"/>
                <a:gd name="T6" fmla="*/ 2147483647 w 192"/>
                <a:gd name="T7" fmla="*/ 2147483647 h 2496"/>
                <a:gd name="T8" fmla="*/ 0 w 192"/>
                <a:gd name="T9" fmla="*/ 0 h 2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96"/>
                <a:gd name="T17" fmla="*/ 192 w 192"/>
                <a:gd name="T18" fmla="*/ 2496 h 2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96">
                  <a:moveTo>
                    <a:pt x="0" y="0"/>
                  </a:moveTo>
                  <a:lnTo>
                    <a:pt x="0" y="2496"/>
                  </a:lnTo>
                  <a:lnTo>
                    <a:pt x="192" y="2304"/>
                  </a:lnTo>
                  <a:lnTo>
                    <a:pt x="192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CE1">
                <a:lumMod val="75000"/>
              </a:srgbClr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2615444" y="2934063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2615444" y="3290700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3" name="Line 15"/>
            <p:cNvSpPr>
              <a:spLocks noChangeShapeType="1"/>
            </p:cNvSpPr>
            <p:nvPr/>
          </p:nvSpPr>
          <p:spPr bwMode="auto">
            <a:xfrm>
              <a:off x="2615444" y="3668071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4" name="Line 16"/>
            <p:cNvSpPr>
              <a:spLocks noChangeShapeType="1"/>
            </p:cNvSpPr>
            <p:nvPr/>
          </p:nvSpPr>
          <p:spPr bwMode="auto">
            <a:xfrm>
              <a:off x="2615444" y="4009157"/>
              <a:ext cx="304800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259849" y="1581534"/>
            <a:ext cx="206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tag</a:t>
            </a:r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|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index</a:t>
            </a:r>
            <a:endParaRPr lang="en-US" b="1" dirty="0" smtClean="0">
              <a:solidFill>
                <a:srgbClr val="FF0000"/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11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</a:t>
            </a:r>
            <a:endParaRPr lang="en-US" b="1" dirty="0" smtClean="0">
              <a:solidFill>
                <a:prstClr val="black"/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048744" y="2364879"/>
            <a:ext cx="1385174" cy="1065586"/>
            <a:chOff x="1048744" y="2364879"/>
            <a:chExt cx="1385174" cy="1065586"/>
          </a:xfrm>
        </p:grpSpPr>
        <p:cxnSp>
          <p:nvCxnSpPr>
            <p:cNvPr id="57" name="Elbow Connector 56"/>
            <p:cNvCxnSpPr/>
            <p:nvPr/>
          </p:nvCxnSpPr>
          <p:spPr>
            <a:xfrm>
              <a:off x="1157981" y="2364879"/>
              <a:ext cx="1275937" cy="1065586"/>
            </a:xfrm>
            <a:prstGeom prst="bentConnector3">
              <a:avLst>
                <a:gd name="adj1" fmla="val -317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1048744" y="2952650"/>
              <a:ext cx="227217" cy="12802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094107" y="2723582"/>
              <a:ext cx="312906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513873" y="3392686"/>
            <a:ext cx="358239" cy="1488541"/>
            <a:chOff x="3513873" y="3392686"/>
            <a:chExt cx="358239" cy="1488541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>
              <a:off x="3627482" y="3392686"/>
              <a:ext cx="0" cy="1488541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2" name="Line 14"/>
            <p:cNvSpPr>
              <a:spLocks noChangeShapeType="1"/>
            </p:cNvSpPr>
            <p:nvPr/>
          </p:nvSpPr>
          <p:spPr bwMode="auto">
            <a:xfrm>
              <a:off x="3513873" y="4457807"/>
              <a:ext cx="227217" cy="12802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559206" y="4239579"/>
              <a:ext cx="312906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58377" y="2364879"/>
            <a:ext cx="2766490" cy="2709864"/>
            <a:chOff x="658377" y="2364879"/>
            <a:chExt cx="2766490" cy="2709864"/>
          </a:xfrm>
        </p:grpSpPr>
        <p:cxnSp>
          <p:nvCxnSpPr>
            <p:cNvPr id="65" name="Elbow Connector 64"/>
            <p:cNvCxnSpPr/>
            <p:nvPr/>
          </p:nvCxnSpPr>
          <p:spPr>
            <a:xfrm rot="16200000" flipH="1">
              <a:off x="743495" y="2393370"/>
              <a:ext cx="2709864" cy="2652881"/>
            </a:xfrm>
            <a:prstGeom prst="bentConnector3">
              <a:avLst>
                <a:gd name="adj1" fmla="val 100113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>
              <a:off x="658377" y="2941810"/>
              <a:ext cx="227217" cy="12802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5838" y="2723582"/>
              <a:ext cx="312906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063756" y="3392686"/>
            <a:ext cx="361111" cy="2565597"/>
            <a:chOff x="3063756" y="3392686"/>
            <a:chExt cx="361111" cy="2565597"/>
          </a:xfrm>
        </p:grpSpPr>
        <p:sp>
          <p:nvSpPr>
            <p:cNvPr id="69" name="Line 14"/>
            <p:cNvSpPr>
              <a:spLocks noChangeShapeType="1"/>
            </p:cNvSpPr>
            <p:nvPr/>
          </p:nvSpPr>
          <p:spPr bwMode="auto">
            <a:xfrm>
              <a:off x="3179966" y="3392686"/>
              <a:ext cx="0" cy="2216956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round/>
              <a:headEnd type="oval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0" name="Delay 53"/>
            <p:cNvSpPr/>
            <p:nvPr/>
          </p:nvSpPr>
          <p:spPr>
            <a:xfrm rot="5400000">
              <a:off x="3069992" y="5603407"/>
              <a:ext cx="348640" cy="361111"/>
            </a:xfrm>
            <a:prstGeom prst="flowChartDelay">
              <a:avLst/>
            </a:prstGeom>
            <a:solidFill>
              <a:srgbClr val="948A54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310233" y="4881227"/>
            <a:ext cx="519863" cy="728414"/>
            <a:chOff x="3310233" y="4881227"/>
            <a:chExt cx="519863" cy="728414"/>
          </a:xfrm>
        </p:grpSpPr>
        <p:sp>
          <p:nvSpPr>
            <p:cNvPr id="72" name="Oval 71"/>
            <p:cNvSpPr/>
            <p:nvPr/>
          </p:nvSpPr>
          <p:spPr>
            <a:xfrm>
              <a:off x="3424868" y="4881227"/>
              <a:ext cx="405228" cy="405228"/>
            </a:xfrm>
            <a:prstGeom prst="ellipse">
              <a:avLst/>
            </a:prstGeom>
            <a:solidFill>
              <a:srgbClr val="EEECE1">
                <a:lumMod val="50000"/>
              </a:srgbClr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=</a:t>
              </a:r>
            </a:p>
          </p:txBody>
        </p:sp>
        <p:cxnSp>
          <p:nvCxnSpPr>
            <p:cNvPr id="73" name="Elbow Connector 72"/>
            <p:cNvCxnSpPr>
              <a:stCxn id="72" idx="4"/>
            </p:cNvCxnSpPr>
            <p:nvPr/>
          </p:nvCxnSpPr>
          <p:spPr>
            <a:xfrm rot="5400000">
              <a:off x="3307264" y="5289423"/>
              <a:ext cx="323187" cy="317250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74" name="Group 73"/>
          <p:cNvGrpSpPr/>
          <p:nvPr/>
        </p:nvGrpSpPr>
        <p:grpSpPr>
          <a:xfrm>
            <a:off x="3250062" y="5945831"/>
            <a:ext cx="621790" cy="394236"/>
            <a:chOff x="3250062" y="5945831"/>
            <a:chExt cx="621790" cy="394236"/>
          </a:xfrm>
        </p:grpSpPr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3250062" y="5945831"/>
              <a:ext cx="0" cy="27083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302465" y="5970735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Hit!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044219" y="3392686"/>
            <a:ext cx="1319091" cy="2823976"/>
            <a:chOff x="5044219" y="3392686"/>
            <a:chExt cx="1319091" cy="2823976"/>
          </a:xfrm>
        </p:grpSpPr>
        <p:grpSp>
          <p:nvGrpSpPr>
            <p:cNvPr id="78" name="Group 77"/>
            <p:cNvGrpSpPr/>
            <p:nvPr/>
          </p:nvGrpSpPr>
          <p:grpSpPr>
            <a:xfrm>
              <a:off x="5044219" y="3392686"/>
              <a:ext cx="764472" cy="2823976"/>
              <a:chOff x="5044219" y="3392686"/>
              <a:chExt cx="764472" cy="2823976"/>
            </a:xfrm>
          </p:grpSpPr>
          <p:sp>
            <p:nvSpPr>
              <p:cNvPr id="80" name="Line 14"/>
              <p:cNvSpPr>
                <a:spLocks noChangeShapeType="1"/>
              </p:cNvSpPr>
              <p:nvPr/>
            </p:nvSpPr>
            <p:spPr bwMode="auto">
              <a:xfrm>
                <a:off x="5149536" y="3392686"/>
                <a:ext cx="0" cy="2823976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oval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149536" y="5786069"/>
                <a:ext cx="6591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data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2" name="Line 14"/>
              <p:cNvSpPr>
                <a:spLocks noChangeShapeType="1"/>
              </p:cNvSpPr>
              <p:nvPr/>
            </p:nvSpPr>
            <p:spPr bwMode="auto">
              <a:xfrm>
                <a:off x="5044219" y="4485687"/>
                <a:ext cx="227217" cy="12802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089552" y="4267459"/>
                <a:ext cx="312906" cy="341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8</a:t>
                </a: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5088602" y="4965110"/>
              <a:ext cx="1274708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1010 0101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6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957936" y="2759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6799" y="1739328"/>
            <a:ext cx="1041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834659"/>
              </p:ext>
            </p:extLst>
          </p:nvPr>
        </p:nvGraphicFramePr>
        <p:xfrm>
          <a:off x="2920244" y="2364879"/>
          <a:ext cx="2331384" cy="1828660"/>
        </p:xfrm>
        <a:graphic>
          <a:graphicData uri="http://schemas.openxmlformats.org/drawingml/2006/table">
            <a:tbl>
              <a:tblPr firstRow="1" bandRow="1"/>
              <a:tblGrid>
                <a:gridCol w="30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V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latin typeface="Source Sans Pro"/>
                        </a:rPr>
                        <a:t>tag</a:t>
                      </a:r>
                      <a:endParaRPr lang="en-US" sz="1400" b="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data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03871"/>
              </p:ext>
            </p:extLst>
          </p:nvPr>
        </p:nvGraphicFramePr>
        <p:xfrm>
          <a:off x="1926771" y="2377190"/>
          <a:ext cx="993473" cy="1828800"/>
        </p:xfrm>
        <a:graphic>
          <a:graphicData uri="http://schemas.openxmlformats.org/drawingml/2006/table">
            <a:tbl>
              <a:tblPr firstRow="1" bandRow="1"/>
              <a:tblGrid>
                <a:gridCol w="99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489117"/>
              </p:ext>
            </p:extLst>
          </p:nvPr>
        </p:nvGraphicFramePr>
        <p:xfrm>
          <a:off x="6421655" y="537971"/>
          <a:ext cx="2331384" cy="6217920"/>
        </p:xfrm>
        <a:graphic>
          <a:graphicData uri="http://schemas.openxmlformats.org/drawingml/2006/table">
            <a:tbl>
              <a:tblPr firstRow="1" bandRow="1"/>
              <a:tblGrid>
                <a:gridCol w="7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Source Sans Pro"/>
                        </a:rPr>
                        <a:t>addr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/>
                        </a:rPr>
                        <a:t>data</a:t>
                      </a:r>
                      <a:endParaRPr lang="en-US" sz="20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2877" y="1430367"/>
            <a:ext cx="1505356" cy="1594085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A) Hit</a:t>
            </a:r>
            <a:br>
              <a:rPr lang="en-US" sz="3200" dirty="0" smtClean="0"/>
            </a:br>
            <a:r>
              <a:rPr lang="en-US" sz="3200" dirty="0" smtClean="0"/>
              <a:t>B) Miss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5658" y="4431788"/>
            <a:ext cx="2212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1101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0100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32507" y="4517512"/>
            <a:ext cx="397737" cy="320184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>
            <a:stCxn id="19" idx="0"/>
          </p:cNvCxnSpPr>
          <p:nvPr/>
        </p:nvCxnSpPr>
        <p:spPr>
          <a:xfrm rot="5400000" flipH="1" flipV="1">
            <a:off x="1467203" y="3453063"/>
            <a:ext cx="1628622" cy="500277"/>
          </a:xfrm>
          <a:prstGeom prst="bentConnector3">
            <a:avLst>
              <a:gd name="adj1" fmla="val 10010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920244" y="2766154"/>
            <a:ext cx="294875" cy="320184"/>
          </a:xfrm>
          <a:prstGeom prst="roundRect">
            <a:avLst/>
          </a:prstGeom>
          <a:noFill/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482974" y="4517513"/>
            <a:ext cx="353552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275402" y="2774919"/>
            <a:ext cx="381796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472603" y="4524298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657198" y="4457854"/>
            <a:ext cx="2764457" cy="1817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Lookup: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ource Sans Pro"/>
              </a:rPr>
              <a:t>Index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 into $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Check </a:t>
            </a:r>
            <a:r>
              <a:rPr lang="en-US" dirty="0" smtClean="0">
                <a:solidFill>
                  <a:schemeClr val="accent4"/>
                </a:solidFill>
                <a:latin typeface="Source Sans Pro"/>
              </a:rPr>
              <a:t>tag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Check 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valid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 bit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34106" y="5279695"/>
            <a:ext cx="2331384" cy="398468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657198" y="4968342"/>
            <a:ext cx="302919" cy="224138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658138" y="5793102"/>
            <a:ext cx="302919" cy="224138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657198" y="5357332"/>
            <a:ext cx="302919" cy="224138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>
          <a:xfrm>
            <a:off x="696507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9pPr>
          </a:lstStyle>
          <a:p>
            <a:fld id="{1B3071EE-6A41-1545-984D-C64410A4D8B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09600" y="304928"/>
            <a:ext cx="57273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Simulation #2: 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4-byte, DM Cache</a:t>
            </a:r>
            <a:endParaRPr lang="en-US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-78908" y="4517512"/>
            <a:ext cx="302919" cy="224138"/>
          </a:xfrm>
          <a:prstGeom prst="rightArrow">
            <a:avLst/>
          </a:prstGeom>
          <a:solidFill>
            <a:srgbClr val="FFC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8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/>
      <p:bldP spid="26" grpId="0" animBg="1"/>
      <p:bldP spid="27" grpId="0" animBg="1"/>
      <p:bldP spid="27" grpId="1" animBg="1"/>
      <p:bldP spid="28" grpId="0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253357"/>
            <a:ext cx="457200" cy="604647"/>
          </a:xfrm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2018"/>
          </a:xfrm>
        </p:spPr>
        <p:txBody>
          <a:bodyPr>
            <a:normAutofit/>
          </a:bodyPr>
          <a:lstStyle/>
          <a:p>
            <a:r>
              <a:rPr lang="en-US" dirty="0" smtClean="0"/>
              <a:t>Programs 101</a:t>
            </a:r>
            <a:endParaRPr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idx="1"/>
          </p:nvPr>
        </p:nvSpPr>
        <p:spPr>
          <a:xfrm>
            <a:off x="280060" y="4102321"/>
            <a:ext cx="4851498" cy="26191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Load/Store Architectures: </a:t>
            </a:r>
          </a:p>
          <a:p>
            <a:r>
              <a:rPr lang="en-US" dirty="0" smtClean="0"/>
              <a:t>Read data from memory (put in registers)</a:t>
            </a:r>
          </a:p>
          <a:p>
            <a:r>
              <a:rPr lang="en-US" dirty="0" smtClean="0"/>
              <a:t>Manipulate it</a:t>
            </a:r>
          </a:p>
          <a:p>
            <a:r>
              <a:rPr lang="en-US" dirty="0" smtClean="0"/>
              <a:t>Store it back to memory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8168" y="1322904"/>
            <a:ext cx="4813390" cy="2613536"/>
          </a:xfrm>
          <a:prstGeom prst="rect">
            <a:avLst/>
          </a:prstGeom>
          <a:solidFill>
            <a:srgbClr val="EBC95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int </a:t>
            </a: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main (int </a:t>
            </a:r>
            <a:r>
              <a:rPr lang="en-US" sz="18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argc</a:t>
            </a: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, char* </a:t>
            </a:r>
            <a:r>
              <a:rPr lang="en-US" sz="18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argv</a:t>
            </a: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[ ]) {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int i;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int m = n;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int sum = 0;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endParaRPr lang="en-US" sz="200" dirty="0">
              <a:solidFill>
                <a:schemeClr val="tx2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for (i = 1; i &lt;= m; i++) {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   sum += i;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}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printf </a:t>
            </a:r>
            <a:r>
              <a:rPr lang="en-US" sz="1800" dirty="0" smtClean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(“...”, </a:t>
            </a: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n, sum);</a:t>
            </a:r>
          </a:p>
          <a:p>
            <a:r>
              <a:rPr lang="en-US" sz="1800" dirty="0" smtClean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800" dirty="0">
              <a:solidFill>
                <a:schemeClr val="tx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8168" y="775051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C Code</a:t>
            </a:r>
            <a:endParaRPr lang="en-US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5181" y="5950327"/>
            <a:ext cx="428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SzPct val="200000"/>
              <a:buFont typeface="Wingdings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 </a:t>
            </a:r>
            <a:endParaRPr lang="en-US" sz="20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286502" y="1327284"/>
            <a:ext cx="3543600" cy="4189352"/>
          </a:xfrm>
          <a:prstGeom prst="rect">
            <a:avLst/>
          </a:prstGeom>
          <a:solidFill>
            <a:srgbClr val="EBC95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</a:rPr>
              <a:t>main</a:t>
            </a: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:  </a:t>
            </a:r>
            <a:r>
              <a:rPr lang="en-US" sz="1800" dirty="0" err="1" smtClean="0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</a:rPr>
              <a:t>    sp,sp</a:t>
            </a: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,-48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ra,44(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</a:rPr>
              <a:t>sp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)</a:t>
            </a:r>
            <a:endParaRPr lang="en-US" sz="1800" dirty="0">
              <a:solidFill>
                <a:schemeClr val="accent2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fp,40(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</a:rPr>
              <a:t>sp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move    </a:t>
            </a:r>
            <a:r>
              <a:rPr lang="en-US" sz="1800" dirty="0" err="1" smtClean="0">
                <a:solidFill>
                  <a:schemeClr val="tx2"/>
                </a:solidFill>
                <a:latin typeface="Consolas" pitchFamily="49" charset="0"/>
              </a:rPr>
              <a:t>fp,sp</a:t>
            </a:r>
            <a:endParaRPr lang="en-US" sz="18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a0,-36(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</a:rPr>
              <a:t>fp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a1,-40(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</a:rPr>
              <a:t>fp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)</a:t>
            </a:r>
            <a:endParaRPr lang="en-US" sz="1800" dirty="0">
              <a:solidFill>
                <a:schemeClr val="accent2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la      a</a:t>
            </a: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</a:rPr>
              <a:t>5,n</a:t>
            </a:r>
            <a:endParaRPr lang="en-US" sz="18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lw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a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5,0(x15)</a:t>
            </a:r>
            <a:endParaRPr lang="en-US" sz="1800" dirty="0">
              <a:solidFill>
                <a:schemeClr val="accent2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a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5,-28(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</a:rPr>
              <a:t>fp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)</a:t>
            </a:r>
            <a:endParaRPr lang="en-US" sz="1800" dirty="0">
              <a:solidFill>
                <a:schemeClr val="accent2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x0,-24(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</a:rPr>
              <a:t>fp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li      a</a:t>
            </a: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</a:rPr>
              <a:t>5,1</a:t>
            </a:r>
            <a:endParaRPr lang="en-US" sz="18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a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</a:rPr>
              <a:t>5,-20(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</a:rPr>
              <a:t>fp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)</a:t>
            </a:r>
            <a:endParaRPr lang="en-US" sz="1800" dirty="0" smtClean="0">
              <a:solidFill>
                <a:schemeClr val="accent2"/>
              </a:solidFill>
              <a:latin typeface="Consolas" pitchFamily="49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L2:   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      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a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4,-20(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)</a:t>
            </a:r>
            <a:endParaRPr lang="en-US" sz="1800" dirty="0">
              <a:solidFill>
                <a:schemeClr val="accent2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       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      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a</a:t>
            </a:r>
            <a:r>
              <a:rPr lang="en-US" sz="1800" dirty="0" smtClean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5,-28(</a:t>
            </a:r>
            <a:r>
              <a:rPr lang="en-US" sz="1800" dirty="0" err="1" smtClean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       </a:t>
            </a:r>
            <a:r>
              <a:rPr lang="en-US" sz="1800" dirty="0" err="1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b</a:t>
            </a:r>
            <a:r>
              <a:rPr lang="en-US" sz="1800" dirty="0" err="1" smtClean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lt</a:t>
            </a: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     a5,a4,L3</a:t>
            </a:r>
            <a:endParaRPr lang="en-US" sz="1800" dirty="0">
              <a:solidFill>
                <a:schemeClr val="tx2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       </a:t>
            </a: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. . .</a:t>
            </a:r>
            <a:endParaRPr lang="en-US" sz="1400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606943" y="799736"/>
            <a:ext cx="2902717" cy="5275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RISC Assembly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1029" y="5837613"/>
            <a:ext cx="3808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00000"/>
            </a:pPr>
            <a:r>
              <a:rPr lang="en-US" sz="2200" b="1" dirty="0">
                <a:solidFill>
                  <a:srgbClr val="FF0000"/>
                </a:solidFill>
                <a:latin typeface="Calibri (Body)"/>
                <a:cs typeface="Calibri (Body)"/>
              </a:rPr>
              <a:t>Instructions that read from </a:t>
            </a:r>
            <a:endParaRPr lang="en-US" sz="2200" b="1" dirty="0" smtClean="0">
              <a:solidFill>
                <a:srgbClr val="FF0000"/>
              </a:solidFill>
              <a:latin typeface="Calibri (Body)"/>
              <a:cs typeface="Calibri (Body)"/>
            </a:endParaRPr>
          </a:p>
          <a:p>
            <a:pPr>
              <a:buSzPct val="200000"/>
            </a:pPr>
            <a:r>
              <a:rPr lang="en-US" sz="22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or </a:t>
            </a:r>
            <a:r>
              <a:rPr lang="en-US" sz="2200" b="1" dirty="0">
                <a:solidFill>
                  <a:srgbClr val="FF0000"/>
                </a:solidFill>
                <a:latin typeface="Calibri (Body)"/>
                <a:cs typeface="Calibri (Body)"/>
              </a:rPr>
              <a:t>write to memory… </a:t>
            </a:r>
            <a:r>
              <a:rPr lang="en-US" sz="22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265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957936" y="2759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6799" y="1739328"/>
            <a:ext cx="1041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665500"/>
              </p:ext>
            </p:extLst>
          </p:nvPr>
        </p:nvGraphicFramePr>
        <p:xfrm>
          <a:off x="2920244" y="2364879"/>
          <a:ext cx="2331384" cy="1828660"/>
        </p:xfrm>
        <a:graphic>
          <a:graphicData uri="http://schemas.openxmlformats.org/drawingml/2006/table">
            <a:tbl>
              <a:tblPr firstRow="1" bandRow="1"/>
              <a:tblGrid>
                <a:gridCol w="30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V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latin typeface="Source Sans Pro"/>
                        </a:rPr>
                        <a:t>tag</a:t>
                      </a:r>
                      <a:endParaRPr lang="en-US" sz="1400" b="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data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03871"/>
              </p:ext>
            </p:extLst>
          </p:nvPr>
        </p:nvGraphicFramePr>
        <p:xfrm>
          <a:off x="1926771" y="2377190"/>
          <a:ext cx="993473" cy="1828800"/>
        </p:xfrm>
        <a:graphic>
          <a:graphicData uri="http://schemas.openxmlformats.org/drawingml/2006/table">
            <a:tbl>
              <a:tblPr firstRow="1" bandRow="1"/>
              <a:tblGrid>
                <a:gridCol w="99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489117"/>
              </p:ext>
            </p:extLst>
          </p:nvPr>
        </p:nvGraphicFramePr>
        <p:xfrm>
          <a:off x="6421655" y="537971"/>
          <a:ext cx="2331384" cy="6217920"/>
        </p:xfrm>
        <a:graphic>
          <a:graphicData uri="http://schemas.openxmlformats.org/drawingml/2006/table">
            <a:tbl>
              <a:tblPr firstRow="1" bandRow="1"/>
              <a:tblGrid>
                <a:gridCol w="7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Source Sans Pro"/>
                        </a:rPr>
                        <a:t>addr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/>
                        </a:rPr>
                        <a:t>data</a:t>
                      </a:r>
                      <a:endParaRPr lang="en-US" sz="20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514659" y="4431788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657198" y="4457854"/>
            <a:ext cx="2764457" cy="1817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Lookup: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ource Sans Pro"/>
              </a:rPr>
              <a:t>Index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 into $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Check </a:t>
            </a:r>
            <a:r>
              <a:rPr lang="en-US" dirty="0" smtClean="0">
                <a:solidFill>
                  <a:schemeClr val="accent4"/>
                </a:solidFill>
                <a:latin typeface="Source Sans Pro"/>
              </a:rPr>
              <a:t>tag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Check 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valid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 bit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34106" y="5279695"/>
            <a:ext cx="2331384" cy="398468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5727381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Simulation #2: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4-byte, DM Cache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5658" y="4431788"/>
            <a:ext cx="2212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1101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0100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957936" y="2759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6799" y="1739328"/>
            <a:ext cx="1041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223559"/>
              </p:ext>
            </p:extLst>
          </p:nvPr>
        </p:nvGraphicFramePr>
        <p:xfrm>
          <a:off x="2920244" y="2364879"/>
          <a:ext cx="2331384" cy="1828660"/>
        </p:xfrm>
        <a:graphic>
          <a:graphicData uri="http://schemas.openxmlformats.org/drawingml/2006/table">
            <a:tbl>
              <a:tblPr firstRow="1" bandRow="1"/>
              <a:tblGrid>
                <a:gridCol w="30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V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latin typeface="Source Sans Pro"/>
                        </a:rPr>
                        <a:t>tag</a:t>
                      </a:r>
                      <a:endParaRPr lang="en-US" sz="1400" b="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data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03871"/>
              </p:ext>
            </p:extLst>
          </p:nvPr>
        </p:nvGraphicFramePr>
        <p:xfrm>
          <a:off x="1926771" y="2377190"/>
          <a:ext cx="993473" cy="1828800"/>
        </p:xfrm>
        <a:graphic>
          <a:graphicData uri="http://schemas.openxmlformats.org/drawingml/2006/table">
            <a:tbl>
              <a:tblPr firstRow="1" bandRow="1"/>
              <a:tblGrid>
                <a:gridCol w="99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489117"/>
              </p:ext>
            </p:extLst>
          </p:nvPr>
        </p:nvGraphicFramePr>
        <p:xfrm>
          <a:off x="6421655" y="537971"/>
          <a:ext cx="2331384" cy="6217920"/>
        </p:xfrm>
        <a:graphic>
          <a:graphicData uri="http://schemas.openxmlformats.org/drawingml/2006/table">
            <a:tbl>
              <a:tblPr firstRow="1" bandRow="1"/>
              <a:tblGrid>
                <a:gridCol w="7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Source Sans Pro"/>
                        </a:rPr>
                        <a:t>addr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/>
                        </a:rPr>
                        <a:t>data</a:t>
                      </a:r>
                      <a:endParaRPr lang="en-US" sz="20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2877" y="1430367"/>
            <a:ext cx="1505356" cy="1594085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Clicker:</a:t>
            </a:r>
            <a:br>
              <a:rPr lang="en-US" sz="3200" dirty="0" smtClean="0"/>
            </a:br>
            <a:r>
              <a:rPr lang="en-US" sz="3200" dirty="0" smtClean="0"/>
              <a:t>A) Hit</a:t>
            </a:r>
            <a:br>
              <a:rPr lang="en-US" sz="3200" dirty="0" smtClean="0"/>
            </a:br>
            <a:r>
              <a:rPr lang="en-US" sz="3200" dirty="0" smtClean="0"/>
              <a:t>B) Miss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5658" y="4431788"/>
            <a:ext cx="2212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1101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0100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50830" y="4835405"/>
            <a:ext cx="397737" cy="320184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933023" y="3138752"/>
            <a:ext cx="294875" cy="320184"/>
          </a:xfrm>
          <a:prstGeom prst="roundRect">
            <a:avLst/>
          </a:prstGeom>
          <a:noFill/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485028" y="4835405"/>
            <a:ext cx="353552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288181" y="3147517"/>
            <a:ext cx="381796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472603" y="4524298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657198" y="4457854"/>
            <a:ext cx="2764457" cy="1817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Lookup: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ource Sans Pro"/>
              </a:rPr>
              <a:t>Index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 into $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Check </a:t>
            </a:r>
            <a:r>
              <a:rPr lang="en-US" dirty="0" smtClean="0">
                <a:solidFill>
                  <a:schemeClr val="accent4"/>
                </a:solidFill>
                <a:latin typeface="Source Sans Pro"/>
              </a:rPr>
              <a:t>tag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Check 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valid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 bit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21655" y="5631457"/>
            <a:ext cx="2331384" cy="398468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657198" y="4968342"/>
            <a:ext cx="302919" cy="224138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658138" y="5793102"/>
            <a:ext cx="302919" cy="224138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657198" y="5357332"/>
            <a:ext cx="302919" cy="224138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>
          <a:xfrm>
            <a:off x="696507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9pPr>
          </a:lstStyle>
          <a:p>
            <a:fld id="{1B3071EE-6A41-1545-984D-C64410A4D8B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09600" y="304928"/>
            <a:ext cx="57273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Simulation #2: 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4-byte, DM Cache</a:t>
            </a:r>
            <a:endParaRPr lang="en-US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-95461" y="4883428"/>
            <a:ext cx="302919" cy="224138"/>
          </a:xfrm>
          <a:prstGeom prst="rightArrow">
            <a:avLst/>
          </a:prstGeom>
          <a:solidFill>
            <a:srgbClr val="FFC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0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/>
      <p:bldP spid="26" grpId="0" animBg="1"/>
      <p:bldP spid="27" grpId="0" animBg="1"/>
      <p:bldP spid="27" grpId="1" animBg="1"/>
      <p:bldP spid="28" grpId="0" animBg="1"/>
      <p:bldP spid="29" grpId="0" animBg="1"/>
      <p:bldP spid="2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957936" y="2759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6799" y="1739328"/>
            <a:ext cx="1041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357001"/>
              </p:ext>
            </p:extLst>
          </p:nvPr>
        </p:nvGraphicFramePr>
        <p:xfrm>
          <a:off x="2920244" y="2364879"/>
          <a:ext cx="2331384" cy="1828660"/>
        </p:xfrm>
        <a:graphic>
          <a:graphicData uri="http://schemas.openxmlformats.org/drawingml/2006/table">
            <a:tbl>
              <a:tblPr firstRow="1" bandRow="1"/>
              <a:tblGrid>
                <a:gridCol w="30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V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latin typeface="Source Sans Pro"/>
                        </a:rPr>
                        <a:t>tag</a:t>
                      </a:r>
                      <a:endParaRPr lang="en-US" sz="1400" b="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data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03871"/>
              </p:ext>
            </p:extLst>
          </p:nvPr>
        </p:nvGraphicFramePr>
        <p:xfrm>
          <a:off x="1926771" y="2377190"/>
          <a:ext cx="993473" cy="1828800"/>
        </p:xfrm>
        <a:graphic>
          <a:graphicData uri="http://schemas.openxmlformats.org/drawingml/2006/table">
            <a:tbl>
              <a:tblPr firstRow="1" bandRow="1"/>
              <a:tblGrid>
                <a:gridCol w="99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489117"/>
              </p:ext>
            </p:extLst>
          </p:nvPr>
        </p:nvGraphicFramePr>
        <p:xfrm>
          <a:off x="6421655" y="537971"/>
          <a:ext cx="2331384" cy="6217920"/>
        </p:xfrm>
        <a:graphic>
          <a:graphicData uri="http://schemas.openxmlformats.org/drawingml/2006/table">
            <a:tbl>
              <a:tblPr firstRow="1" bandRow="1"/>
              <a:tblGrid>
                <a:gridCol w="7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Source Sans Pro"/>
                        </a:rPr>
                        <a:t>addr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/>
                        </a:rPr>
                        <a:t>data</a:t>
                      </a:r>
                      <a:endParaRPr lang="en-US" sz="20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514659" y="4431788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657198" y="4457854"/>
            <a:ext cx="2764457" cy="1817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Lookup: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ource Sans Pro"/>
              </a:rPr>
              <a:t>Index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 into $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Check </a:t>
            </a:r>
            <a:r>
              <a:rPr lang="en-US" dirty="0" smtClean="0">
                <a:solidFill>
                  <a:schemeClr val="accent4"/>
                </a:solidFill>
                <a:latin typeface="Source Sans Pro"/>
              </a:rPr>
              <a:t>tag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Check 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valid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 bit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34210" y="5631301"/>
            <a:ext cx="2331384" cy="398468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5727381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Simulation #2: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4-byte, DM Cache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5658" y="4431788"/>
            <a:ext cx="2212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1101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0100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849" y="1581534"/>
            <a:ext cx="206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 err="1">
                <a:solidFill>
                  <a:srgbClr val="008000"/>
                </a:solidFill>
                <a:latin typeface="Courier New" pitchFamily="49" charset="0"/>
              </a:rPr>
              <a:t>tag</a:t>
            </a:r>
            <a:r>
              <a:rPr lang="en-US" sz="2400" b="1" dirty="0" err="1">
                <a:solidFill>
                  <a:schemeClr val="tx2"/>
                </a:solidFill>
                <a:latin typeface="Courier New" pitchFamily="49" charset="0"/>
              </a:rPr>
              <a:t>|</a:t>
            </a:r>
            <a:r>
              <a:rPr lang="en-US" sz="2400" b="1" dirty="0" err="1" smtClean="0">
                <a:solidFill>
                  <a:srgbClr val="FF0000"/>
                </a:solidFill>
                <a:latin typeface="Courier New" pitchFamily="49" charset="0"/>
              </a:rPr>
              <a:t>index</a:t>
            </a:r>
            <a:endParaRPr lang="en-US" sz="24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</a:rPr>
              <a:t>XX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XX</a:t>
            </a:r>
            <a:endParaRPr lang="en-US" sz="2400" b="1" dirty="0" smtClean="0">
              <a:latin typeface="Courier New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4659" y="4816980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5400000" flipH="1" flipV="1">
            <a:off x="1490171" y="3812229"/>
            <a:ext cx="1582692" cy="500283"/>
          </a:xfrm>
          <a:prstGeom prst="bentConnector3">
            <a:avLst>
              <a:gd name="adj1" fmla="val 100103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832507" y="4853716"/>
            <a:ext cx="397737" cy="320184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482974" y="4841265"/>
            <a:ext cx="353552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957936" y="2759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6799" y="1739328"/>
            <a:ext cx="1041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427180"/>
              </p:ext>
            </p:extLst>
          </p:nvPr>
        </p:nvGraphicFramePr>
        <p:xfrm>
          <a:off x="2920244" y="2364879"/>
          <a:ext cx="2331384" cy="1828660"/>
        </p:xfrm>
        <a:graphic>
          <a:graphicData uri="http://schemas.openxmlformats.org/drawingml/2006/table">
            <a:tbl>
              <a:tblPr firstRow="1" bandRow="1"/>
              <a:tblGrid>
                <a:gridCol w="30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V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latin typeface="Source Sans Pro"/>
                        </a:rPr>
                        <a:t>tag</a:t>
                      </a:r>
                      <a:endParaRPr lang="en-US" sz="1400" b="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data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03871"/>
              </p:ext>
            </p:extLst>
          </p:nvPr>
        </p:nvGraphicFramePr>
        <p:xfrm>
          <a:off x="1926771" y="2377190"/>
          <a:ext cx="993473" cy="1828800"/>
        </p:xfrm>
        <a:graphic>
          <a:graphicData uri="http://schemas.openxmlformats.org/drawingml/2006/table">
            <a:tbl>
              <a:tblPr firstRow="1" bandRow="1"/>
              <a:tblGrid>
                <a:gridCol w="99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489117"/>
              </p:ext>
            </p:extLst>
          </p:nvPr>
        </p:nvGraphicFramePr>
        <p:xfrm>
          <a:off x="6421655" y="537971"/>
          <a:ext cx="2331384" cy="6217920"/>
        </p:xfrm>
        <a:graphic>
          <a:graphicData uri="http://schemas.openxmlformats.org/drawingml/2006/table">
            <a:tbl>
              <a:tblPr firstRow="1" bandRow="1"/>
              <a:tblGrid>
                <a:gridCol w="7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Source Sans Pro"/>
                        </a:rPr>
                        <a:t>addr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/>
                        </a:rPr>
                        <a:t>data</a:t>
                      </a:r>
                      <a:endParaRPr lang="en-US" sz="20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2877" y="1430367"/>
            <a:ext cx="1505356" cy="1594085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Clicker:</a:t>
            </a:r>
            <a:br>
              <a:rPr lang="en-US" sz="3200" dirty="0" smtClean="0"/>
            </a:br>
            <a:r>
              <a:rPr lang="en-US" sz="3200" dirty="0" smtClean="0"/>
              <a:t>A) Hit</a:t>
            </a:r>
            <a:br>
              <a:rPr lang="en-US" sz="3200" dirty="0" smtClean="0"/>
            </a:br>
            <a:r>
              <a:rPr lang="en-US" sz="3200" dirty="0" smtClean="0"/>
              <a:t>B) Miss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5658" y="4431788"/>
            <a:ext cx="2212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1101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0100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33042" y="5192480"/>
            <a:ext cx="397737" cy="320184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931877" y="2713735"/>
            <a:ext cx="294875" cy="320184"/>
          </a:xfrm>
          <a:prstGeom prst="roundRect">
            <a:avLst/>
          </a:prstGeom>
          <a:noFill/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467240" y="5192480"/>
            <a:ext cx="353552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287035" y="2722500"/>
            <a:ext cx="381796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472603" y="4524298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657198" y="4457854"/>
            <a:ext cx="2764457" cy="1817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Lookup: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ource Sans Pro"/>
              </a:rPr>
              <a:t>Index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 into $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Check </a:t>
            </a:r>
            <a:r>
              <a:rPr lang="en-US" dirty="0" smtClean="0">
                <a:solidFill>
                  <a:schemeClr val="accent4"/>
                </a:solidFill>
                <a:latin typeface="Source Sans Pro"/>
              </a:rPr>
              <a:t>tag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Check 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valid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 bit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21655" y="2355189"/>
            <a:ext cx="2331384" cy="398468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657198" y="4968342"/>
            <a:ext cx="302919" cy="224138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658138" y="5793102"/>
            <a:ext cx="302919" cy="224138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657198" y="5357332"/>
            <a:ext cx="302919" cy="224138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>
          <a:xfrm>
            <a:off x="696507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9pPr>
          </a:lstStyle>
          <a:p>
            <a:fld id="{1B3071EE-6A41-1545-984D-C64410A4D8B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09600" y="304928"/>
            <a:ext cx="57273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Simulation #2: 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4-byte, DM Cache</a:t>
            </a:r>
            <a:endParaRPr lang="en-US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-113249" y="5240503"/>
            <a:ext cx="302919" cy="224138"/>
          </a:xfrm>
          <a:prstGeom prst="rightArrow">
            <a:avLst/>
          </a:prstGeom>
          <a:solidFill>
            <a:srgbClr val="FFC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76596" y="4842606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87494" y="5151897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cxnSp>
        <p:nvCxnSpPr>
          <p:cNvPr id="35" name="Elbow Connector 34"/>
          <p:cNvCxnSpPr/>
          <p:nvPr/>
        </p:nvCxnSpPr>
        <p:spPr>
          <a:xfrm rot="5400000" flipH="1" flipV="1">
            <a:off x="1127761" y="3833909"/>
            <a:ext cx="2307513" cy="500283"/>
          </a:xfrm>
          <a:prstGeom prst="bentConnector3">
            <a:avLst>
              <a:gd name="adj1" fmla="val 9992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3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/>
      <p:bldP spid="26" grpId="0" animBg="1"/>
      <p:bldP spid="27" grpId="0" animBg="1"/>
      <p:bldP spid="27" grpId="1" animBg="1"/>
      <p:bldP spid="28" grpId="0" animBg="1"/>
      <p:bldP spid="29" grpId="0" animBg="1"/>
      <p:bldP spid="29" grpId="1" animBg="1"/>
      <p:bldP spid="33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957936" y="2759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6799" y="1739328"/>
            <a:ext cx="1041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487495"/>
              </p:ext>
            </p:extLst>
          </p:nvPr>
        </p:nvGraphicFramePr>
        <p:xfrm>
          <a:off x="2920244" y="2364879"/>
          <a:ext cx="2331384" cy="1828660"/>
        </p:xfrm>
        <a:graphic>
          <a:graphicData uri="http://schemas.openxmlformats.org/drawingml/2006/table">
            <a:tbl>
              <a:tblPr firstRow="1" bandRow="1"/>
              <a:tblGrid>
                <a:gridCol w="30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V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latin typeface="Source Sans Pro"/>
                        </a:rPr>
                        <a:t>tag</a:t>
                      </a:r>
                      <a:endParaRPr lang="en-US" sz="1400" b="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data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E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03871"/>
              </p:ext>
            </p:extLst>
          </p:nvPr>
        </p:nvGraphicFramePr>
        <p:xfrm>
          <a:off x="1926771" y="2377190"/>
          <a:ext cx="993473" cy="1828800"/>
        </p:xfrm>
        <a:graphic>
          <a:graphicData uri="http://schemas.openxmlformats.org/drawingml/2006/table">
            <a:tbl>
              <a:tblPr firstRow="1" bandRow="1"/>
              <a:tblGrid>
                <a:gridCol w="99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489117"/>
              </p:ext>
            </p:extLst>
          </p:nvPr>
        </p:nvGraphicFramePr>
        <p:xfrm>
          <a:off x="6421655" y="537971"/>
          <a:ext cx="2331384" cy="6217920"/>
        </p:xfrm>
        <a:graphic>
          <a:graphicData uri="http://schemas.openxmlformats.org/drawingml/2006/table">
            <a:tbl>
              <a:tblPr firstRow="1" bandRow="1"/>
              <a:tblGrid>
                <a:gridCol w="7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Source Sans Pro"/>
                        </a:rPr>
                        <a:t>addr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/>
                        </a:rPr>
                        <a:t>data</a:t>
                      </a:r>
                      <a:endParaRPr lang="en-US" sz="20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514659" y="4431788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657198" y="4457854"/>
            <a:ext cx="2764457" cy="1817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Lookup: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ource Sans Pro"/>
              </a:rPr>
              <a:t>Index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 into $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Check </a:t>
            </a:r>
            <a:r>
              <a:rPr lang="en-US" dirty="0" smtClean="0">
                <a:solidFill>
                  <a:schemeClr val="accent4"/>
                </a:solidFill>
                <a:latin typeface="Source Sans Pro"/>
              </a:rPr>
              <a:t>tag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Check 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valid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 bit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21655" y="2364879"/>
            <a:ext cx="2331384" cy="398468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5727381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Simulation #2: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4-byte, DM Cache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5658" y="4431788"/>
            <a:ext cx="2212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1101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0100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849" y="1581534"/>
            <a:ext cx="206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 err="1">
                <a:solidFill>
                  <a:srgbClr val="008000"/>
                </a:solidFill>
                <a:latin typeface="Courier New" pitchFamily="49" charset="0"/>
              </a:rPr>
              <a:t>tag</a:t>
            </a:r>
            <a:r>
              <a:rPr lang="en-US" sz="2400" b="1" dirty="0" err="1">
                <a:solidFill>
                  <a:schemeClr val="tx2"/>
                </a:solidFill>
                <a:latin typeface="Courier New" pitchFamily="49" charset="0"/>
              </a:rPr>
              <a:t>|</a:t>
            </a:r>
            <a:r>
              <a:rPr lang="en-US" sz="2400" b="1" dirty="0" err="1" smtClean="0">
                <a:solidFill>
                  <a:srgbClr val="FF0000"/>
                </a:solidFill>
                <a:latin typeface="Courier New" pitchFamily="49" charset="0"/>
              </a:rPr>
              <a:t>index</a:t>
            </a:r>
            <a:endParaRPr lang="en-US" sz="24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</a:rPr>
              <a:t>XX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XX</a:t>
            </a:r>
            <a:endParaRPr lang="en-US" sz="2400" b="1" dirty="0" smtClean="0">
              <a:latin typeface="Courier New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4659" y="4816980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832506" y="5198763"/>
            <a:ext cx="397737" cy="320184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482973" y="5186312"/>
            <a:ext cx="353552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/>
          <p:nvPr/>
        </p:nvCxnSpPr>
        <p:spPr>
          <a:xfrm rot="5400000" flipH="1" flipV="1">
            <a:off x="1127761" y="3833909"/>
            <a:ext cx="2307513" cy="500283"/>
          </a:xfrm>
          <a:prstGeom prst="bentConnector3">
            <a:avLst>
              <a:gd name="adj1" fmla="val 9992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14659" y="5194771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957936" y="2759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6799" y="1739328"/>
            <a:ext cx="1041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121098"/>
              </p:ext>
            </p:extLst>
          </p:nvPr>
        </p:nvGraphicFramePr>
        <p:xfrm>
          <a:off x="2920244" y="2364879"/>
          <a:ext cx="2331384" cy="1828660"/>
        </p:xfrm>
        <a:graphic>
          <a:graphicData uri="http://schemas.openxmlformats.org/drawingml/2006/table">
            <a:tbl>
              <a:tblPr firstRow="1" bandRow="1"/>
              <a:tblGrid>
                <a:gridCol w="30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V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latin typeface="Source Sans Pro"/>
                        </a:rPr>
                        <a:t>tag</a:t>
                      </a:r>
                      <a:endParaRPr lang="en-US" sz="1400" b="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data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E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03871"/>
              </p:ext>
            </p:extLst>
          </p:nvPr>
        </p:nvGraphicFramePr>
        <p:xfrm>
          <a:off x="1926771" y="2377190"/>
          <a:ext cx="993473" cy="1828800"/>
        </p:xfrm>
        <a:graphic>
          <a:graphicData uri="http://schemas.openxmlformats.org/drawingml/2006/table">
            <a:tbl>
              <a:tblPr firstRow="1" bandRow="1"/>
              <a:tblGrid>
                <a:gridCol w="99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489117"/>
              </p:ext>
            </p:extLst>
          </p:nvPr>
        </p:nvGraphicFramePr>
        <p:xfrm>
          <a:off x="6421655" y="537971"/>
          <a:ext cx="2331384" cy="6217920"/>
        </p:xfrm>
        <a:graphic>
          <a:graphicData uri="http://schemas.openxmlformats.org/drawingml/2006/table">
            <a:tbl>
              <a:tblPr firstRow="1" bandRow="1"/>
              <a:tblGrid>
                <a:gridCol w="7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Source Sans Pro"/>
                        </a:rPr>
                        <a:t>addr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/>
                        </a:rPr>
                        <a:t>data</a:t>
                      </a:r>
                      <a:endParaRPr lang="en-US" sz="20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2877" y="1430367"/>
            <a:ext cx="1505356" cy="1594085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Clicker:</a:t>
            </a:r>
            <a:br>
              <a:rPr lang="en-US" sz="3200" dirty="0" smtClean="0"/>
            </a:br>
            <a:r>
              <a:rPr lang="en-US" sz="3200" dirty="0" smtClean="0"/>
              <a:t>A) Hit</a:t>
            </a:r>
            <a:br>
              <a:rPr lang="en-US" sz="3200" dirty="0" smtClean="0"/>
            </a:br>
            <a:r>
              <a:rPr lang="en-US" sz="3200" dirty="0" smtClean="0"/>
              <a:t>B) Miss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5658" y="4431788"/>
            <a:ext cx="2212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1101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0100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36249" y="5565303"/>
            <a:ext cx="397737" cy="320184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931877" y="2713735"/>
            <a:ext cx="294875" cy="320184"/>
          </a:xfrm>
          <a:prstGeom prst="roundRect">
            <a:avLst/>
          </a:prstGeom>
          <a:noFill/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470447" y="5565303"/>
            <a:ext cx="353552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287035" y="2722500"/>
            <a:ext cx="381796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472603" y="4524298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657198" y="4457854"/>
            <a:ext cx="2764457" cy="1817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Lookup: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ource Sans Pro"/>
              </a:rPr>
              <a:t>Index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 into $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Check </a:t>
            </a:r>
            <a:r>
              <a:rPr lang="en-US" dirty="0" smtClean="0">
                <a:solidFill>
                  <a:schemeClr val="accent4"/>
                </a:solidFill>
                <a:latin typeface="Source Sans Pro"/>
              </a:rPr>
              <a:t>tag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Check 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valid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 bit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3657198" y="4968342"/>
            <a:ext cx="302919" cy="224138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658138" y="5793102"/>
            <a:ext cx="302919" cy="224138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657198" y="5357332"/>
            <a:ext cx="302919" cy="224138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09600" y="304928"/>
            <a:ext cx="57273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Simulation #2: 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4-byte, DM Cache</a:t>
            </a:r>
            <a:endParaRPr lang="en-US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-110042" y="5613326"/>
            <a:ext cx="302919" cy="224138"/>
          </a:xfrm>
          <a:prstGeom prst="rightArrow">
            <a:avLst/>
          </a:prstGeom>
          <a:solidFill>
            <a:srgbClr val="FFC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76596" y="4842606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87494" y="5151897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72603" y="5499129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cxnSp>
        <p:nvCxnSpPr>
          <p:cNvPr id="37" name="Elbow Connector 36"/>
          <p:cNvCxnSpPr/>
          <p:nvPr/>
        </p:nvCxnSpPr>
        <p:spPr>
          <a:xfrm rot="5400000" flipH="1" flipV="1">
            <a:off x="945183" y="4012439"/>
            <a:ext cx="2672668" cy="500283"/>
          </a:xfrm>
          <a:prstGeom prst="bentConnector3">
            <a:avLst>
              <a:gd name="adj1" fmla="val 100044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00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/>
      <p:bldP spid="27" grpId="0" animBg="1"/>
      <p:bldP spid="27" grpId="1" animBg="1"/>
      <p:bldP spid="28" grpId="0" animBg="1"/>
      <p:bldP spid="29" grpId="0" animBg="1"/>
      <p:bldP spid="29" grpId="1" animBg="1"/>
      <p:bldP spid="33" grpId="0"/>
      <p:bldP spid="34" grpId="0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957936" y="2759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6799" y="1739328"/>
            <a:ext cx="1041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128356"/>
              </p:ext>
            </p:extLst>
          </p:nvPr>
        </p:nvGraphicFramePr>
        <p:xfrm>
          <a:off x="2920244" y="2364879"/>
          <a:ext cx="2331384" cy="1828660"/>
        </p:xfrm>
        <a:graphic>
          <a:graphicData uri="http://schemas.openxmlformats.org/drawingml/2006/table">
            <a:tbl>
              <a:tblPr firstRow="1" bandRow="1"/>
              <a:tblGrid>
                <a:gridCol w="30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V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latin typeface="Source Sans Pro"/>
                        </a:rPr>
                        <a:t>tag</a:t>
                      </a:r>
                      <a:endParaRPr lang="en-US" sz="1400" b="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Source Sans Pro"/>
                        </a:rPr>
                        <a:t>data</a:t>
                      </a:r>
                      <a:endParaRPr lang="en-US" sz="18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03871"/>
              </p:ext>
            </p:extLst>
          </p:nvPr>
        </p:nvGraphicFramePr>
        <p:xfrm>
          <a:off x="1926771" y="2377190"/>
          <a:ext cx="993473" cy="1828800"/>
        </p:xfrm>
        <a:graphic>
          <a:graphicData uri="http://schemas.openxmlformats.org/drawingml/2006/table">
            <a:tbl>
              <a:tblPr firstRow="1" bandRow="1"/>
              <a:tblGrid>
                <a:gridCol w="99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489117"/>
              </p:ext>
            </p:extLst>
          </p:nvPr>
        </p:nvGraphicFramePr>
        <p:xfrm>
          <a:off x="6421655" y="537971"/>
          <a:ext cx="2331384" cy="6217920"/>
        </p:xfrm>
        <a:graphic>
          <a:graphicData uri="http://schemas.openxmlformats.org/drawingml/2006/table">
            <a:tbl>
              <a:tblPr firstRow="1" bandRow="1"/>
              <a:tblGrid>
                <a:gridCol w="7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Source Sans Pro"/>
                        </a:rPr>
                        <a:t>addr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/>
                        </a:rPr>
                        <a:t>data</a:t>
                      </a:r>
                      <a:endParaRPr lang="en-US" sz="2000" dirty="0"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15658" y="4431788"/>
            <a:ext cx="2212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1101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0100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</a:rPr>
              <a:t>load </a:t>
            </a:r>
            <a:r>
              <a:rPr lang="de-DE" sz="2400" b="1" dirty="0" smtClean="0">
                <a:solidFill>
                  <a:schemeClr val="tx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1100</a:t>
            </a:r>
            <a:endParaRPr lang="en-US" sz="2400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72603" y="4524298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>
          <a:xfrm>
            <a:off x="696507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9pPr>
          </a:lstStyle>
          <a:p>
            <a:fld id="{1B3071EE-6A41-1545-984D-C64410A4D8B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09600" y="304928"/>
            <a:ext cx="57273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Simulation #2: 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4-byte, DM Cache</a:t>
            </a:r>
            <a:endParaRPr lang="en-US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76596" y="4842606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87494" y="5151897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72603" y="5499129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9849" y="1581534"/>
            <a:ext cx="206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 err="1">
                <a:solidFill>
                  <a:srgbClr val="008000"/>
                </a:solidFill>
                <a:latin typeface="Courier New" pitchFamily="49" charset="0"/>
              </a:rPr>
              <a:t>tag</a:t>
            </a:r>
            <a:r>
              <a:rPr lang="en-US" sz="2400" b="1" dirty="0" err="1">
                <a:solidFill>
                  <a:schemeClr val="tx2"/>
                </a:solidFill>
                <a:latin typeface="Courier New" pitchFamily="49" charset="0"/>
              </a:rPr>
              <a:t>|</a:t>
            </a:r>
            <a:r>
              <a:rPr lang="en-US" sz="2400" b="1" dirty="0" err="1" smtClean="0">
                <a:solidFill>
                  <a:srgbClr val="FF0000"/>
                </a:solidFill>
                <a:latin typeface="Courier New" pitchFamily="49" charset="0"/>
              </a:rPr>
              <a:t>index</a:t>
            </a:r>
            <a:endParaRPr lang="en-US" sz="24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Courier New" pitchFamily="49" charset="0"/>
              </a:rPr>
              <a:t>XX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XX</a:t>
            </a:r>
            <a:endParaRPr lang="en-US" sz="2400" b="1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8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4" grpId="0"/>
      <p:bldP spid="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57200" y="152528"/>
            <a:ext cx="57273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</a:rPr>
              <a:t>Increasing Block Size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 panose="020B0503030403020204"/>
            </a:endParaRPr>
          </a:p>
        </p:txBody>
      </p:sp>
      <p:graphicFrame>
        <p:nvGraphicFramePr>
          <p:cNvPr id="17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176192"/>
              </p:ext>
            </p:extLst>
          </p:nvPr>
        </p:nvGraphicFramePr>
        <p:xfrm>
          <a:off x="6862669" y="537971"/>
          <a:ext cx="1886622" cy="6217920"/>
        </p:xfrm>
        <a:graphic>
          <a:graphicData uri="http://schemas.openxmlformats.org/drawingml/2006/table">
            <a:tbl>
              <a:tblPr firstRow="1" bandRow="1"/>
              <a:tblGrid>
                <a:gridCol w="7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addr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Source Sans Pro" panose="020B0503030403020204"/>
                        </a:rPr>
                        <a:t>data</a:t>
                      </a:r>
                      <a:endParaRPr lang="en-US" sz="2000" dirty="0">
                        <a:solidFill>
                          <a:schemeClr val="bg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3706799" y="1291056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  <a:t>CACHE</a:t>
            </a:r>
            <a:endParaRPr lang="en-US" b="1" dirty="0">
              <a:solidFill>
                <a:schemeClr val="tx2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34390"/>
              </p:ext>
            </p:extLst>
          </p:nvPr>
        </p:nvGraphicFramePr>
        <p:xfrm>
          <a:off x="2920244" y="1916607"/>
          <a:ext cx="2421408" cy="1828800"/>
        </p:xfrm>
        <a:graphic>
          <a:graphicData uri="http://schemas.openxmlformats.org/drawingml/2006/table">
            <a:tbl>
              <a:tblPr firstRow="1" bandRow="1"/>
              <a:tblGrid>
                <a:gridCol w="30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V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50" dirty="0" smtClean="0">
                          <a:latin typeface="Source Sans Pro" panose="020B0503030403020204"/>
                        </a:rPr>
                        <a:t>tag</a:t>
                      </a:r>
                      <a:endParaRPr lang="en-US" sz="1550" b="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data 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   |    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C    |    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E    |    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G    |    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6957936" y="27597"/>
            <a:ext cx="1558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  <a:t>MEMORY</a:t>
            </a:r>
            <a:endParaRPr lang="en-US" b="1" dirty="0">
              <a:solidFill>
                <a:schemeClr val="tx2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0" y="4032665"/>
            <a:ext cx="6440872" cy="2066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chemeClr val="tx2"/>
                </a:solidFill>
                <a:latin typeface="Source Sans Pro" panose="020B0503030403020204"/>
              </a:rPr>
              <a:t>Block </a:t>
            </a:r>
            <a:r>
              <a:rPr lang="en-US" b="1" dirty="0">
                <a:solidFill>
                  <a:schemeClr val="tx2"/>
                </a:solidFill>
                <a:latin typeface="Source Sans Pro" panose="020B0503030403020204"/>
              </a:rPr>
              <a:t>Size: 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2 bytes</a:t>
            </a:r>
          </a:p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chemeClr val="tx2"/>
                </a:solidFill>
                <a:latin typeface="Source Sans Pro" panose="020B0503030403020204"/>
              </a:rPr>
              <a:t>Block Offset: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 least significant bits indicate where you live in the block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Which bits are the index? </a:t>
            </a: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t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ag?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5338" y="1629067"/>
            <a:ext cx="321409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     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ourier New" pitchFamily="49" charset="0"/>
                <a:ea typeface="+mn-ea"/>
                <a:cs typeface="+mn-cs"/>
              </a:rPr>
              <a:t>offset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XXX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ourier New" pitchFamily="49" charset="0"/>
                <a:ea typeface="+mn-ea"/>
                <a:cs typeface="+mn-cs"/>
              </a:rPr>
              <a:t>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endParaRPr lang="en-US" b="1" dirty="0" smtClean="0">
              <a:solidFill>
                <a:srgbClr val="FF0000"/>
              </a:solidFill>
              <a:latin typeface="Courier New" pitchFamily="49" charset="0"/>
              <a:ea typeface="+mn-ea"/>
              <a:cs typeface="+mn-cs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621368"/>
              </p:ext>
            </p:extLst>
          </p:nvPr>
        </p:nvGraphicFramePr>
        <p:xfrm>
          <a:off x="1959429" y="1916466"/>
          <a:ext cx="960815" cy="1828800"/>
        </p:xfrm>
        <a:graphic>
          <a:graphicData uri="http://schemas.openxmlformats.org/drawingml/2006/table">
            <a:tbl>
              <a:tblPr firstRow="1" bandRow="1"/>
              <a:tblGrid>
                <a:gridCol w="960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38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497446"/>
              </p:ext>
            </p:extLst>
          </p:nvPr>
        </p:nvGraphicFramePr>
        <p:xfrm>
          <a:off x="6862669" y="537971"/>
          <a:ext cx="1890370" cy="6217920"/>
        </p:xfrm>
        <a:graphic>
          <a:graphicData uri="http://schemas.openxmlformats.org/drawingml/2006/table">
            <a:tbl>
              <a:tblPr firstRow="1" bandRow="1"/>
              <a:tblGrid>
                <a:gridCol w="78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addr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data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6" name="Title 1"/>
          <p:cNvSpPr txBox="1">
            <a:spLocks/>
          </p:cNvSpPr>
          <p:nvPr/>
        </p:nvSpPr>
        <p:spPr>
          <a:xfrm>
            <a:off x="457200" y="152528"/>
            <a:ext cx="57273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  <a:t>Simulation #3: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  <a:t>       8-byte, DM Cache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57936" y="27597"/>
            <a:ext cx="1558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Source Sans Pro" panose="020B0503030403020204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06799" y="1303508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Source Sans Pro" panose="020B0503030403020204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06714"/>
              </p:ext>
            </p:extLst>
          </p:nvPr>
        </p:nvGraphicFramePr>
        <p:xfrm>
          <a:off x="2920244" y="1929059"/>
          <a:ext cx="2408957" cy="1828800"/>
        </p:xfrm>
        <a:graphic>
          <a:graphicData uri="http://schemas.openxmlformats.org/drawingml/2006/table">
            <a:tbl>
              <a:tblPr firstRow="1" bandRow="1"/>
              <a:tblGrid>
                <a:gridCol w="30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V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latin typeface="Source Sans Pro" panose="020B0503030403020204"/>
                        </a:rPr>
                        <a:t>tag</a:t>
                      </a:r>
                      <a:endParaRPr lang="en-US" sz="1500" b="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data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115658" y="4431788"/>
            <a:ext cx="2212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1101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0100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679076" y="4517512"/>
            <a:ext cx="349492" cy="32018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cxnSp>
        <p:nvCxnSpPr>
          <p:cNvPr id="32" name="Elbow Connector 31"/>
          <p:cNvCxnSpPr>
            <a:stCxn id="31" idx="0"/>
          </p:cNvCxnSpPr>
          <p:nvPr/>
        </p:nvCxnSpPr>
        <p:spPr>
          <a:xfrm rot="5400000" flipH="1" flipV="1">
            <a:off x="1504554" y="3549460"/>
            <a:ext cx="1317320" cy="618785"/>
          </a:xfrm>
          <a:prstGeom prst="bentConnector3">
            <a:avLst>
              <a:gd name="adj1" fmla="val 100044"/>
            </a:avLst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3" name="Rounded Rectangle 32"/>
          <p:cNvSpPr/>
          <p:nvPr/>
        </p:nvSpPr>
        <p:spPr>
          <a:xfrm>
            <a:off x="2920244" y="3052550"/>
            <a:ext cx="294875" cy="320184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482974" y="4517513"/>
            <a:ext cx="191872" cy="320184"/>
          </a:xfrm>
          <a:prstGeom prst="roundRect">
            <a:avLst/>
          </a:prstGeom>
          <a:noFill/>
          <a:ln w="19050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275402" y="3061315"/>
            <a:ext cx="381796" cy="320184"/>
          </a:xfrm>
          <a:prstGeom prst="roundRect">
            <a:avLst/>
          </a:prstGeom>
          <a:noFill/>
          <a:ln w="19050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72603" y="4524298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660066"/>
                </a:solidFill>
                <a:latin typeface="Courier New" pitchFamily="49" charset="0"/>
                <a:ea typeface="+mn-ea"/>
                <a:cs typeface="+mn-cs"/>
              </a:rPr>
              <a:t>Miss</a:t>
            </a:r>
            <a:endParaRPr lang="en-US" sz="1800" dirty="0">
              <a:solidFill>
                <a:srgbClr val="66006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5338" y="1629067"/>
            <a:ext cx="321409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tag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| |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ourier New" pitchFamily="49" charset="0"/>
                <a:ea typeface="+mn-ea"/>
                <a:cs typeface="+mn-cs"/>
              </a:rPr>
              <a:t>offset</a:t>
            </a:r>
            <a:endParaRPr lang="en-US" b="1" dirty="0" smtClean="0">
              <a:solidFill>
                <a:srgbClr val="008000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  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X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XX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ourier New" pitchFamily="49" charset="0"/>
                <a:ea typeface="+mn-ea"/>
                <a:cs typeface="+mn-cs"/>
              </a:rPr>
              <a:t>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endParaRPr lang="en-US" b="1" dirty="0" smtClean="0">
              <a:solidFill>
                <a:srgbClr val="FF0000"/>
              </a:solidFill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 rot="16200000">
            <a:off x="507762" y="1350034"/>
            <a:ext cx="10311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index</a:t>
            </a:r>
            <a:endParaRPr lang="en-US" sz="2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62669" y="5276871"/>
            <a:ext cx="1896735" cy="756716"/>
          </a:xfrm>
          <a:prstGeom prst="rect">
            <a:avLst/>
          </a:prstGeom>
          <a:noFill/>
          <a:ln w="38100" cap="flat" cmpd="sng" algn="ctr">
            <a:solidFill>
              <a:srgbClr val="66006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3657198" y="4457854"/>
            <a:ext cx="2764457" cy="1817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Lookup:</a:t>
            </a:r>
            <a:endParaRPr lang="en-US" b="1" dirty="0">
              <a:solidFill>
                <a:prstClr val="black"/>
              </a:solidFill>
              <a:latin typeface="Source Sans Pro" panose="020B0503030403020204"/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Source Sans Pro" panose="020B0503030403020204"/>
              </a:rPr>
              <a:t>Index</a:t>
            </a: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 into $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Check </a:t>
            </a:r>
            <a:r>
              <a:rPr lang="en-US" dirty="0" smtClean="0">
                <a:solidFill>
                  <a:srgbClr val="008000"/>
                </a:solidFill>
                <a:latin typeface="Source Sans Pro" panose="020B0503030403020204"/>
              </a:rPr>
              <a:t>tag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Check </a:t>
            </a:r>
            <a:r>
              <a:rPr lang="en-US" dirty="0" smtClean="0">
                <a:solidFill>
                  <a:srgbClr val="0000FF"/>
                </a:solidFill>
                <a:latin typeface="Source Sans Pro" panose="020B0503030403020204"/>
              </a:rPr>
              <a:t>valid</a:t>
            </a: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 bit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3657198" y="4968342"/>
            <a:ext cx="302919" cy="224138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3658138" y="5793102"/>
            <a:ext cx="302919" cy="224138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3657198" y="5357332"/>
            <a:ext cx="302919" cy="224138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74706"/>
              </p:ext>
            </p:extLst>
          </p:nvPr>
        </p:nvGraphicFramePr>
        <p:xfrm>
          <a:off x="1911377" y="1916466"/>
          <a:ext cx="1008868" cy="1828800"/>
        </p:xfrm>
        <a:graphic>
          <a:graphicData uri="http://schemas.openxmlformats.org/drawingml/2006/table">
            <a:tbl>
              <a:tblPr firstRow="1" bandRow="1"/>
              <a:tblGrid>
                <a:gridCol w="100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47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/>
      <p:bldP spid="39" grpId="0" animBg="1"/>
      <p:bldP spid="41" grpId="0" animBg="1"/>
      <p:bldP spid="41" grpId="1" animBg="1"/>
      <p:bldP spid="42" grpId="0" animBg="1"/>
      <p:bldP spid="43" grpId="0" animBg="1"/>
      <p:bldP spid="43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497446"/>
              </p:ext>
            </p:extLst>
          </p:nvPr>
        </p:nvGraphicFramePr>
        <p:xfrm>
          <a:off x="6862669" y="537971"/>
          <a:ext cx="1890370" cy="6217920"/>
        </p:xfrm>
        <a:graphic>
          <a:graphicData uri="http://schemas.openxmlformats.org/drawingml/2006/table">
            <a:tbl>
              <a:tblPr firstRow="1" bandRow="1"/>
              <a:tblGrid>
                <a:gridCol w="78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addr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data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6" name="Title 1"/>
          <p:cNvSpPr txBox="1">
            <a:spLocks/>
          </p:cNvSpPr>
          <p:nvPr/>
        </p:nvSpPr>
        <p:spPr>
          <a:xfrm>
            <a:off x="457200" y="152528"/>
            <a:ext cx="57273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  <a:t>Simulation #3: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  <a:t>       8-byte, DM Cache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57936" y="27597"/>
            <a:ext cx="1558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Source Sans Pro" panose="020B0503030403020204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06799" y="1303508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Source Sans Pro" panose="020B0503030403020204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220637"/>
              </p:ext>
            </p:extLst>
          </p:nvPr>
        </p:nvGraphicFramePr>
        <p:xfrm>
          <a:off x="2920244" y="1929059"/>
          <a:ext cx="2408957" cy="1828800"/>
        </p:xfrm>
        <a:graphic>
          <a:graphicData uri="http://schemas.openxmlformats.org/drawingml/2006/table">
            <a:tbl>
              <a:tblPr firstRow="1" bandRow="1"/>
              <a:tblGrid>
                <a:gridCol w="30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V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latin typeface="Source Sans Pro" panose="020B0503030403020204"/>
                        </a:rPr>
                        <a:t>tag</a:t>
                      </a:r>
                      <a:endParaRPr lang="en-US" sz="1500" b="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data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N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  |    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115658" y="4431788"/>
            <a:ext cx="2212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1101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0100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679076" y="4517512"/>
            <a:ext cx="349492" cy="32018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cxnSp>
        <p:nvCxnSpPr>
          <p:cNvPr id="32" name="Elbow Connector 31"/>
          <p:cNvCxnSpPr>
            <a:stCxn id="31" idx="0"/>
          </p:cNvCxnSpPr>
          <p:nvPr/>
        </p:nvCxnSpPr>
        <p:spPr>
          <a:xfrm rot="5400000" flipH="1" flipV="1">
            <a:off x="1504554" y="3549460"/>
            <a:ext cx="1317320" cy="618785"/>
          </a:xfrm>
          <a:prstGeom prst="bentConnector3">
            <a:avLst>
              <a:gd name="adj1" fmla="val 100044"/>
            </a:avLst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4" name="Rounded Rectangle 33"/>
          <p:cNvSpPr/>
          <p:nvPr/>
        </p:nvSpPr>
        <p:spPr>
          <a:xfrm>
            <a:off x="1482974" y="4517513"/>
            <a:ext cx="191872" cy="320184"/>
          </a:xfrm>
          <a:prstGeom prst="roundRect">
            <a:avLst/>
          </a:prstGeom>
          <a:noFill/>
          <a:ln w="19050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72603" y="4524298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660066"/>
                </a:solidFill>
                <a:latin typeface="Courier New" pitchFamily="49" charset="0"/>
                <a:ea typeface="+mn-ea"/>
                <a:cs typeface="+mn-cs"/>
              </a:rPr>
              <a:t>Miss</a:t>
            </a:r>
            <a:endParaRPr lang="en-US" sz="1800" dirty="0">
              <a:solidFill>
                <a:srgbClr val="66006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5338" y="1629067"/>
            <a:ext cx="321409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tag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| |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ourier New" pitchFamily="49" charset="0"/>
                <a:ea typeface="+mn-ea"/>
                <a:cs typeface="+mn-cs"/>
              </a:rPr>
              <a:t>offset</a:t>
            </a:r>
            <a:endParaRPr lang="en-US" b="1" dirty="0" smtClean="0">
              <a:solidFill>
                <a:srgbClr val="008000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  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X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XX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ourier New" pitchFamily="49" charset="0"/>
                <a:ea typeface="+mn-ea"/>
                <a:cs typeface="+mn-cs"/>
              </a:rPr>
              <a:t>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endParaRPr lang="en-US" b="1" dirty="0" smtClean="0">
              <a:solidFill>
                <a:srgbClr val="FF0000"/>
              </a:solidFill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 rot="16200000">
            <a:off x="507762" y="1350034"/>
            <a:ext cx="10311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index</a:t>
            </a:r>
            <a:endParaRPr lang="en-US" sz="2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62669" y="5276871"/>
            <a:ext cx="1896735" cy="756716"/>
          </a:xfrm>
          <a:prstGeom prst="rect">
            <a:avLst/>
          </a:prstGeom>
          <a:noFill/>
          <a:ln w="38100" cap="flat" cmpd="sng" algn="ctr">
            <a:solidFill>
              <a:srgbClr val="66006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3657198" y="4457854"/>
            <a:ext cx="2764457" cy="1817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Lookup:</a:t>
            </a:r>
            <a:endParaRPr lang="en-US" b="1" dirty="0">
              <a:solidFill>
                <a:prstClr val="black"/>
              </a:solidFill>
              <a:latin typeface="Source Sans Pro" panose="020B0503030403020204"/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Source Sans Pro" panose="020B0503030403020204"/>
              </a:rPr>
              <a:t>Index</a:t>
            </a: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 into $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Check </a:t>
            </a:r>
            <a:r>
              <a:rPr lang="en-US" dirty="0" smtClean="0">
                <a:solidFill>
                  <a:srgbClr val="008000"/>
                </a:solidFill>
                <a:latin typeface="Source Sans Pro" panose="020B0503030403020204"/>
              </a:rPr>
              <a:t>tag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Check </a:t>
            </a:r>
            <a:r>
              <a:rPr lang="en-US" dirty="0" smtClean="0">
                <a:solidFill>
                  <a:srgbClr val="0000FF"/>
                </a:solidFill>
                <a:latin typeface="Source Sans Pro" panose="020B0503030403020204"/>
              </a:rPr>
              <a:t>valid</a:t>
            </a: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 bit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3657198" y="4968342"/>
            <a:ext cx="302919" cy="224138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3658138" y="5793102"/>
            <a:ext cx="302919" cy="224138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3657198" y="5357332"/>
            <a:ext cx="302919" cy="224138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74706"/>
              </p:ext>
            </p:extLst>
          </p:nvPr>
        </p:nvGraphicFramePr>
        <p:xfrm>
          <a:off x="1911377" y="1916466"/>
          <a:ext cx="1008868" cy="1828800"/>
        </p:xfrm>
        <a:graphic>
          <a:graphicData uri="http://schemas.openxmlformats.org/drawingml/2006/table">
            <a:tbl>
              <a:tblPr firstRow="1" bandRow="1"/>
              <a:tblGrid>
                <a:gridCol w="100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54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6" grpId="0"/>
      <p:bldP spid="39" grpId="0" animBg="1"/>
      <p:bldP spid="41" grpId="0" animBg="1"/>
      <p:bldP spid="41" grpId="1" animBg="1"/>
      <p:bldP spid="42" grpId="0" animBg="1"/>
      <p:bldP spid="43" grpId="0" animBg="1"/>
      <p:bldP spid="4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253357"/>
            <a:ext cx="457200" cy="604647"/>
          </a:xfrm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152400" y="124510"/>
            <a:ext cx="8763000" cy="669519"/>
          </a:xfrm>
        </p:spPr>
        <p:txBody>
          <a:bodyPr>
            <a:noAutofit/>
          </a:bodyPr>
          <a:lstStyle/>
          <a:p>
            <a:r>
              <a:rPr lang="en-US" sz="3200" dirty="0"/>
              <a:t>1 Cycle Per </a:t>
            </a:r>
            <a:r>
              <a:rPr lang="en-US" sz="3200" dirty="0" smtClean="0"/>
              <a:t>Stage: the Biggest Lie (So Far)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971490"/>
            <a:ext cx="8763000" cy="5748754"/>
            <a:chOff x="152400" y="514290"/>
            <a:chExt cx="8763000" cy="5748754"/>
          </a:xfrm>
        </p:grpSpPr>
        <p:grpSp>
          <p:nvGrpSpPr>
            <p:cNvPr id="7" name="Group 156"/>
            <p:cNvGrpSpPr/>
            <p:nvPr>
              <p:custDataLst>
                <p:tags r:id="rId2"/>
              </p:custDataLst>
            </p:nvPr>
          </p:nvGrpSpPr>
          <p:grpSpPr>
            <a:xfrm>
              <a:off x="2057400" y="514290"/>
              <a:ext cx="6858000" cy="5334000"/>
              <a:chOff x="2057400" y="457200"/>
              <a:chExt cx="6858000" cy="5334000"/>
            </a:xfrm>
          </p:grpSpPr>
          <p:sp>
            <p:nvSpPr>
              <p:cNvPr id="147" name="Right Triangle 146"/>
              <p:cNvSpPr/>
              <p:nvPr>
                <p:custDataLst>
                  <p:tags r:id="rId142"/>
                </p:custDataLst>
              </p:nvPr>
            </p:nvSpPr>
            <p:spPr>
              <a:xfrm rot="10800000">
                <a:off x="7620000" y="914400"/>
                <a:ext cx="609600" cy="685800"/>
              </a:xfrm>
              <a:prstGeom prst="rtTriangle">
                <a:avLst/>
              </a:prstGeom>
              <a:solidFill>
                <a:srgbClr val="7E368E">
                  <a:lumMod val="75000"/>
                </a:srgbClr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/>
                  <a:ea typeface=""/>
                  <a:cs typeface=""/>
                </a:endParaRPr>
              </a:p>
            </p:txBody>
          </p:sp>
          <p:sp>
            <p:nvSpPr>
              <p:cNvPr id="148" name="Rounded Rectangle 147"/>
              <p:cNvSpPr/>
              <p:nvPr>
                <p:custDataLst>
                  <p:tags r:id="rId143"/>
                </p:custDataLst>
              </p:nvPr>
            </p:nvSpPr>
            <p:spPr>
              <a:xfrm>
                <a:off x="7924800" y="457200"/>
                <a:ext cx="990600" cy="5334000"/>
              </a:xfrm>
              <a:prstGeom prst="roundRect">
                <a:avLst>
                  <a:gd name="adj" fmla="val 30422"/>
                </a:avLst>
              </a:prstGeom>
              <a:solidFill>
                <a:srgbClr val="7E368E">
                  <a:lumMod val="75000"/>
                </a:srgbClr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/>
                  <a:ea typeface=""/>
                  <a:cs typeface=""/>
                </a:endParaRPr>
              </a:p>
            </p:txBody>
          </p:sp>
          <p:sp>
            <p:nvSpPr>
              <p:cNvPr id="149" name="Rounded Rectangle 148"/>
              <p:cNvSpPr/>
              <p:nvPr>
                <p:custDataLst>
                  <p:tags r:id="rId144"/>
                </p:custDataLst>
              </p:nvPr>
            </p:nvSpPr>
            <p:spPr>
              <a:xfrm>
                <a:off x="2057400" y="457200"/>
                <a:ext cx="914400" cy="3048000"/>
              </a:xfrm>
              <a:prstGeom prst="roundRect">
                <a:avLst>
                  <a:gd name="adj" fmla="val 30422"/>
                </a:avLst>
              </a:prstGeom>
              <a:solidFill>
                <a:srgbClr val="7E368E">
                  <a:lumMod val="75000"/>
                </a:srgbClr>
              </a:solidFill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/>
                  <a:ea typeface=""/>
                  <a:cs typeface=""/>
                </a:endParaRPr>
              </a:p>
            </p:txBody>
          </p:sp>
          <p:sp>
            <p:nvSpPr>
              <p:cNvPr id="150" name="Rounded Rectangle 149"/>
              <p:cNvSpPr/>
              <p:nvPr>
                <p:custDataLst>
                  <p:tags r:id="rId145"/>
                </p:custDataLst>
              </p:nvPr>
            </p:nvSpPr>
            <p:spPr>
              <a:xfrm>
                <a:off x="2057400" y="457200"/>
                <a:ext cx="6400800" cy="609600"/>
              </a:xfrm>
              <a:prstGeom prst="roundRect">
                <a:avLst>
                  <a:gd name="adj" fmla="val 50000"/>
                </a:avLst>
              </a:prstGeom>
              <a:solidFill>
                <a:srgbClr val="7E368E">
                  <a:lumMod val="75000"/>
                </a:srgbClr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/>
                  <a:ea typeface=""/>
                  <a:cs typeface=""/>
                </a:endParaRPr>
              </a:p>
            </p:txBody>
          </p:sp>
          <p:sp>
            <p:nvSpPr>
              <p:cNvPr id="151" name="Right Triangle 150"/>
              <p:cNvSpPr/>
              <p:nvPr>
                <p:custDataLst>
                  <p:tags r:id="rId146"/>
                </p:custDataLst>
              </p:nvPr>
            </p:nvSpPr>
            <p:spPr>
              <a:xfrm rot="5400000">
                <a:off x="2552700" y="876300"/>
                <a:ext cx="609600" cy="685800"/>
              </a:xfrm>
              <a:prstGeom prst="rtTriangle">
                <a:avLst/>
              </a:prstGeom>
              <a:solidFill>
                <a:srgbClr val="7E368E">
                  <a:lumMod val="75000"/>
                </a:srgbClr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/>
                  <a:ea typeface=""/>
                  <a:cs typeface=""/>
                </a:endParaRPr>
              </a:p>
            </p:txBody>
          </p:sp>
          <p:sp>
            <p:nvSpPr>
              <p:cNvPr id="152" name="TextBox 151"/>
              <p:cNvSpPr txBox="1"/>
              <p:nvPr>
                <p:custDataLst>
                  <p:tags r:id="rId147"/>
                </p:custDataLst>
              </p:nvPr>
            </p:nvSpPr>
            <p:spPr>
              <a:xfrm>
                <a:off x="8001000" y="5124510"/>
                <a:ext cx="838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" panose="020B0503030403020204"/>
                  </a:rPr>
                  <a:t>Write-</a:t>
                </a:r>
                <a:b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" panose="020B0503030403020204"/>
                  </a:rPr>
                </a:b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" panose="020B0503030403020204"/>
                  </a:rPr>
                  <a:t>Back</a:t>
                </a:r>
              </a:p>
            </p:txBody>
          </p:sp>
        </p:grpSp>
        <p:grpSp>
          <p:nvGrpSpPr>
            <p:cNvPr id="8" name="Group 154"/>
            <p:cNvGrpSpPr/>
            <p:nvPr>
              <p:custDataLst>
                <p:tags r:id="rId3"/>
              </p:custDataLst>
            </p:nvPr>
          </p:nvGrpSpPr>
          <p:grpSpPr>
            <a:xfrm>
              <a:off x="5791200" y="1200090"/>
              <a:ext cx="2286000" cy="4648200"/>
              <a:chOff x="6629400" y="1143000"/>
              <a:chExt cx="1447800" cy="4648200"/>
            </a:xfrm>
          </p:grpSpPr>
          <p:sp>
            <p:nvSpPr>
              <p:cNvPr id="145" name="Rounded Rectangle 144"/>
              <p:cNvSpPr/>
              <p:nvPr>
                <p:custDataLst>
                  <p:tags r:id="rId140"/>
                </p:custDataLst>
              </p:nvPr>
            </p:nvSpPr>
            <p:spPr>
              <a:xfrm>
                <a:off x="6705600" y="1143000"/>
                <a:ext cx="1295400" cy="4648200"/>
              </a:xfrm>
              <a:prstGeom prst="roundRect">
                <a:avLst>
                  <a:gd name="adj" fmla="val 19208"/>
                </a:avLst>
              </a:prstGeom>
              <a:solidFill>
                <a:srgbClr val="00836F">
                  <a:lumMod val="75000"/>
                </a:srgbClr>
              </a:solidFill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/>
                  <a:ea typeface=""/>
                  <a:cs typeface=""/>
                </a:endParaRPr>
              </a:p>
            </p:txBody>
          </p:sp>
          <p:sp>
            <p:nvSpPr>
              <p:cNvPr id="146" name="TextBox 145"/>
              <p:cNvSpPr txBox="1"/>
              <p:nvPr>
                <p:custDataLst>
                  <p:tags r:id="rId141"/>
                </p:custDataLst>
              </p:nvPr>
            </p:nvSpPr>
            <p:spPr>
              <a:xfrm>
                <a:off x="6629400" y="5395556"/>
                <a:ext cx="14478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" panose="020B0503030403020204"/>
                  </a:rPr>
                  <a:t>Memory</a:t>
                </a:r>
              </a:p>
            </p:txBody>
          </p:sp>
        </p:grpSp>
        <p:grpSp>
          <p:nvGrpSpPr>
            <p:cNvPr id="9" name="Group 148"/>
            <p:cNvGrpSpPr/>
            <p:nvPr>
              <p:custDataLst>
                <p:tags r:id="rId4"/>
              </p:custDataLst>
            </p:nvPr>
          </p:nvGrpSpPr>
          <p:grpSpPr>
            <a:xfrm>
              <a:off x="152400" y="1200090"/>
              <a:ext cx="1600200" cy="4667310"/>
              <a:chOff x="152400" y="1143000"/>
              <a:chExt cx="1676400" cy="4667310"/>
            </a:xfrm>
          </p:grpSpPr>
          <p:sp>
            <p:nvSpPr>
              <p:cNvPr id="143" name="Rounded Rectangle 142"/>
              <p:cNvSpPr/>
              <p:nvPr>
                <p:custDataLst>
                  <p:tags r:id="rId138"/>
                </p:custDataLst>
              </p:nvPr>
            </p:nvSpPr>
            <p:spPr>
              <a:xfrm>
                <a:off x="152400" y="1143000"/>
                <a:ext cx="1676400" cy="4648200"/>
              </a:xfrm>
              <a:prstGeom prst="roundRect">
                <a:avLst/>
              </a:prstGeom>
              <a:solidFill>
                <a:srgbClr val="00836F">
                  <a:lumMod val="75000"/>
                </a:srgbClr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/>
                  <a:ea typeface=""/>
                  <a:cs typeface=""/>
                </a:endParaRPr>
              </a:p>
            </p:txBody>
          </p:sp>
          <p:sp>
            <p:nvSpPr>
              <p:cNvPr id="144" name="TextBox 143"/>
              <p:cNvSpPr txBox="1"/>
              <p:nvPr>
                <p:custDataLst>
                  <p:tags r:id="rId139"/>
                </p:custDataLst>
              </p:nvPr>
            </p:nvSpPr>
            <p:spPr>
              <a:xfrm>
                <a:off x="228600" y="5225534"/>
                <a:ext cx="14478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" panose="020B0503030403020204"/>
                  </a:rPr>
                  <a:t>Instruction</a:t>
                </a:r>
                <a:b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" panose="020B0503030403020204"/>
                  </a:rPr>
                </a:b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" panose="020B0503030403020204"/>
                  </a:rPr>
                  <a:t>Fetch</a:t>
                </a:r>
              </a:p>
            </p:txBody>
          </p:sp>
        </p:grpSp>
        <p:grpSp>
          <p:nvGrpSpPr>
            <p:cNvPr id="10" name="Group 153"/>
            <p:cNvGrpSpPr/>
            <p:nvPr>
              <p:custDataLst>
                <p:tags r:id="rId5"/>
              </p:custDataLst>
            </p:nvPr>
          </p:nvGrpSpPr>
          <p:grpSpPr>
            <a:xfrm>
              <a:off x="3886200" y="1200090"/>
              <a:ext cx="2057400" cy="4648200"/>
              <a:chOff x="3886200" y="1143000"/>
              <a:chExt cx="2819400" cy="4648200"/>
            </a:xfrm>
          </p:grpSpPr>
          <p:sp>
            <p:nvSpPr>
              <p:cNvPr id="141" name="Rounded Rectangle 140"/>
              <p:cNvSpPr/>
              <p:nvPr>
                <p:custDataLst>
                  <p:tags r:id="rId136"/>
                </p:custDataLst>
              </p:nvPr>
            </p:nvSpPr>
            <p:spPr>
              <a:xfrm>
                <a:off x="3886200" y="1143000"/>
                <a:ext cx="2819400" cy="4648200"/>
              </a:xfrm>
              <a:prstGeom prst="roundRect">
                <a:avLst>
                  <a:gd name="adj" fmla="val 11944"/>
                </a:avLst>
              </a:prstGeom>
              <a:solidFill>
                <a:srgbClr val="7E368E">
                  <a:lumMod val="75000"/>
                </a:srgbClr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/>
                  <a:ea typeface=""/>
                  <a:cs typeface=""/>
                </a:endParaRPr>
              </a:p>
            </p:txBody>
          </p:sp>
          <p:sp>
            <p:nvSpPr>
              <p:cNvPr id="142" name="TextBox 141"/>
              <p:cNvSpPr txBox="1"/>
              <p:nvPr>
                <p:custDataLst>
                  <p:tags r:id="rId137"/>
                </p:custDataLst>
              </p:nvPr>
            </p:nvSpPr>
            <p:spPr>
              <a:xfrm>
                <a:off x="4648200" y="5432286"/>
                <a:ext cx="1447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" panose="020B0503030403020204"/>
                  </a:rPr>
                  <a:t>Execute</a:t>
                </a:r>
              </a:p>
            </p:txBody>
          </p:sp>
        </p:grpSp>
        <p:grpSp>
          <p:nvGrpSpPr>
            <p:cNvPr id="11" name="Group 152"/>
            <p:cNvGrpSpPr/>
            <p:nvPr>
              <p:custDataLst>
                <p:tags r:id="rId6"/>
              </p:custDataLst>
            </p:nvPr>
          </p:nvGrpSpPr>
          <p:grpSpPr>
            <a:xfrm>
              <a:off x="1752601" y="1200090"/>
              <a:ext cx="2133600" cy="4667310"/>
              <a:chOff x="1828801" y="1143000"/>
              <a:chExt cx="2057400" cy="4667310"/>
            </a:xfrm>
          </p:grpSpPr>
          <p:sp>
            <p:nvSpPr>
              <p:cNvPr id="137" name="Rounded Rectangle 136"/>
              <p:cNvSpPr/>
              <p:nvPr>
                <p:custDataLst>
                  <p:tags r:id="rId132"/>
                </p:custDataLst>
              </p:nvPr>
            </p:nvSpPr>
            <p:spPr>
              <a:xfrm>
                <a:off x="2751083" y="1143000"/>
                <a:ext cx="1135117" cy="4648200"/>
              </a:xfrm>
              <a:prstGeom prst="roundRect">
                <a:avLst>
                  <a:gd name="adj" fmla="val 30962"/>
                </a:avLst>
              </a:prstGeom>
              <a:solidFill>
                <a:srgbClr val="FFFF00">
                  <a:lumMod val="50000"/>
                </a:srgbClr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/>
                  <a:ea typeface=""/>
                  <a:cs typeface=""/>
                </a:endParaRPr>
              </a:p>
            </p:txBody>
          </p:sp>
          <p:sp>
            <p:nvSpPr>
              <p:cNvPr id="138" name="Rounded Rectangle 137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828801" y="3505200"/>
                <a:ext cx="2057400" cy="2286000"/>
              </a:xfrm>
              <a:prstGeom prst="roundRect">
                <a:avLst>
                  <a:gd name="adj" fmla="val 15859"/>
                </a:avLst>
              </a:prstGeom>
              <a:solidFill>
                <a:srgbClr val="FFFF00">
                  <a:lumMod val="50000"/>
                </a:srgbClr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/>
                  <a:ea typeface=""/>
                  <a:cs typeface=""/>
                </a:endParaRPr>
              </a:p>
            </p:txBody>
          </p:sp>
          <p:sp>
            <p:nvSpPr>
              <p:cNvPr id="139" name="Right Triangle 138"/>
              <p:cNvSpPr/>
              <p:nvPr>
                <p:custDataLst>
                  <p:tags r:id="rId134"/>
                </p:custDataLst>
              </p:nvPr>
            </p:nvSpPr>
            <p:spPr>
              <a:xfrm rot="16200000">
                <a:off x="2458847" y="3132658"/>
                <a:ext cx="550314" cy="533400"/>
              </a:xfrm>
              <a:prstGeom prst="rtTriangle">
                <a:avLst/>
              </a:prstGeom>
              <a:solidFill>
                <a:srgbClr val="FFFF00">
                  <a:lumMod val="50000"/>
                </a:srgbClr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/>
                  <a:ea typeface=""/>
                  <a:cs typeface=""/>
                </a:endParaRPr>
              </a:p>
            </p:txBody>
          </p:sp>
          <p:sp>
            <p:nvSpPr>
              <p:cNvPr id="140" name="TextBox 139"/>
              <p:cNvSpPr txBox="1"/>
              <p:nvPr>
                <p:custDataLst>
                  <p:tags r:id="rId135"/>
                </p:custDataLst>
              </p:nvPr>
            </p:nvSpPr>
            <p:spPr>
              <a:xfrm>
                <a:off x="2133600" y="5225534"/>
                <a:ext cx="14478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" panose="020B0503030403020204"/>
                  </a:rPr>
                  <a:t>Instruction</a:t>
                </a:r>
                <a:b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" panose="020B0503030403020204"/>
                  </a:rPr>
                </a:b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" panose="020B0503030403020204"/>
                  </a:rPr>
                  <a:t>Decode</a:t>
                </a:r>
              </a:p>
            </p:txBody>
          </p:sp>
        </p:grpSp>
        <p:sp>
          <p:nvSpPr>
            <p:cNvPr id="12" name="Arc 11"/>
            <p:cNvSpPr/>
            <p:nvPr>
              <p:custDataLst>
                <p:tags r:id="rId7"/>
              </p:custDataLst>
            </p:nvPr>
          </p:nvSpPr>
          <p:spPr>
            <a:xfrm rot="10800000" flipV="1">
              <a:off x="2743200" y="12000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  <a:ea typeface=""/>
                <a:cs typeface=""/>
              </a:endParaRPr>
            </a:p>
          </p:txBody>
        </p:sp>
        <p:sp>
          <p:nvSpPr>
            <p:cNvPr id="13" name="Rounded Rectangle 12"/>
            <p:cNvSpPr/>
            <p:nvPr>
              <p:custDataLst>
                <p:tags r:id="rId8"/>
              </p:custDataLst>
            </p:nvPr>
          </p:nvSpPr>
          <p:spPr>
            <a:xfrm>
              <a:off x="5943600" y="1200090"/>
              <a:ext cx="1981200" cy="4648200"/>
            </a:xfrm>
            <a:prstGeom prst="roundRect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  <a:ea typeface=""/>
                <a:cs typeface=""/>
              </a:endParaRPr>
            </a:p>
          </p:txBody>
        </p:sp>
        <p:cxnSp>
          <p:nvCxnSpPr>
            <p:cNvPr id="14" name="Straight Connector 13"/>
            <p:cNvCxnSpPr>
              <a:endCxn id="108" idx="2"/>
            </p:cNvCxnSpPr>
            <p:nvPr>
              <p:custDataLst>
                <p:tags r:id="rId9"/>
              </p:custDataLst>
            </p:nvPr>
          </p:nvCxnSpPr>
          <p:spPr>
            <a:xfrm>
              <a:off x="8229600" y="5848290"/>
              <a:ext cx="381000" cy="0"/>
            </a:xfrm>
            <a:prstGeom prst="line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5" name="Arc 14"/>
            <p:cNvSpPr/>
            <p:nvPr>
              <p:custDataLst>
                <p:tags r:id="rId10"/>
              </p:custDataLst>
            </p:nvPr>
          </p:nvSpPr>
          <p:spPr>
            <a:xfrm rot="5400000">
              <a:off x="8305800" y="52386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  <a:ea typeface=""/>
                <a:cs typeface=""/>
              </a:endParaRPr>
            </a:p>
          </p:txBody>
        </p:sp>
        <p:sp>
          <p:nvSpPr>
            <p:cNvPr id="16" name="Arc 15"/>
            <p:cNvSpPr/>
            <p:nvPr>
              <p:custDataLst>
                <p:tags r:id="rId11"/>
              </p:custDataLst>
            </p:nvPr>
          </p:nvSpPr>
          <p:spPr>
            <a:xfrm rot="10800000">
              <a:off x="7924800" y="52386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  <a:ea typeface=""/>
                <a:cs typeface=""/>
              </a:endParaRPr>
            </a:p>
          </p:txBody>
        </p:sp>
        <p:cxnSp>
          <p:nvCxnSpPr>
            <p:cNvPr id="17" name="Straight Connector 16"/>
            <p:cNvCxnSpPr>
              <a:stCxn id="147" idx="2"/>
            </p:cNvCxnSpPr>
            <p:nvPr>
              <p:custDataLst>
                <p:tags r:id="rId12"/>
              </p:custDataLst>
            </p:nvPr>
          </p:nvCxnSpPr>
          <p:spPr>
            <a:xfrm rot="5400000">
              <a:off x="1828800" y="2343090"/>
              <a:ext cx="1828800" cy="0"/>
            </a:xfrm>
            <a:prstGeom prst="line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8" name="Arc 17"/>
            <p:cNvSpPr/>
            <p:nvPr>
              <p:custDataLst>
                <p:tags r:id="rId13"/>
              </p:custDataLst>
            </p:nvPr>
          </p:nvSpPr>
          <p:spPr>
            <a:xfrm rot="16200000" flipV="1">
              <a:off x="7315200" y="11238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  <a:ea typeface=""/>
                <a:cs typeface="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67000" y="4191000"/>
              <a:ext cx="685800" cy="304800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lIns="0" rIns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extend</a:t>
              </a:r>
            </a:p>
          </p:txBody>
        </p:sp>
        <p:sp>
          <p:nvSpPr>
            <p:cNvPr id="20" name="Freeform 19"/>
            <p:cNvSpPr/>
            <p:nvPr>
              <p:custDataLst>
                <p:tags r:id="rId15"/>
              </p:custDataLst>
            </p:nvPr>
          </p:nvSpPr>
          <p:spPr>
            <a:xfrm>
              <a:off x="4953000" y="1733490"/>
              <a:ext cx="609600" cy="15240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" h="1270000">
                  <a:moveTo>
                    <a:pt x="0" y="0"/>
                  </a:moveTo>
                  <a:lnTo>
                    <a:pt x="685800" y="317500"/>
                  </a:lnTo>
                  <a:lnTo>
                    <a:pt x="685800" y="952500"/>
                  </a:lnTo>
                  <a:lnTo>
                    <a:pt x="0" y="1270000"/>
                  </a:lnTo>
                  <a:lnTo>
                    <a:pt x="0" y="762000"/>
                  </a:lnTo>
                  <a:lnTo>
                    <a:pt x="171450" y="635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  <a:ea typeface=""/>
                <a:cs typeface="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48200" y="2724090"/>
              <a:ext cx="152400" cy="7620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400800" y="3257490"/>
              <a:ext cx="1143000" cy="1066800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62199" y="1809690"/>
              <a:ext cx="1143001" cy="1363663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register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file</a:t>
              </a:r>
            </a:p>
          </p:txBody>
        </p:sp>
        <p:sp>
          <p:nvSpPr>
            <p:cNvPr id="24" name="Oval 2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62200" y="3581400"/>
              <a:ext cx="1219200" cy="457199"/>
            </a:xfrm>
            <a:prstGeom prst="ellipse">
              <a:avLst/>
            </a:prstGeom>
            <a:solidFill>
              <a:srgbClr val="000000"/>
            </a:solidFill>
            <a:ln w="25400" cap="sq" algn="ctr">
              <a:solidFill>
                <a:srgbClr val="18B9BC"/>
              </a:solidFill>
              <a:round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control</a:t>
              </a:r>
            </a:p>
          </p:txBody>
        </p:sp>
        <p:sp>
          <p:nvSpPr>
            <p:cNvPr id="25" name="Rounded Rectangle 24"/>
            <p:cNvSpPr/>
            <p:nvPr>
              <p:custDataLst>
                <p:tags r:id="rId20"/>
              </p:custDataLst>
            </p:nvPr>
          </p:nvSpPr>
          <p:spPr>
            <a:xfrm>
              <a:off x="152400" y="1200090"/>
              <a:ext cx="1600200" cy="4648200"/>
            </a:xfrm>
            <a:prstGeom prst="roundRect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  <a:ea typeface=""/>
                <a:cs typeface="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2514600" y="3181291"/>
              <a:ext cx="1" cy="228600"/>
            </a:xfrm>
            <a:prstGeom prst="line">
              <a:avLst/>
            </a:prstGeom>
            <a:noFill/>
            <a:ln w="25400" cap="sq">
              <a:solidFill>
                <a:srgbClr val="18B9BC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27" name="Line 4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8686800" y="971490"/>
              <a:ext cx="0" cy="1676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28" name="Line 5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2209800" y="27240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29" name="Text Box 5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105400" y="2266890"/>
              <a:ext cx="4700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ALU</a:t>
              </a:r>
            </a:p>
          </p:txBody>
        </p:sp>
        <p:sp>
          <p:nvSpPr>
            <p:cNvPr id="30" name="Line 4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2209800" y="971490"/>
              <a:ext cx="0" cy="17526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31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800600" y="3028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32" name="Line 4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419600" y="33336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33" name="Line 4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4191000"/>
              <a:ext cx="152400" cy="152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34" name="Text Box 5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477000" y="3943290"/>
              <a:ext cx="976100" cy="413639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memory</a:t>
              </a:r>
            </a:p>
          </p:txBody>
        </p:sp>
        <p:sp>
          <p:nvSpPr>
            <p:cNvPr id="35" name="Line 4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4191000" y="2876490"/>
              <a:ext cx="0" cy="914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 type="oval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324600" y="3562290"/>
              <a:ext cx="5189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d</a:t>
              </a:r>
              <a:r>
                <a:rPr kumimoji="0" lang="en-US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in</a:t>
              </a:r>
            </a:p>
          </p:txBody>
        </p:sp>
        <p:sp>
          <p:nvSpPr>
            <p:cNvPr id="37" name="Text Box 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10400" y="3562290"/>
              <a:ext cx="5189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d</a:t>
              </a:r>
              <a:r>
                <a:rPr kumimoji="0" lang="en-US" sz="1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out</a:t>
              </a:r>
              <a:endPara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38" name="Line 4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6858000" y="4324290"/>
              <a:ext cx="0" cy="228600"/>
            </a:xfrm>
            <a:prstGeom prst="line">
              <a:avLst/>
            </a:prstGeom>
            <a:noFill/>
            <a:ln w="25400" cap="sq">
              <a:solidFill>
                <a:srgbClr val="18B9BC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400800" y="3181290"/>
              <a:ext cx="9761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addr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40" name="Line 44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6858000" y="2419290"/>
              <a:ext cx="0" cy="8382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oval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41" name="Line 4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8534400" y="2647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42" name="Line 4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8229600" y="28764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43" name="Line 4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8229600" y="2876490"/>
              <a:ext cx="0" cy="914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44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8458200" y="3028890"/>
              <a:ext cx="0" cy="228600"/>
            </a:xfrm>
            <a:prstGeom prst="line">
              <a:avLst/>
            </a:prstGeom>
            <a:noFill/>
            <a:ln w="25400" cap="sq">
              <a:solidFill>
                <a:srgbClr val="18B9BC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45" name="Line 4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5334000" y="3028890"/>
              <a:ext cx="0" cy="228600"/>
            </a:xfrm>
            <a:prstGeom prst="line">
              <a:avLst/>
            </a:prstGeom>
            <a:noFill/>
            <a:ln w="25400" cap="sq">
              <a:solidFill>
                <a:srgbClr val="18B9BC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46" name="Line 45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4648200" y="3486090"/>
              <a:ext cx="0" cy="228600"/>
            </a:xfrm>
            <a:prstGeom prst="line">
              <a:avLst/>
            </a:prstGeom>
            <a:noFill/>
            <a:ln w="25400" cap="sq">
              <a:solidFill>
                <a:srgbClr val="18B9BC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2971800" y="4572000"/>
              <a:ext cx="0" cy="228600"/>
            </a:xfrm>
            <a:prstGeom prst="line">
              <a:avLst/>
            </a:prstGeom>
            <a:noFill/>
            <a:ln w="25400" cap="sq">
              <a:solidFill>
                <a:srgbClr val="18B9BC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28955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rgbClr val="18B9BC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49" name="Line 2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31241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rgbClr val="18B9BC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50" name="Line 2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33527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rgbClr val="18B9BC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51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2057400" y="3810000"/>
              <a:ext cx="304800" cy="0"/>
            </a:xfrm>
            <a:prstGeom prst="line">
              <a:avLst/>
            </a:prstGeom>
            <a:noFill/>
            <a:ln w="25400" cap="sq">
              <a:solidFill>
                <a:srgbClr val="18B9BC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52" name="Rounded Rectangle 51"/>
            <p:cNvSpPr/>
            <p:nvPr>
              <p:custDataLst>
                <p:tags r:id="rId47"/>
              </p:custDataLst>
            </p:nvPr>
          </p:nvSpPr>
          <p:spPr>
            <a:xfrm>
              <a:off x="3886200" y="1200090"/>
              <a:ext cx="2057400" cy="4648200"/>
            </a:xfrm>
            <a:prstGeom prst="roundRect">
              <a:avLst>
                <a:gd name="adj" fmla="val 11944"/>
              </a:avLst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  <a:ea typeface=""/>
                <a:cs typeface=""/>
              </a:endParaRPr>
            </a:p>
          </p:txBody>
        </p:sp>
        <p:cxnSp>
          <p:nvCxnSpPr>
            <p:cNvPr id="53" name="Straight Connector 52"/>
            <p:cNvCxnSpPr/>
            <p:nvPr>
              <p:custDataLst>
                <p:tags r:id="rId48"/>
              </p:custDataLst>
            </p:nvPr>
          </p:nvCxnSpPr>
          <p:spPr>
            <a:xfrm flipV="1">
              <a:off x="2057400" y="5848290"/>
              <a:ext cx="1600200" cy="2"/>
            </a:xfrm>
            <a:prstGeom prst="line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4" name="Straight Connector 53"/>
            <p:cNvCxnSpPr/>
            <p:nvPr>
              <p:custDataLst>
                <p:tags r:id="rId49"/>
              </p:custDataLst>
            </p:nvPr>
          </p:nvCxnSpPr>
          <p:spPr>
            <a:xfrm rot="10800000">
              <a:off x="1905001" y="3562291"/>
              <a:ext cx="533402" cy="0"/>
            </a:xfrm>
            <a:prstGeom prst="line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5" name="Straight Connector 54"/>
            <p:cNvCxnSpPr/>
            <p:nvPr>
              <p:custDataLst>
                <p:tags r:id="rId50"/>
              </p:custDataLst>
            </p:nvPr>
          </p:nvCxnSpPr>
          <p:spPr>
            <a:xfrm rot="5400000">
              <a:off x="6553200" y="3181290"/>
              <a:ext cx="4724400" cy="0"/>
            </a:xfrm>
            <a:prstGeom prst="line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6" name="Straight Connector 55"/>
            <p:cNvCxnSpPr/>
            <p:nvPr>
              <p:custDataLst>
                <p:tags r:id="rId51"/>
              </p:custDataLst>
            </p:nvPr>
          </p:nvCxnSpPr>
          <p:spPr>
            <a:xfrm rot="16200000" flipH="1">
              <a:off x="800101" y="2000190"/>
              <a:ext cx="2514600" cy="1"/>
            </a:xfrm>
            <a:prstGeom prst="line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7" name="Arc 56"/>
            <p:cNvSpPr/>
            <p:nvPr>
              <p:custDataLst>
                <p:tags r:id="rId52"/>
              </p:custDataLst>
            </p:nvPr>
          </p:nvSpPr>
          <p:spPr>
            <a:xfrm rot="5400000">
              <a:off x="3276600" y="52386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  <a:ea typeface=""/>
                <a:cs typeface=""/>
              </a:endParaRPr>
            </a:p>
          </p:txBody>
        </p:sp>
        <p:sp>
          <p:nvSpPr>
            <p:cNvPr id="58" name="Arc 57"/>
            <p:cNvSpPr/>
            <p:nvPr>
              <p:custDataLst>
                <p:tags r:id="rId53"/>
              </p:custDataLst>
            </p:nvPr>
          </p:nvSpPr>
          <p:spPr>
            <a:xfrm rot="10800000">
              <a:off x="1752601" y="52386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  <a:ea typeface=""/>
                <a:cs typeface=""/>
              </a:endParaRPr>
            </a:p>
          </p:txBody>
        </p:sp>
        <p:cxnSp>
          <p:nvCxnSpPr>
            <p:cNvPr id="59" name="Straight Connector 58"/>
            <p:cNvCxnSpPr/>
            <p:nvPr>
              <p:custDataLst>
                <p:tags r:id="rId54"/>
              </p:custDataLst>
            </p:nvPr>
          </p:nvCxnSpPr>
          <p:spPr>
            <a:xfrm rot="10800000">
              <a:off x="2057400" y="514290"/>
              <a:ext cx="6553200" cy="0"/>
            </a:xfrm>
            <a:prstGeom prst="line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60" name="Arc 59"/>
            <p:cNvSpPr/>
            <p:nvPr>
              <p:custDataLst>
                <p:tags r:id="rId55"/>
              </p:custDataLst>
            </p:nvPr>
          </p:nvSpPr>
          <p:spPr>
            <a:xfrm>
              <a:off x="8305800" y="5142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  <a:ea typeface=""/>
                <a:cs typeface=""/>
              </a:endParaRPr>
            </a:p>
          </p:txBody>
        </p:sp>
        <p:sp>
          <p:nvSpPr>
            <p:cNvPr id="61" name="Arc 60"/>
            <p:cNvSpPr/>
            <p:nvPr>
              <p:custDataLst>
                <p:tags r:id="rId56"/>
              </p:custDataLst>
            </p:nvPr>
          </p:nvSpPr>
          <p:spPr>
            <a:xfrm rot="5400000">
              <a:off x="2133601" y="29526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  <a:ea typeface=""/>
                <a:cs typeface=""/>
              </a:endParaRPr>
            </a:p>
          </p:txBody>
        </p:sp>
        <p:sp>
          <p:nvSpPr>
            <p:cNvPr id="62" name="Arc 61"/>
            <p:cNvSpPr/>
            <p:nvPr>
              <p:custDataLst>
                <p:tags r:id="rId57"/>
              </p:custDataLst>
            </p:nvPr>
          </p:nvSpPr>
          <p:spPr>
            <a:xfrm rot="16200000">
              <a:off x="2057400" y="5142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  <a:ea typeface=""/>
                <a:cs typeface=""/>
              </a:endParaRPr>
            </a:p>
          </p:txBody>
        </p:sp>
        <p:sp>
          <p:nvSpPr>
            <p:cNvPr id="63" name="Arc 62"/>
            <p:cNvSpPr/>
            <p:nvPr>
              <p:custDataLst>
                <p:tags r:id="rId58"/>
              </p:custDataLst>
            </p:nvPr>
          </p:nvSpPr>
          <p:spPr>
            <a:xfrm rot="10800000">
              <a:off x="2057400" y="29526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  <a:ea typeface=""/>
                <a:cs typeface=""/>
              </a:endParaRPr>
            </a:p>
          </p:txBody>
        </p:sp>
        <p:sp>
          <p:nvSpPr>
            <p:cNvPr id="64" name="Arc 63"/>
            <p:cNvSpPr/>
            <p:nvPr>
              <p:custDataLst>
                <p:tags r:id="rId59"/>
              </p:custDataLst>
            </p:nvPr>
          </p:nvSpPr>
          <p:spPr>
            <a:xfrm rot="10800000" flipV="1">
              <a:off x="1752601" y="35622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  <a:ea typeface=""/>
                <a:cs typeface=""/>
              </a:endParaRPr>
            </a:p>
          </p:txBody>
        </p:sp>
        <p:sp>
          <p:nvSpPr>
            <p:cNvPr id="65" name="Arc 64"/>
            <p:cNvSpPr/>
            <p:nvPr>
              <p:custDataLst>
                <p:tags r:id="rId60"/>
              </p:custDataLst>
            </p:nvPr>
          </p:nvSpPr>
          <p:spPr>
            <a:xfrm rot="16200000" flipV="1">
              <a:off x="3276600" y="12000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  <a:ea typeface=""/>
                <a:cs typeface=""/>
              </a:endParaRPr>
            </a:p>
          </p:txBody>
        </p:sp>
        <p:cxnSp>
          <p:nvCxnSpPr>
            <p:cNvPr id="66" name="Straight Connector 65"/>
            <p:cNvCxnSpPr/>
            <p:nvPr>
              <p:custDataLst>
                <p:tags r:id="rId61"/>
              </p:custDataLst>
            </p:nvPr>
          </p:nvCxnSpPr>
          <p:spPr>
            <a:xfrm rot="10800000">
              <a:off x="3048000" y="1200090"/>
              <a:ext cx="533400" cy="0"/>
            </a:xfrm>
            <a:prstGeom prst="line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67" name="Arc 66"/>
            <p:cNvSpPr/>
            <p:nvPr>
              <p:custDataLst>
                <p:tags r:id="rId62"/>
              </p:custDataLst>
            </p:nvPr>
          </p:nvSpPr>
          <p:spPr>
            <a:xfrm rot="10800000" flipV="1">
              <a:off x="2743200" y="11238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  <a:ea typeface=""/>
                <a:cs typeface=""/>
              </a:endParaRPr>
            </a:p>
          </p:txBody>
        </p:sp>
        <p:cxnSp>
          <p:nvCxnSpPr>
            <p:cNvPr id="68" name="Straight Connector 67"/>
            <p:cNvCxnSpPr/>
            <p:nvPr>
              <p:custDataLst>
                <p:tags r:id="rId63"/>
              </p:custDataLst>
            </p:nvPr>
          </p:nvCxnSpPr>
          <p:spPr>
            <a:xfrm rot="10800000" flipV="1">
              <a:off x="3048000" y="1123888"/>
              <a:ext cx="4648200" cy="1"/>
            </a:xfrm>
            <a:prstGeom prst="line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9" name="Straight Connector 68"/>
            <p:cNvCxnSpPr>
              <a:stCxn id="152" idx="0"/>
            </p:cNvCxnSpPr>
            <p:nvPr>
              <p:custDataLst>
                <p:tags r:id="rId64"/>
              </p:custDataLst>
            </p:nvPr>
          </p:nvCxnSpPr>
          <p:spPr>
            <a:xfrm rot="5400000">
              <a:off x="7886700" y="1466790"/>
              <a:ext cx="76200" cy="0"/>
            </a:xfrm>
            <a:prstGeom prst="lin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70" name="Line 8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685798" y="2800290"/>
              <a:ext cx="2" cy="762000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71" name="Text Box 11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04800" y="3562290"/>
              <a:ext cx="762000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PC</a:t>
              </a:r>
            </a:p>
          </p:txBody>
        </p:sp>
        <p:sp>
          <p:nvSpPr>
            <p:cNvPr id="72" name="Line 18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H="1">
              <a:off x="1219200" y="3181290"/>
              <a:ext cx="0" cy="1143000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73" name="Line 21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685798" y="3867088"/>
              <a:ext cx="2" cy="457201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74" name="Line 4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 flipV="1">
              <a:off x="1295400" y="2266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75" name="Rectangle 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04800" y="1733490"/>
              <a:ext cx="990600" cy="1066800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memory</a:t>
              </a:r>
            </a:p>
          </p:txBody>
        </p:sp>
        <p:sp>
          <p:nvSpPr>
            <p:cNvPr id="76" name="Oval 17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57200" y="4324290"/>
              <a:ext cx="990600" cy="685800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new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pc</a:t>
              </a:r>
            </a:p>
          </p:txBody>
        </p:sp>
        <p:sp>
          <p:nvSpPr>
            <p:cNvPr id="77" name="Line 49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 flipV="1">
              <a:off x="1447800" y="2266890"/>
              <a:ext cx="0" cy="1524000"/>
            </a:xfrm>
            <a:prstGeom prst="line">
              <a:avLst/>
            </a:prstGeom>
            <a:noFill/>
            <a:ln w="2540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78" name="Line 18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85800" y="3181290"/>
              <a:ext cx="533400" cy="0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oval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79" name="Line 49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V="1">
              <a:off x="1447800" y="3790890"/>
              <a:ext cx="609600" cy="0"/>
            </a:xfrm>
            <a:prstGeom prst="line">
              <a:avLst/>
            </a:prstGeom>
            <a:noFill/>
            <a:ln w="2540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80" name="Line 43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3505200" y="2038290"/>
              <a:ext cx="1447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81" name="Line 44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505200" y="2876490"/>
              <a:ext cx="114046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82" name="Line 48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5562600" y="2419290"/>
              <a:ext cx="2819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83" name="Line 49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 flipV="1">
              <a:off x="2209800" y="971490"/>
              <a:ext cx="64770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84" name="Line 44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4191000" y="3759427"/>
              <a:ext cx="2209800" cy="31463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85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V="1">
              <a:off x="7543800" y="3790890"/>
              <a:ext cx="685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86" name="Line 4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3352800" y="4343400"/>
              <a:ext cx="1066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-609596" y="3409888"/>
              <a:ext cx="4724398" cy="304799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88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1371600" y="3638491"/>
              <a:ext cx="762000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inst</a:t>
              </a:r>
            </a:p>
          </p:txBody>
        </p:sp>
        <p:sp>
          <p:nvSpPr>
            <p:cNvPr id="89" name="TextBox 88"/>
            <p:cNvSpPr txBox="1"/>
            <p:nvPr>
              <p:custDataLst>
                <p:tags r:id="rId84"/>
              </p:custDataLst>
            </p:nvPr>
          </p:nvSpPr>
          <p:spPr>
            <a:xfrm>
              <a:off x="1371600" y="590538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IF/ID</a:t>
              </a:r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1524001" y="3409889"/>
              <a:ext cx="4724400" cy="304799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91" name="TextBox 90"/>
            <p:cNvSpPr txBox="1"/>
            <p:nvPr>
              <p:custDataLst>
                <p:tags r:id="rId86"/>
              </p:custDataLst>
            </p:nvPr>
          </p:nvSpPr>
          <p:spPr>
            <a:xfrm>
              <a:off x="3505200" y="592449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ID/EX</a:t>
              </a:r>
            </a:p>
          </p:txBody>
        </p:sp>
        <p:sp>
          <p:nvSpPr>
            <p:cNvPr id="92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5562601" y="3409890"/>
              <a:ext cx="4724400" cy="304799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93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3581401" y="3409889"/>
              <a:ext cx="4724400" cy="304799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94" name="Rectangle 1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8382000" y="2266890"/>
              <a:ext cx="152400" cy="7620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95" name="TextBox 94"/>
            <p:cNvSpPr txBox="1"/>
            <p:nvPr>
              <p:custDataLst>
                <p:tags r:id="rId90"/>
              </p:custDataLst>
            </p:nvPr>
          </p:nvSpPr>
          <p:spPr>
            <a:xfrm>
              <a:off x="5334000" y="592449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EX/MEM</a:t>
              </a:r>
            </a:p>
          </p:txBody>
        </p:sp>
        <p:sp>
          <p:nvSpPr>
            <p:cNvPr id="96" name="TextBox 95"/>
            <p:cNvSpPr txBox="1"/>
            <p:nvPr>
              <p:custDataLst>
                <p:tags r:id="rId91"/>
              </p:custDataLst>
            </p:nvPr>
          </p:nvSpPr>
          <p:spPr>
            <a:xfrm>
              <a:off x="7315200" y="592449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MEM/WB</a:t>
              </a:r>
            </a:p>
          </p:txBody>
        </p:sp>
        <p:sp>
          <p:nvSpPr>
            <p:cNvPr id="97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3505200" y="4267201"/>
              <a:ext cx="762000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imm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98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3505200" y="2724091"/>
              <a:ext cx="762000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3505200" y="1885891"/>
              <a:ext cx="762000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A</a:t>
              </a:r>
            </a:p>
          </p:txBody>
        </p:sp>
        <p:sp>
          <p:nvSpPr>
            <p:cNvPr id="100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3619504" y="5352991"/>
              <a:ext cx="533398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ctrl</a:t>
              </a:r>
            </a:p>
          </p:txBody>
        </p:sp>
        <p:sp>
          <p:nvSpPr>
            <p:cNvPr id="101" name="Line 25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V="1">
              <a:off x="3505199" y="5543489"/>
              <a:ext cx="228601" cy="1"/>
            </a:xfrm>
            <a:prstGeom prst="line">
              <a:avLst/>
            </a:prstGeom>
            <a:noFill/>
            <a:ln w="25400" cap="sq">
              <a:solidFill>
                <a:srgbClr val="18B9BC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02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5676901" y="5352990"/>
              <a:ext cx="533398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ctrl</a:t>
              </a:r>
            </a:p>
          </p:txBody>
        </p:sp>
        <p:sp>
          <p:nvSpPr>
            <p:cNvPr id="103" name="Line 25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5562596" y="5543488"/>
              <a:ext cx="228601" cy="1"/>
            </a:xfrm>
            <a:prstGeom prst="line">
              <a:avLst/>
            </a:prstGeom>
            <a:noFill/>
            <a:ln w="25400" cap="sq">
              <a:solidFill>
                <a:srgbClr val="18B9BC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04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16200000">
              <a:off x="7658101" y="5352990"/>
              <a:ext cx="533398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ctrl</a:t>
              </a:r>
            </a:p>
          </p:txBody>
        </p:sp>
        <p:sp>
          <p:nvSpPr>
            <p:cNvPr id="105" name="Line 25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7543796" y="5543488"/>
              <a:ext cx="228601" cy="1"/>
            </a:xfrm>
            <a:prstGeom prst="line">
              <a:avLst/>
            </a:prstGeom>
            <a:noFill/>
            <a:ln w="25400" cap="sq">
              <a:solidFill>
                <a:srgbClr val="18B9BC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06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16200000">
              <a:off x="5562600" y="3638490"/>
              <a:ext cx="762000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107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5562600" y="2266890"/>
              <a:ext cx="762000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108" name="Text Box 11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rot="16200000">
              <a:off x="7543800" y="2266891"/>
              <a:ext cx="762000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109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rot="16200000">
              <a:off x="7543800" y="3638490"/>
              <a:ext cx="762000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M</a:t>
              </a:r>
            </a:p>
          </p:txBody>
        </p:sp>
        <p:sp>
          <p:nvSpPr>
            <p:cNvPr id="110" name="Line 25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 flipV="1">
              <a:off x="3505200" y="5695889"/>
              <a:ext cx="228601" cy="1"/>
            </a:xfrm>
            <a:prstGeom prst="line">
              <a:avLst/>
            </a:prstGeom>
            <a:noFill/>
            <a:ln w="25400" cap="sq">
              <a:solidFill>
                <a:srgbClr val="18B9BC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11" name="Line 25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505200" y="5391089"/>
              <a:ext cx="228601" cy="1"/>
            </a:xfrm>
            <a:prstGeom prst="line">
              <a:avLst/>
            </a:prstGeom>
            <a:noFill/>
            <a:ln w="25400" cap="sq">
              <a:solidFill>
                <a:srgbClr val="18B9BC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12" name="Line 25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V="1">
              <a:off x="5562599" y="5695889"/>
              <a:ext cx="228601" cy="1"/>
            </a:xfrm>
            <a:prstGeom prst="line">
              <a:avLst/>
            </a:prstGeom>
            <a:noFill/>
            <a:ln w="25400" cap="sq">
              <a:solidFill>
                <a:srgbClr val="18B9BC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13" name="Line 25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 flipV="1">
              <a:off x="5562599" y="5391089"/>
              <a:ext cx="228601" cy="1"/>
            </a:xfrm>
            <a:prstGeom prst="line">
              <a:avLst/>
            </a:prstGeom>
            <a:noFill/>
            <a:ln w="25400" cap="sq">
              <a:solidFill>
                <a:srgbClr val="18B9BC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14" name="Line 2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 flipV="1">
              <a:off x="7543799" y="5695890"/>
              <a:ext cx="228601" cy="1"/>
            </a:xfrm>
            <a:prstGeom prst="line">
              <a:avLst/>
            </a:prstGeom>
            <a:noFill/>
            <a:ln w="25400" cap="sq">
              <a:solidFill>
                <a:srgbClr val="18B9BC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15" name="Line 25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 flipV="1">
              <a:off x="7543799" y="5391090"/>
              <a:ext cx="228601" cy="1"/>
            </a:xfrm>
            <a:prstGeom prst="line">
              <a:avLst/>
            </a:prstGeom>
            <a:noFill/>
            <a:ln w="25400" cap="sq">
              <a:solidFill>
                <a:srgbClr val="18B9BC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16" name="Oval 17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476500" y="1039467"/>
              <a:ext cx="1066800" cy="762000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compute</a:t>
              </a:r>
              <a:b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</a:b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jump/branch</a:t>
              </a:r>
              <a:b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</a:b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/>
                </a:rPr>
                <a:t>targets</a:t>
              </a:r>
            </a:p>
          </p:txBody>
        </p:sp>
        <p:grpSp>
          <p:nvGrpSpPr>
            <p:cNvPr id="117" name="Group 116"/>
            <p:cNvGrpSpPr/>
            <p:nvPr>
              <p:custDataLst>
                <p:tags r:id="rId112"/>
              </p:custDataLst>
            </p:nvPr>
          </p:nvGrpSpPr>
          <p:grpSpPr>
            <a:xfrm>
              <a:off x="838200" y="3028890"/>
              <a:ext cx="304800" cy="304800"/>
              <a:chOff x="990600" y="2971800"/>
              <a:chExt cx="304800" cy="304800"/>
            </a:xfrm>
            <a:solidFill>
              <a:sysClr val="window" lastClr="FFFFFF"/>
            </a:solidFill>
          </p:grpSpPr>
          <p:sp>
            <p:nvSpPr>
              <p:cNvPr id="135" name="Freeform 134"/>
              <p:cNvSpPr/>
              <p:nvPr>
                <p:custDataLst>
                  <p:tags r:id="rId130"/>
                </p:custDataLst>
              </p:nvPr>
            </p:nvSpPr>
            <p:spPr>
              <a:xfrm>
                <a:off x="990600" y="2971800"/>
                <a:ext cx="304800" cy="304800"/>
              </a:xfrm>
              <a:custGeom>
                <a:avLst/>
                <a:gdLst>
                  <a:gd name="connsiteX0" fmla="*/ 0 w 685800"/>
                  <a:gd name="connsiteY0" fmla="*/ 0 h 762000"/>
                  <a:gd name="connsiteX1" fmla="*/ 685800 w 685800"/>
                  <a:gd name="connsiteY1" fmla="*/ 0 h 762000"/>
                  <a:gd name="connsiteX2" fmla="*/ 685800 w 685800"/>
                  <a:gd name="connsiteY2" fmla="*/ 7620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190500 h 762000"/>
                  <a:gd name="connsiteX2" fmla="*/ 685800 w 685800"/>
                  <a:gd name="connsiteY2" fmla="*/ 7620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190500 h 762000"/>
                  <a:gd name="connsiteX2" fmla="*/ 685800 w 685800"/>
                  <a:gd name="connsiteY2" fmla="*/ 5715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317500 h 762000"/>
                  <a:gd name="connsiteX2" fmla="*/ 685800 w 685800"/>
                  <a:gd name="connsiteY2" fmla="*/ 5715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952500"/>
                  <a:gd name="connsiteX1" fmla="*/ 685800 w 685800"/>
                  <a:gd name="connsiteY1" fmla="*/ 317500 h 952500"/>
                  <a:gd name="connsiteX2" fmla="*/ 685800 w 685800"/>
                  <a:gd name="connsiteY2" fmla="*/ 952500 h 952500"/>
                  <a:gd name="connsiteX3" fmla="*/ 0 w 685800"/>
                  <a:gd name="connsiteY3" fmla="*/ 762000 h 952500"/>
                  <a:gd name="connsiteX4" fmla="*/ 0 w 685800"/>
                  <a:gd name="connsiteY4" fmla="*/ 0 h 9525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635000 h 1270000"/>
                  <a:gd name="connsiteX5" fmla="*/ 0 w 685800"/>
                  <a:gd name="connsiteY5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171450 w 685800"/>
                  <a:gd name="connsiteY4" fmla="*/ 635000 h 1270000"/>
                  <a:gd name="connsiteX5" fmla="*/ 0 w 685800"/>
                  <a:gd name="connsiteY5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171450 w 685800"/>
                  <a:gd name="connsiteY4" fmla="*/ 635000 h 1270000"/>
                  <a:gd name="connsiteX5" fmla="*/ 0 w 685800"/>
                  <a:gd name="connsiteY5" fmla="*/ 508000 h 1270000"/>
                  <a:gd name="connsiteX6" fmla="*/ 0 w 685800"/>
                  <a:gd name="connsiteY6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171450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97971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685800"/>
                  <a:gd name="connsiteY0" fmla="*/ 0 h 1270000"/>
                  <a:gd name="connsiteX1" fmla="*/ 489857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97971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9797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9797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4082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40821 w 489857"/>
                  <a:gd name="connsiteY5" fmla="*/ 635000 h 1270000"/>
                  <a:gd name="connsiteX6" fmla="*/ 0 w 489857"/>
                  <a:gd name="connsiteY6" fmla="*/ 555625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14375 h 1270000"/>
                  <a:gd name="connsiteX5" fmla="*/ 40821 w 489857"/>
                  <a:gd name="connsiteY5" fmla="*/ 635000 h 1270000"/>
                  <a:gd name="connsiteX6" fmla="*/ 0 w 489857"/>
                  <a:gd name="connsiteY6" fmla="*/ 555625 h 1270000"/>
                  <a:gd name="connsiteX7" fmla="*/ 0 w 489857"/>
                  <a:gd name="connsiteY7" fmla="*/ 0 h 127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9857" h="1270000">
                    <a:moveTo>
                      <a:pt x="0" y="0"/>
                    </a:moveTo>
                    <a:lnTo>
                      <a:pt x="489857" y="317500"/>
                    </a:lnTo>
                    <a:lnTo>
                      <a:pt x="489857" y="952500"/>
                    </a:lnTo>
                    <a:lnTo>
                      <a:pt x="0" y="1270000"/>
                    </a:lnTo>
                    <a:lnTo>
                      <a:pt x="0" y="714375"/>
                    </a:lnTo>
                    <a:lnTo>
                      <a:pt x="40821" y="635000"/>
                    </a:lnTo>
                    <a:lnTo>
                      <a:pt x="0" y="5556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/>
                  <a:ea typeface=""/>
                  <a:cs typeface=""/>
                </a:endParaRPr>
              </a:p>
            </p:txBody>
          </p:sp>
          <p:sp>
            <p:nvSpPr>
              <p:cNvPr id="136" name="Text Box 11"/>
              <p:cNvSpPr txBox="1">
                <a:spLocks noChangeArrowhead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081086" y="3002753"/>
                <a:ext cx="152400" cy="22860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" panose="020B0503030403020204"/>
                  </a:rPr>
                  <a:t>+4</a:t>
                </a:r>
              </a:p>
            </p:txBody>
          </p:sp>
        </p:grpSp>
        <p:sp>
          <p:nvSpPr>
            <p:cNvPr id="118" name="Line 25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V="1">
              <a:off x="990600" y="5010090"/>
              <a:ext cx="1" cy="228600"/>
            </a:xfrm>
            <a:prstGeom prst="line">
              <a:avLst/>
            </a:prstGeom>
            <a:noFill/>
            <a:ln w="25400" cap="sq">
              <a:solidFill>
                <a:srgbClr val="18B9BC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19" name="Line 49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2057400" y="3790891"/>
              <a:ext cx="0" cy="1143000"/>
            </a:xfrm>
            <a:prstGeom prst="line">
              <a:avLst/>
            </a:prstGeom>
            <a:noFill/>
            <a:ln w="2540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cxnSp>
          <p:nvCxnSpPr>
            <p:cNvPr id="120" name="Straight Connector 119"/>
            <p:cNvCxnSpPr/>
            <p:nvPr>
              <p:custDataLst>
                <p:tags r:id="rId115"/>
              </p:custDataLst>
            </p:nvPr>
          </p:nvCxnSpPr>
          <p:spPr>
            <a:xfrm rot="5400000">
              <a:off x="4343400" y="3790890"/>
              <a:ext cx="152400" cy="0"/>
            </a:xfrm>
            <a:prstGeom prst="line">
              <a:avLst/>
            </a:prstGeom>
            <a:noFill/>
            <a:ln w="88900" cap="flat" cmpd="sng" algn="ctr">
              <a:solidFill>
                <a:srgbClr val="7E368E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121" name="Line 49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4419600" y="3333690"/>
              <a:ext cx="22654" cy="9906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22" name="Line 44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 flipV="1">
              <a:off x="2209800" y="4343400"/>
              <a:ext cx="4572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23" name="Line 45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 flipV="1">
              <a:off x="5486400" y="2952690"/>
              <a:ext cx="0" cy="228600"/>
            </a:xfrm>
            <a:prstGeom prst="line">
              <a:avLst/>
            </a:prstGeom>
            <a:noFill/>
            <a:ln w="25400" cap="sq">
              <a:solidFill>
                <a:srgbClr val="00FF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24" name="Oval 123"/>
            <p:cNvSpPr/>
            <p:nvPr>
              <p:custDataLst>
                <p:tags r:id="rId119"/>
              </p:custDataLst>
            </p:nvPr>
          </p:nvSpPr>
          <p:spPr>
            <a:xfrm>
              <a:off x="4645660" y="4343400"/>
              <a:ext cx="993140" cy="927103"/>
            </a:xfrm>
            <a:prstGeom prst="ellipse">
              <a:avLst/>
            </a:prstGeom>
            <a:solidFill>
              <a:srgbClr val="000000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/>
                  <a:ea typeface=""/>
                  <a:cs typeface=""/>
                </a:rPr>
                <a:t>forward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/>
                  <a:ea typeface=""/>
                  <a:cs typeface="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/>
                  <a:ea typeface=""/>
                  <a:cs typeface=""/>
                </a:rPr>
                <a:t>unit</a:t>
              </a:r>
            </a:p>
          </p:txBody>
        </p:sp>
        <p:sp>
          <p:nvSpPr>
            <p:cNvPr id="125" name="Oval 124"/>
            <p:cNvSpPr/>
            <p:nvPr>
              <p:custDataLst>
                <p:tags r:id="rId120"/>
              </p:custDataLst>
            </p:nvPr>
          </p:nvSpPr>
          <p:spPr>
            <a:xfrm>
              <a:off x="2057400" y="4648200"/>
              <a:ext cx="952501" cy="702249"/>
            </a:xfrm>
            <a:prstGeom prst="ellipse">
              <a:avLst/>
            </a:prstGeom>
            <a:solidFill>
              <a:srgbClr val="000000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/>
                  <a:ea typeface=""/>
                  <a:cs typeface=""/>
                </a:rPr>
                <a:t>detect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/>
                  <a:ea typeface=""/>
                  <a:cs typeface="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/>
                  <a:ea typeface=""/>
                  <a:cs typeface=""/>
                </a:rPr>
                <a:t>hazard</a:t>
              </a:r>
            </a:p>
          </p:txBody>
        </p:sp>
        <p:sp>
          <p:nvSpPr>
            <p:cNvPr id="126" name="Rectangle 19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4343400" y="2362200"/>
              <a:ext cx="152400" cy="6096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27" name="Line 43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 flipH="1">
              <a:off x="4267200" y="1143000"/>
              <a:ext cx="2133600" cy="0"/>
            </a:xfrm>
            <a:prstGeom prst="line">
              <a:avLst/>
            </a:prstGeom>
            <a:noFill/>
            <a:ln w="28575" cap="sq">
              <a:solidFill>
                <a:srgbClr val="00836F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28" name="Line 43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6400800" y="1143000"/>
              <a:ext cx="0" cy="1276288"/>
            </a:xfrm>
            <a:prstGeom prst="line">
              <a:avLst/>
            </a:prstGeom>
            <a:noFill/>
            <a:ln w="28575" cap="sq">
              <a:solidFill>
                <a:srgbClr val="00836F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29" name="Line 43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 flipV="1">
              <a:off x="4114800" y="990600"/>
              <a:ext cx="0" cy="1733490"/>
            </a:xfrm>
            <a:prstGeom prst="line">
              <a:avLst/>
            </a:prstGeom>
            <a:noFill/>
            <a:ln w="28575" cap="sq">
              <a:solidFill>
                <a:srgbClr val="00836F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30" name="Line 43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 flipH="1" flipV="1">
              <a:off x="4267200" y="1142997"/>
              <a:ext cx="0" cy="1352492"/>
            </a:xfrm>
            <a:prstGeom prst="line">
              <a:avLst/>
            </a:prstGeom>
            <a:noFill/>
            <a:ln w="28575" cap="sq">
              <a:solidFill>
                <a:srgbClr val="00836F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31" name="Line 43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 flipV="1">
              <a:off x="4114800" y="2743199"/>
              <a:ext cx="228600" cy="0"/>
            </a:xfrm>
            <a:prstGeom prst="line">
              <a:avLst/>
            </a:prstGeom>
            <a:noFill/>
            <a:ln w="28575" cap="sq">
              <a:solidFill>
                <a:srgbClr val="00836F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32" name="Line 43"/>
            <p:cNvSpPr>
              <a:spLocks noChangeShapeType="1"/>
            </p:cNvSpPr>
            <p:nvPr>
              <p:custDataLst>
                <p:tags r:id="rId127"/>
              </p:custDataLst>
            </p:nvPr>
          </p:nvSpPr>
          <p:spPr bwMode="auto">
            <a:xfrm flipV="1">
              <a:off x="4114800" y="1904999"/>
              <a:ext cx="304800" cy="0"/>
            </a:xfrm>
            <a:prstGeom prst="line">
              <a:avLst/>
            </a:prstGeom>
            <a:noFill/>
            <a:ln w="28575" cap="sq">
              <a:solidFill>
                <a:srgbClr val="00836F">
                  <a:lumMod val="60000"/>
                  <a:lumOff val="40000"/>
                </a:srgbClr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33" name="Line 43"/>
            <p:cNvSpPr>
              <a:spLocks noChangeShapeType="1"/>
            </p:cNvSpPr>
            <p:nvPr>
              <p:custDataLst>
                <p:tags r:id="rId128"/>
              </p:custDataLst>
            </p:nvPr>
          </p:nvSpPr>
          <p:spPr bwMode="auto">
            <a:xfrm flipV="1">
              <a:off x="4267200" y="1676399"/>
              <a:ext cx="175054" cy="1"/>
            </a:xfrm>
            <a:prstGeom prst="line">
              <a:avLst/>
            </a:prstGeom>
            <a:noFill/>
            <a:ln w="28575" cap="sq">
              <a:solidFill>
                <a:srgbClr val="00836F">
                  <a:lumMod val="60000"/>
                  <a:lumOff val="40000"/>
                </a:srgbClr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  <p:sp>
          <p:nvSpPr>
            <p:cNvPr id="134" name="Rectangle 19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4419600" y="1600200"/>
              <a:ext cx="152400" cy="6096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6172200" y="5105400"/>
            <a:ext cx="168828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srgbClr val="FFFFFF"/>
                </a:solidFill>
                <a:latin typeface="Source Sans Pro" panose="020B0503030403020204"/>
              </a:rPr>
              <a:t>Stack, Data, Code </a:t>
            </a:r>
          </a:p>
          <a:p>
            <a:pPr defTabSz="914400"/>
            <a:r>
              <a:rPr lang="en-US" sz="1400" dirty="0" smtClean="0">
                <a:solidFill>
                  <a:srgbClr val="FFFFFF"/>
                </a:solidFill>
                <a:latin typeface="Source Sans Pro" panose="020B0503030403020204"/>
              </a:rPr>
              <a:t>Stored in Memory</a:t>
            </a:r>
            <a:endParaRPr lang="en-US" sz="1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0" y="938477"/>
            <a:ext cx="207460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  <a:ea typeface="Arial" charset="0"/>
                <a:cs typeface="Arial" charset="0"/>
              </a:rPr>
              <a:t>Code Stored in Memory</a:t>
            </a:r>
          </a:p>
          <a:p>
            <a:pPr defTabSz="914400"/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  <a:ea typeface="Arial" charset="0"/>
                <a:cs typeface="Arial" charset="0"/>
              </a:rPr>
              <a:t>(also, data and stack)</a:t>
            </a:r>
            <a:endParaRPr lang="en-US" sz="1400" dirty="0">
              <a:solidFill>
                <a:schemeClr val="tx2"/>
              </a:solidFill>
              <a:latin typeface="Source Sans Pro" panose="020B0503030403020204"/>
              <a:ea typeface="Arial" charset="0"/>
              <a:cs typeface="Arial" charset="0"/>
            </a:endParaRPr>
          </a:p>
        </p:txBody>
      </p:sp>
      <p:sp>
        <p:nvSpPr>
          <p:cNvPr id="155" name="Line 4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4267200" y="2956546"/>
            <a:ext cx="76199" cy="0"/>
          </a:xfrm>
          <a:prstGeom prst="line">
            <a:avLst/>
          </a:prstGeom>
          <a:noFill/>
          <a:ln w="28575" cap="sq">
            <a:solidFill>
              <a:srgbClr val="00836F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6255075" y="3658635"/>
            <a:ext cx="1441125" cy="1366019"/>
          </a:xfrm>
          <a:prstGeom prst="ellipse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119572" y="2153613"/>
            <a:ext cx="1335908" cy="1266286"/>
          </a:xfrm>
          <a:prstGeom prst="ellipse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3506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3" grpId="0"/>
      <p:bldP spid="154" grpId="0"/>
      <p:bldP spid="156" grpId="0" animBg="1"/>
      <p:bldP spid="1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497446"/>
              </p:ext>
            </p:extLst>
          </p:nvPr>
        </p:nvGraphicFramePr>
        <p:xfrm>
          <a:off x="6862669" y="537971"/>
          <a:ext cx="1890370" cy="6217920"/>
        </p:xfrm>
        <a:graphic>
          <a:graphicData uri="http://schemas.openxmlformats.org/drawingml/2006/table">
            <a:tbl>
              <a:tblPr firstRow="1" bandRow="1"/>
              <a:tblGrid>
                <a:gridCol w="78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addr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data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6" name="Title 1"/>
          <p:cNvSpPr txBox="1">
            <a:spLocks/>
          </p:cNvSpPr>
          <p:nvPr/>
        </p:nvSpPr>
        <p:spPr>
          <a:xfrm>
            <a:off x="457200" y="152528"/>
            <a:ext cx="57273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  <a:t>Simulation #3: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  <a:t>       8-byte, DM Cache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57936" y="27597"/>
            <a:ext cx="1558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Source Sans Pro" panose="020B0503030403020204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06799" y="1303508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Source Sans Pro" panose="020B0503030403020204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099144"/>
              </p:ext>
            </p:extLst>
          </p:nvPr>
        </p:nvGraphicFramePr>
        <p:xfrm>
          <a:off x="2920244" y="1929059"/>
          <a:ext cx="2408957" cy="1828800"/>
        </p:xfrm>
        <a:graphic>
          <a:graphicData uri="http://schemas.openxmlformats.org/drawingml/2006/table">
            <a:tbl>
              <a:tblPr firstRow="1" bandRow="1"/>
              <a:tblGrid>
                <a:gridCol w="30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V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latin typeface="Source Sans Pro" panose="020B0503030403020204"/>
                        </a:rPr>
                        <a:t>tag</a:t>
                      </a:r>
                      <a:endParaRPr lang="en-US" sz="1500" b="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data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N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  |    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115658" y="4431788"/>
            <a:ext cx="2212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1101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0100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679094" y="4808250"/>
            <a:ext cx="349492" cy="32018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482992" y="4808251"/>
            <a:ext cx="191872" cy="320184"/>
          </a:xfrm>
          <a:prstGeom prst="roundRect">
            <a:avLst/>
          </a:prstGeom>
          <a:noFill/>
          <a:ln w="19050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72603" y="4524298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660066"/>
                </a:solidFill>
                <a:latin typeface="Courier New" pitchFamily="49" charset="0"/>
                <a:ea typeface="+mn-ea"/>
                <a:cs typeface="+mn-cs"/>
              </a:rPr>
              <a:t>Miss</a:t>
            </a:r>
            <a:endParaRPr lang="en-US" sz="1800" dirty="0">
              <a:solidFill>
                <a:srgbClr val="66006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5338" y="1629067"/>
            <a:ext cx="321409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tag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| |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ourier New" pitchFamily="49" charset="0"/>
                <a:ea typeface="+mn-ea"/>
                <a:cs typeface="+mn-cs"/>
              </a:rPr>
              <a:t>offset</a:t>
            </a:r>
            <a:endParaRPr lang="en-US" b="1" dirty="0" smtClean="0">
              <a:solidFill>
                <a:srgbClr val="008000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  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X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XX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ourier New" pitchFamily="49" charset="0"/>
                <a:ea typeface="+mn-ea"/>
                <a:cs typeface="+mn-cs"/>
              </a:rPr>
              <a:t>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endParaRPr lang="en-US" b="1" dirty="0" smtClean="0">
              <a:solidFill>
                <a:srgbClr val="FF0000"/>
              </a:solidFill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 rot="16200000">
            <a:off x="507762" y="1350034"/>
            <a:ext cx="10311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index</a:t>
            </a:r>
            <a:endParaRPr lang="en-US" sz="2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3657198" y="4457854"/>
            <a:ext cx="2764457" cy="1817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Lookup:</a:t>
            </a:r>
            <a:endParaRPr lang="en-US" b="1" dirty="0">
              <a:solidFill>
                <a:prstClr val="black"/>
              </a:solidFill>
              <a:latin typeface="Source Sans Pro" panose="020B0503030403020204"/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Source Sans Pro" panose="020B0503030403020204"/>
              </a:rPr>
              <a:t>Index</a:t>
            </a: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 into $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Check </a:t>
            </a:r>
            <a:r>
              <a:rPr lang="en-US" dirty="0" smtClean="0">
                <a:solidFill>
                  <a:srgbClr val="008000"/>
                </a:solidFill>
                <a:latin typeface="Source Sans Pro" panose="020B0503030403020204"/>
              </a:rPr>
              <a:t>tag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Check </a:t>
            </a:r>
            <a:r>
              <a:rPr lang="en-US" dirty="0" smtClean="0">
                <a:solidFill>
                  <a:srgbClr val="0000FF"/>
                </a:solidFill>
                <a:latin typeface="Source Sans Pro" panose="020B0503030403020204"/>
              </a:rPr>
              <a:t>valid</a:t>
            </a: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 bit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3657198" y="4968342"/>
            <a:ext cx="302919" cy="224138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3658138" y="5793102"/>
            <a:ext cx="302919" cy="224138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3657198" y="5357332"/>
            <a:ext cx="302919" cy="224138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74706"/>
              </p:ext>
            </p:extLst>
          </p:nvPr>
        </p:nvGraphicFramePr>
        <p:xfrm>
          <a:off x="1911377" y="1916466"/>
          <a:ext cx="1008868" cy="1828800"/>
        </p:xfrm>
        <a:graphic>
          <a:graphicData uri="http://schemas.openxmlformats.org/drawingml/2006/table">
            <a:tbl>
              <a:tblPr firstRow="1" bandRow="1"/>
              <a:tblGrid>
                <a:gridCol w="100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1" name="Elbow Connector 20"/>
          <p:cNvCxnSpPr/>
          <p:nvPr/>
        </p:nvCxnSpPr>
        <p:spPr>
          <a:xfrm rot="5400000" flipH="1" flipV="1">
            <a:off x="1348906" y="3730014"/>
            <a:ext cx="1628619" cy="618787"/>
          </a:xfrm>
          <a:prstGeom prst="bentConnector3">
            <a:avLst>
              <a:gd name="adj1" fmla="val 10010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920244" y="3052550"/>
            <a:ext cx="294875" cy="320184"/>
          </a:xfrm>
          <a:prstGeom prst="roundRect">
            <a:avLst/>
          </a:prstGeom>
          <a:noFill/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275402" y="3061315"/>
            <a:ext cx="381796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472603" y="4850100"/>
            <a:ext cx="73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660066"/>
                </a:solidFill>
                <a:latin typeface="Courier New" pitchFamily="49" charset="0"/>
              </a:rPr>
              <a:t>Hit!</a:t>
            </a:r>
            <a:endParaRPr lang="en-US" sz="1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0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6" grpId="0"/>
      <p:bldP spid="41" grpId="0" animBg="1"/>
      <p:bldP spid="41" grpId="1" animBg="1"/>
      <p:bldP spid="42" grpId="0" animBg="1"/>
      <p:bldP spid="43" grpId="0" animBg="1"/>
      <p:bldP spid="43" grpId="1" animBg="1"/>
      <p:bldP spid="22" grpId="0" animBg="1"/>
      <p:bldP spid="22" grpId="1" animBg="1"/>
      <p:bldP spid="23" grpId="0" animBg="1"/>
      <p:bldP spid="23" grpId="1" animBg="1"/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497446"/>
              </p:ext>
            </p:extLst>
          </p:nvPr>
        </p:nvGraphicFramePr>
        <p:xfrm>
          <a:off x="6862669" y="537971"/>
          <a:ext cx="1890370" cy="6217920"/>
        </p:xfrm>
        <a:graphic>
          <a:graphicData uri="http://schemas.openxmlformats.org/drawingml/2006/table">
            <a:tbl>
              <a:tblPr firstRow="1" bandRow="1"/>
              <a:tblGrid>
                <a:gridCol w="78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addr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data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6" name="Title 1"/>
          <p:cNvSpPr txBox="1">
            <a:spLocks/>
          </p:cNvSpPr>
          <p:nvPr/>
        </p:nvSpPr>
        <p:spPr>
          <a:xfrm>
            <a:off x="457200" y="152528"/>
            <a:ext cx="57273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  <a:t>Simulation #3: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  <a:t>       8-byte, DM Cache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57936" y="27597"/>
            <a:ext cx="1558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Source Sans Pro" panose="020B0503030403020204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06799" y="1303508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Source Sans Pro" panose="020B0503030403020204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099144"/>
              </p:ext>
            </p:extLst>
          </p:nvPr>
        </p:nvGraphicFramePr>
        <p:xfrm>
          <a:off x="2920244" y="1929059"/>
          <a:ext cx="2408957" cy="1828800"/>
        </p:xfrm>
        <a:graphic>
          <a:graphicData uri="http://schemas.openxmlformats.org/drawingml/2006/table">
            <a:tbl>
              <a:tblPr firstRow="1" bandRow="1"/>
              <a:tblGrid>
                <a:gridCol w="30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V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latin typeface="Source Sans Pro" panose="020B0503030403020204"/>
                        </a:rPr>
                        <a:t>tag</a:t>
                      </a:r>
                      <a:endParaRPr lang="en-US" sz="1500" b="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data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N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  |    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115658" y="4431788"/>
            <a:ext cx="2212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1101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0100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72603" y="4524298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660066"/>
                </a:solidFill>
                <a:latin typeface="Courier New" pitchFamily="49" charset="0"/>
                <a:ea typeface="+mn-ea"/>
                <a:cs typeface="+mn-cs"/>
              </a:rPr>
              <a:t>Miss</a:t>
            </a:r>
            <a:endParaRPr lang="en-US" sz="1800" dirty="0">
              <a:solidFill>
                <a:srgbClr val="66006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5338" y="1629067"/>
            <a:ext cx="321409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tag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| |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ourier New" pitchFamily="49" charset="0"/>
                <a:ea typeface="+mn-ea"/>
                <a:cs typeface="+mn-cs"/>
              </a:rPr>
              <a:t>offset</a:t>
            </a:r>
            <a:endParaRPr lang="en-US" b="1" dirty="0" smtClean="0">
              <a:solidFill>
                <a:srgbClr val="008000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  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X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XX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ourier New" pitchFamily="49" charset="0"/>
                <a:ea typeface="+mn-ea"/>
                <a:cs typeface="+mn-cs"/>
              </a:rPr>
              <a:t>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endParaRPr lang="en-US" b="1" dirty="0" smtClean="0">
              <a:solidFill>
                <a:srgbClr val="FF0000"/>
              </a:solidFill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 rot="16200000">
            <a:off x="507762" y="1350034"/>
            <a:ext cx="10311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index</a:t>
            </a:r>
            <a:endParaRPr lang="en-US" sz="2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3657198" y="4457854"/>
            <a:ext cx="2764457" cy="1817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Lookup:</a:t>
            </a:r>
            <a:endParaRPr lang="en-US" b="1" dirty="0">
              <a:solidFill>
                <a:prstClr val="black"/>
              </a:solidFill>
              <a:latin typeface="Source Sans Pro" panose="020B0503030403020204"/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Source Sans Pro" panose="020B0503030403020204"/>
              </a:rPr>
              <a:t>Index</a:t>
            </a: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 into $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Check </a:t>
            </a:r>
            <a:r>
              <a:rPr lang="en-US" dirty="0" smtClean="0">
                <a:solidFill>
                  <a:srgbClr val="008000"/>
                </a:solidFill>
                <a:latin typeface="Source Sans Pro" panose="020B0503030403020204"/>
              </a:rPr>
              <a:t>tag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Check </a:t>
            </a:r>
            <a:r>
              <a:rPr lang="en-US" dirty="0" smtClean="0">
                <a:solidFill>
                  <a:srgbClr val="0000FF"/>
                </a:solidFill>
                <a:latin typeface="Source Sans Pro" panose="020B0503030403020204"/>
              </a:rPr>
              <a:t>valid</a:t>
            </a: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 bit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3657198" y="4968342"/>
            <a:ext cx="302919" cy="224138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3658138" y="5793102"/>
            <a:ext cx="302919" cy="224138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3657198" y="5357332"/>
            <a:ext cx="302919" cy="224138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74706"/>
              </p:ext>
            </p:extLst>
          </p:nvPr>
        </p:nvGraphicFramePr>
        <p:xfrm>
          <a:off x="1911377" y="1916466"/>
          <a:ext cx="1008868" cy="1828800"/>
        </p:xfrm>
        <a:graphic>
          <a:graphicData uri="http://schemas.openxmlformats.org/drawingml/2006/table">
            <a:tbl>
              <a:tblPr firstRow="1" bandRow="1"/>
              <a:tblGrid>
                <a:gridCol w="100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2472603" y="4850100"/>
            <a:ext cx="73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660066"/>
                </a:solidFill>
                <a:latin typeface="Courier New" pitchFamily="49" charset="0"/>
              </a:rPr>
              <a:t>Hit!</a:t>
            </a:r>
            <a:endParaRPr lang="en-US" sz="1800" dirty="0">
              <a:solidFill>
                <a:srgbClr val="660066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679076" y="5227276"/>
            <a:ext cx="349492" cy="320184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Elbow Connector 32"/>
          <p:cNvCxnSpPr>
            <a:stCxn id="32" idx="0"/>
          </p:cNvCxnSpPr>
          <p:nvPr/>
        </p:nvCxnSpPr>
        <p:spPr>
          <a:xfrm rot="5400000" flipH="1" flipV="1">
            <a:off x="1131701" y="3884957"/>
            <a:ext cx="2064440" cy="620198"/>
          </a:xfrm>
          <a:prstGeom prst="bentConnector3">
            <a:avLst>
              <a:gd name="adj1" fmla="val 100099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920244" y="3052550"/>
            <a:ext cx="294875" cy="320184"/>
          </a:xfrm>
          <a:prstGeom prst="roundRect">
            <a:avLst/>
          </a:prstGeom>
          <a:noFill/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482974" y="5214825"/>
            <a:ext cx="191872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275402" y="3061315"/>
            <a:ext cx="381796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74020" y="5239691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sz="1800" dirty="0">
              <a:solidFill>
                <a:srgbClr val="660066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862669" y="2355452"/>
            <a:ext cx="1896735" cy="756716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3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 animBg="1"/>
      <p:bldP spid="41" grpId="1" animBg="1"/>
      <p:bldP spid="42" grpId="0" animBg="1"/>
      <p:bldP spid="43" grpId="0" animBg="1"/>
      <p:bldP spid="43" grpId="1" animBg="1"/>
      <p:bldP spid="24" grpId="0"/>
      <p:bldP spid="32" grpId="0" animBg="1"/>
      <p:bldP spid="35" grpId="0" animBg="1"/>
      <p:bldP spid="35" grpId="1" animBg="1"/>
      <p:bldP spid="39" grpId="0" animBg="1"/>
      <p:bldP spid="45" grpId="0" animBg="1"/>
      <p:bldP spid="45" grpId="1" animBg="1"/>
      <p:bldP spid="46" grpId="0"/>
      <p:bldP spid="4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497446"/>
              </p:ext>
            </p:extLst>
          </p:nvPr>
        </p:nvGraphicFramePr>
        <p:xfrm>
          <a:off x="6862669" y="537971"/>
          <a:ext cx="1890370" cy="6217920"/>
        </p:xfrm>
        <a:graphic>
          <a:graphicData uri="http://schemas.openxmlformats.org/drawingml/2006/table">
            <a:tbl>
              <a:tblPr firstRow="1" bandRow="1"/>
              <a:tblGrid>
                <a:gridCol w="78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addr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data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6" name="Title 1"/>
          <p:cNvSpPr txBox="1">
            <a:spLocks/>
          </p:cNvSpPr>
          <p:nvPr/>
        </p:nvSpPr>
        <p:spPr>
          <a:xfrm>
            <a:off x="457200" y="152528"/>
            <a:ext cx="57273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  <a:t>Simulation #3: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  <a:t>       8-byte, DM Cache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57936" y="27597"/>
            <a:ext cx="1558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Source Sans Pro" panose="020B0503030403020204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06799" y="1303508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Source Sans Pro" panose="020B0503030403020204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629306"/>
              </p:ext>
            </p:extLst>
          </p:nvPr>
        </p:nvGraphicFramePr>
        <p:xfrm>
          <a:off x="2920244" y="1929059"/>
          <a:ext cx="2408957" cy="1828800"/>
        </p:xfrm>
        <a:graphic>
          <a:graphicData uri="http://schemas.openxmlformats.org/drawingml/2006/table">
            <a:tbl>
              <a:tblPr firstRow="1" bandRow="1"/>
              <a:tblGrid>
                <a:gridCol w="30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V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latin typeface="Source Sans Pro" panose="020B0503030403020204"/>
                        </a:rPr>
                        <a:t>tag</a:t>
                      </a:r>
                      <a:endParaRPr lang="en-US" sz="1500" b="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data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E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  |    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115658" y="4431788"/>
            <a:ext cx="2212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1101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0100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72603" y="4524298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660066"/>
                </a:solidFill>
                <a:latin typeface="Courier New" pitchFamily="49" charset="0"/>
                <a:ea typeface="+mn-ea"/>
                <a:cs typeface="+mn-cs"/>
              </a:rPr>
              <a:t>Miss</a:t>
            </a:r>
            <a:endParaRPr lang="en-US" sz="1800" dirty="0">
              <a:solidFill>
                <a:srgbClr val="66006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5338" y="1629067"/>
            <a:ext cx="321409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tag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| |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ourier New" pitchFamily="49" charset="0"/>
                <a:ea typeface="+mn-ea"/>
                <a:cs typeface="+mn-cs"/>
              </a:rPr>
              <a:t>offset</a:t>
            </a:r>
            <a:endParaRPr lang="en-US" b="1" dirty="0" smtClean="0">
              <a:solidFill>
                <a:srgbClr val="008000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  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X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XX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ourier New" pitchFamily="49" charset="0"/>
                <a:ea typeface="+mn-ea"/>
                <a:cs typeface="+mn-cs"/>
              </a:rPr>
              <a:t>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endParaRPr lang="en-US" b="1" dirty="0" smtClean="0">
              <a:solidFill>
                <a:srgbClr val="FF0000"/>
              </a:solidFill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 rot="16200000">
            <a:off x="507762" y="1350034"/>
            <a:ext cx="10311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index</a:t>
            </a:r>
            <a:endParaRPr lang="en-US" sz="2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3657198" y="4457854"/>
            <a:ext cx="2764457" cy="1817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Lookup:</a:t>
            </a:r>
            <a:endParaRPr lang="en-US" b="1" dirty="0">
              <a:solidFill>
                <a:prstClr val="black"/>
              </a:solidFill>
              <a:latin typeface="Source Sans Pro" panose="020B0503030403020204"/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Source Sans Pro" panose="020B0503030403020204"/>
              </a:rPr>
              <a:t>Index</a:t>
            </a: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 into $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Check </a:t>
            </a:r>
            <a:r>
              <a:rPr lang="en-US" dirty="0" smtClean="0">
                <a:solidFill>
                  <a:srgbClr val="008000"/>
                </a:solidFill>
                <a:latin typeface="Source Sans Pro" panose="020B0503030403020204"/>
              </a:rPr>
              <a:t>tag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Check </a:t>
            </a:r>
            <a:r>
              <a:rPr lang="en-US" dirty="0" smtClean="0">
                <a:solidFill>
                  <a:srgbClr val="0000FF"/>
                </a:solidFill>
                <a:latin typeface="Source Sans Pro" panose="020B0503030403020204"/>
              </a:rPr>
              <a:t>valid</a:t>
            </a: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 bit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3657198" y="4968342"/>
            <a:ext cx="302919" cy="224138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3658138" y="5793102"/>
            <a:ext cx="302919" cy="224138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3657198" y="5357332"/>
            <a:ext cx="302919" cy="224138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74706"/>
              </p:ext>
            </p:extLst>
          </p:nvPr>
        </p:nvGraphicFramePr>
        <p:xfrm>
          <a:off x="1911377" y="1916466"/>
          <a:ext cx="1008868" cy="1828800"/>
        </p:xfrm>
        <a:graphic>
          <a:graphicData uri="http://schemas.openxmlformats.org/drawingml/2006/table">
            <a:tbl>
              <a:tblPr firstRow="1" bandRow="1"/>
              <a:tblGrid>
                <a:gridCol w="100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2472603" y="4850100"/>
            <a:ext cx="73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660066"/>
                </a:solidFill>
                <a:latin typeface="Courier New" pitchFamily="49" charset="0"/>
              </a:rPr>
              <a:t>Hit!</a:t>
            </a:r>
            <a:endParaRPr lang="en-US" sz="1800" dirty="0">
              <a:solidFill>
                <a:srgbClr val="660066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679076" y="5227276"/>
            <a:ext cx="349492" cy="320184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Elbow Connector 32"/>
          <p:cNvCxnSpPr>
            <a:stCxn id="32" idx="0"/>
          </p:cNvCxnSpPr>
          <p:nvPr/>
        </p:nvCxnSpPr>
        <p:spPr>
          <a:xfrm rot="5400000" flipH="1" flipV="1">
            <a:off x="1131701" y="3884957"/>
            <a:ext cx="2064440" cy="620198"/>
          </a:xfrm>
          <a:prstGeom prst="bentConnector3">
            <a:avLst>
              <a:gd name="adj1" fmla="val 100099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1482974" y="5214825"/>
            <a:ext cx="191872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74020" y="5239691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sz="1800" dirty="0">
              <a:solidFill>
                <a:srgbClr val="660066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862669" y="2355452"/>
            <a:ext cx="1896735" cy="756716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3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 animBg="1"/>
      <p:bldP spid="41" grpId="1" animBg="1"/>
      <p:bldP spid="42" grpId="0" animBg="1"/>
      <p:bldP spid="43" grpId="0" animBg="1"/>
      <p:bldP spid="43" grpId="1" animBg="1"/>
      <p:bldP spid="24" grpId="0"/>
      <p:bldP spid="32" grpId="0" animBg="1"/>
      <p:bldP spid="39" grpId="0" animBg="1"/>
      <p:bldP spid="46" grpId="0"/>
      <p:bldP spid="4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497446"/>
              </p:ext>
            </p:extLst>
          </p:nvPr>
        </p:nvGraphicFramePr>
        <p:xfrm>
          <a:off x="6862669" y="537971"/>
          <a:ext cx="1890370" cy="6217920"/>
        </p:xfrm>
        <a:graphic>
          <a:graphicData uri="http://schemas.openxmlformats.org/drawingml/2006/table">
            <a:tbl>
              <a:tblPr firstRow="1" bandRow="1"/>
              <a:tblGrid>
                <a:gridCol w="78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addr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data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6" name="Title 1"/>
          <p:cNvSpPr txBox="1">
            <a:spLocks/>
          </p:cNvSpPr>
          <p:nvPr/>
        </p:nvSpPr>
        <p:spPr>
          <a:xfrm>
            <a:off x="457200" y="152528"/>
            <a:ext cx="57273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  <a:t>Simulation #3: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  <a:t>       8-byte, DM Cache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57936" y="27597"/>
            <a:ext cx="1558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Source Sans Pro" panose="020B0503030403020204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06799" y="1303508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Source Sans Pro" panose="020B0503030403020204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547910"/>
              </p:ext>
            </p:extLst>
          </p:nvPr>
        </p:nvGraphicFramePr>
        <p:xfrm>
          <a:off x="2920244" y="1929059"/>
          <a:ext cx="2408957" cy="1828800"/>
        </p:xfrm>
        <a:graphic>
          <a:graphicData uri="http://schemas.openxmlformats.org/drawingml/2006/table">
            <a:tbl>
              <a:tblPr firstRow="1" bandRow="1"/>
              <a:tblGrid>
                <a:gridCol w="30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V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latin typeface="Source Sans Pro" panose="020B0503030403020204"/>
                        </a:rPr>
                        <a:t>tag</a:t>
                      </a:r>
                      <a:endParaRPr lang="en-US" sz="1500" b="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data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E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  |    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115658" y="4431788"/>
            <a:ext cx="2212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1101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0100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72603" y="4524298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660066"/>
                </a:solidFill>
                <a:latin typeface="Courier New" pitchFamily="49" charset="0"/>
                <a:ea typeface="+mn-ea"/>
                <a:cs typeface="+mn-cs"/>
              </a:rPr>
              <a:t>Miss</a:t>
            </a:r>
            <a:endParaRPr lang="en-US" sz="1800" dirty="0">
              <a:solidFill>
                <a:srgbClr val="66006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5338" y="1629067"/>
            <a:ext cx="321409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tag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| |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ourier New" pitchFamily="49" charset="0"/>
                <a:ea typeface="+mn-ea"/>
                <a:cs typeface="+mn-cs"/>
              </a:rPr>
              <a:t>offset</a:t>
            </a:r>
            <a:endParaRPr lang="en-US" b="1" dirty="0" smtClean="0">
              <a:solidFill>
                <a:srgbClr val="008000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  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ea typeface="+mn-ea"/>
                <a:cs typeface="+mn-cs"/>
              </a:rPr>
              <a:t>X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XX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ourier New" pitchFamily="49" charset="0"/>
                <a:ea typeface="+mn-ea"/>
                <a:cs typeface="+mn-cs"/>
              </a:rPr>
              <a:t>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endParaRPr lang="en-US" b="1" dirty="0" smtClean="0">
              <a:solidFill>
                <a:srgbClr val="FF0000"/>
              </a:solidFill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 rot="16200000">
            <a:off x="507762" y="1350034"/>
            <a:ext cx="10311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index</a:t>
            </a:r>
            <a:endParaRPr lang="en-US" sz="2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3657198" y="4457854"/>
            <a:ext cx="2764457" cy="1817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Lookup:</a:t>
            </a:r>
            <a:endParaRPr lang="en-US" b="1" dirty="0">
              <a:solidFill>
                <a:prstClr val="black"/>
              </a:solidFill>
              <a:latin typeface="Source Sans Pro" panose="020B0503030403020204"/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Source Sans Pro" panose="020B0503030403020204"/>
              </a:rPr>
              <a:t>Index</a:t>
            </a: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 into $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Check </a:t>
            </a:r>
            <a:r>
              <a:rPr lang="en-US" dirty="0" smtClean="0">
                <a:solidFill>
                  <a:srgbClr val="008000"/>
                </a:solidFill>
                <a:latin typeface="Source Sans Pro" panose="020B0503030403020204"/>
              </a:rPr>
              <a:t>tag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Check </a:t>
            </a:r>
            <a:r>
              <a:rPr lang="en-US" dirty="0" smtClean="0">
                <a:solidFill>
                  <a:srgbClr val="0000FF"/>
                </a:solidFill>
                <a:latin typeface="Source Sans Pro" panose="020B0503030403020204"/>
              </a:rPr>
              <a:t>valid</a:t>
            </a:r>
            <a:r>
              <a:rPr lang="en-US" dirty="0" smtClean="0">
                <a:solidFill>
                  <a:prstClr val="black"/>
                </a:solidFill>
                <a:latin typeface="Source Sans Pro" panose="020B0503030403020204"/>
              </a:rPr>
              <a:t> bit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3657198" y="4968342"/>
            <a:ext cx="302919" cy="224138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3658138" y="5793102"/>
            <a:ext cx="302919" cy="224138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3657198" y="5357332"/>
            <a:ext cx="302919" cy="224138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  <a:ea typeface="+mn-ea"/>
              <a:cs typeface="+mn-cs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74706"/>
              </p:ext>
            </p:extLst>
          </p:nvPr>
        </p:nvGraphicFramePr>
        <p:xfrm>
          <a:off x="1911377" y="1916466"/>
          <a:ext cx="1008868" cy="1828800"/>
        </p:xfrm>
        <a:graphic>
          <a:graphicData uri="http://schemas.openxmlformats.org/drawingml/2006/table">
            <a:tbl>
              <a:tblPr firstRow="1" bandRow="1"/>
              <a:tblGrid>
                <a:gridCol w="100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2472603" y="4850100"/>
            <a:ext cx="73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660066"/>
                </a:solidFill>
                <a:latin typeface="Courier New" pitchFamily="49" charset="0"/>
              </a:rPr>
              <a:t>Hit!</a:t>
            </a:r>
            <a:endParaRPr lang="en-US" sz="1800" dirty="0">
              <a:solidFill>
                <a:srgbClr val="660066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20244" y="3052550"/>
            <a:ext cx="294875" cy="320184"/>
          </a:xfrm>
          <a:prstGeom prst="roundRect">
            <a:avLst/>
          </a:prstGeom>
          <a:noFill/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275402" y="3061315"/>
            <a:ext cx="381796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74020" y="5239691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sz="1800" dirty="0">
              <a:solidFill>
                <a:srgbClr val="660066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679076" y="5588384"/>
            <a:ext cx="349492" cy="320184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Elbow Connector 33"/>
          <p:cNvCxnSpPr>
            <a:stCxn id="31" idx="0"/>
          </p:cNvCxnSpPr>
          <p:nvPr/>
        </p:nvCxnSpPr>
        <p:spPr>
          <a:xfrm rot="5400000" flipH="1" flipV="1">
            <a:off x="976052" y="4090416"/>
            <a:ext cx="2375739" cy="620198"/>
          </a:xfrm>
          <a:prstGeom prst="bentConnector3">
            <a:avLst>
              <a:gd name="adj1" fmla="val 10007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482974" y="5575933"/>
            <a:ext cx="191872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474020" y="5600799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sz="1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1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 animBg="1"/>
      <p:bldP spid="41" grpId="1" animBg="1"/>
      <p:bldP spid="42" grpId="0" animBg="1"/>
      <p:bldP spid="43" grpId="0" animBg="1"/>
      <p:bldP spid="43" grpId="1" animBg="1"/>
      <p:bldP spid="24" grpId="0"/>
      <p:bldP spid="35" grpId="0" animBg="1"/>
      <p:bldP spid="35" grpId="1" animBg="1"/>
      <p:bldP spid="45" grpId="0" animBg="1"/>
      <p:bldP spid="45" grpId="1" animBg="1"/>
      <p:bldP spid="46" grpId="0"/>
      <p:bldP spid="31" grpId="0" animBg="1"/>
      <p:bldP spid="48" grpId="0" animBg="1"/>
      <p:bldP spid="4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497446"/>
              </p:ext>
            </p:extLst>
          </p:nvPr>
        </p:nvGraphicFramePr>
        <p:xfrm>
          <a:off x="6862669" y="537971"/>
          <a:ext cx="1890370" cy="6217920"/>
        </p:xfrm>
        <a:graphic>
          <a:graphicData uri="http://schemas.openxmlformats.org/drawingml/2006/table">
            <a:tbl>
              <a:tblPr firstRow="1" bandRow="1"/>
              <a:tblGrid>
                <a:gridCol w="78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err="1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addr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data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B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C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J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1100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P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Q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6" name="Title 1"/>
          <p:cNvSpPr txBox="1">
            <a:spLocks/>
          </p:cNvSpPr>
          <p:nvPr/>
        </p:nvSpPr>
        <p:spPr>
          <a:xfrm>
            <a:off x="457200" y="152528"/>
            <a:ext cx="57273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  <a:t>Simulation #3: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/>
              </a:rPr>
              <a:t>       8-byte, DM Cache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57936" y="27597"/>
            <a:ext cx="1558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Source Sans Pro" panose="020B0503030403020204"/>
                <a:ea typeface="+mn-ea"/>
                <a:cs typeface="+mn-cs"/>
              </a:rPr>
              <a:t>MEMORY</a:t>
            </a:r>
            <a:endParaRPr lang="en-US" b="1" dirty="0">
              <a:solidFill>
                <a:prstClr val="black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06799" y="1303508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Source Sans Pro" panose="020B0503030403020204"/>
                <a:ea typeface="+mn-ea"/>
                <a:cs typeface="+mn-cs"/>
              </a:rPr>
              <a:t>CACHE</a:t>
            </a:r>
            <a:endParaRPr lang="en-US" b="1" dirty="0">
              <a:solidFill>
                <a:prstClr val="black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547910"/>
              </p:ext>
            </p:extLst>
          </p:nvPr>
        </p:nvGraphicFramePr>
        <p:xfrm>
          <a:off x="2920244" y="1929059"/>
          <a:ext cx="2408957" cy="1828800"/>
        </p:xfrm>
        <a:graphic>
          <a:graphicData uri="http://schemas.openxmlformats.org/drawingml/2006/table">
            <a:tbl>
              <a:tblPr firstRow="1" bandRow="1"/>
              <a:tblGrid>
                <a:gridCol w="30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V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latin typeface="Source Sans Pro" panose="020B0503030403020204"/>
                        </a:rPr>
                        <a:t>tag</a:t>
                      </a:r>
                      <a:endParaRPr lang="en-US" sz="1500" b="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Source Sans Pro" panose="020B0503030403020204"/>
                        </a:rPr>
                        <a:t>data</a:t>
                      </a:r>
                      <a:endParaRPr lang="en-US" sz="2000" dirty="0"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E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  |    F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X    |    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115658" y="4431788"/>
            <a:ext cx="2212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1101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0100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load </a:t>
            </a:r>
            <a:r>
              <a:rPr lang="de-DE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Courier New" pitchFamily="49" charset="0"/>
                <a:ea typeface="+mn-ea"/>
                <a:cs typeface="+mn-cs"/>
              </a:rPr>
              <a:t>1100</a:t>
            </a:r>
            <a:endParaRPr lang="en-US" b="1" dirty="0">
              <a:solidFill>
                <a:prstClr val="black"/>
              </a:solidFill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72603" y="4524298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660066"/>
                </a:solidFill>
                <a:latin typeface="Courier New" pitchFamily="49" charset="0"/>
                <a:ea typeface="+mn-ea"/>
                <a:cs typeface="+mn-cs"/>
              </a:rPr>
              <a:t>Miss</a:t>
            </a:r>
            <a:endParaRPr lang="en-US" sz="1800" dirty="0">
              <a:solidFill>
                <a:srgbClr val="660066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74706"/>
              </p:ext>
            </p:extLst>
          </p:nvPr>
        </p:nvGraphicFramePr>
        <p:xfrm>
          <a:off x="1911377" y="1916466"/>
          <a:ext cx="1008868" cy="1828800"/>
        </p:xfrm>
        <a:graphic>
          <a:graphicData uri="http://schemas.openxmlformats.org/drawingml/2006/table">
            <a:tbl>
              <a:tblPr firstRow="1" bandRow="1"/>
              <a:tblGrid>
                <a:gridCol w="100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index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2472603" y="4850100"/>
            <a:ext cx="73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660066"/>
                </a:solidFill>
                <a:latin typeface="Courier New" pitchFamily="49" charset="0"/>
              </a:rPr>
              <a:t>Hit!</a:t>
            </a:r>
            <a:endParaRPr lang="en-US" sz="1800" dirty="0">
              <a:solidFill>
                <a:srgbClr val="660066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74020" y="5239691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sz="1800" dirty="0">
              <a:solidFill>
                <a:srgbClr val="660066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679076" y="5588384"/>
            <a:ext cx="349492" cy="320184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Elbow Connector 33"/>
          <p:cNvCxnSpPr>
            <a:stCxn id="31" idx="0"/>
          </p:cNvCxnSpPr>
          <p:nvPr/>
        </p:nvCxnSpPr>
        <p:spPr>
          <a:xfrm rot="5400000" flipH="1" flipV="1">
            <a:off x="976052" y="4090416"/>
            <a:ext cx="2375739" cy="620198"/>
          </a:xfrm>
          <a:prstGeom prst="bentConnector3">
            <a:avLst>
              <a:gd name="adj1" fmla="val 10007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482974" y="5575933"/>
            <a:ext cx="191872" cy="320184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233455" y="4507617"/>
            <a:ext cx="2598577" cy="12325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>
                <a:solidFill>
                  <a:schemeClr val="tx2"/>
                </a:solidFill>
                <a:latin typeface="Source Sans Pro" panose="020B0503030403020204"/>
              </a:rPr>
              <a:t>1 hit, 3 misses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tx2"/>
                </a:solidFill>
                <a:latin typeface="Source Sans Pro" panose="020B0503030403020204"/>
              </a:rPr>
              <a:t>3 </a:t>
            </a:r>
            <a:r>
              <a:rPr lang="en-US" sz="2400" i="1" dirty="0">
                <a:solidFill>
                  <a:schemeClr val="tx2"/>
                </a:solidFill>
                <a:latin typeface="Source Sans Pro" panose="020B0503030403020204"/>
              </a:rPr>
              <a:t>bytes don’t fit in </a:t>
            </a:r>
            <a:r>
              <a:rPr lang="en-US" sz="2400" i="1" dirty="0" smtClean="0">
                <a:solidFill>
                  <a:schemeClr val="tx2"/>
                </a:solidFill>
                <a:latin typeface="Source Sans Pro" panose="020B0503030403020204"/>
              </a:rPr>
              <a:t>a 4 entry cache</a:t>
            </a:r>
            <a:r>
              <a:rPr lang="en-US" sz="2400" i="1" dirty="0">
                <a:solidFill>
                  <a:schemeClr val="tx2"/>
                </a:solidFill>
                <a:latin typeface="Source Sans Pro" panose="020B0503030403020204"/>
              </a:rPr>
              <a:t>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212733" y="4464693"/>
            <a:ext cx="1005403" cy="1549996"/>
            <a:chOff x="3260801" y="4454187"/>
            <a:chExt cx="1005403" cy="1549996"/>
          </a:xfrm>
        </p:grpSpPr>
        <p:sp>
          <p:nvSpPr>
            <p:cNvPr id="39" name="Rectangle 38"/>
            <p:cNvSpPr/>
            <p:nvPr/>
          </p:nvSpPr>
          <p:spPr>
            <a:xfrm>
              <a:off x="3260801" y="4454187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srgbClr val="0000FF"/>
                  </a:solidFill>
                  <a:latin typeface="Source Sans Pro" panose="020B0503030403020204"/>
                  <a:cs typeface="Calibri"/>
                </a:rPr>
                <a:t>cold</a:t>
              </a:r>
              <a:endParaRPr lang="en-US" sz="1800" dirty="0">
                <a:solidFill>
                  <a:srgbClr val="0000FF"/>
                </a:solidFill>
                <a:latin typeface="Source Sans Pro" panose="020B0503030403020204"/>
                <a:cs typeface="Calibri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260801" y="5259339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srgbClr val="0000FF"/>
                  </a:solidFill>
                  <a:latin typeface="Source Sans Pro" panose="020B0503030403020204"/>
                  <a:cs typeface="Calibri"/>
                </a:rPr>
                <a:t>cold</a:t>
              </a:r>
              <a:endParaRPr lang="en-US" sz="1800" dirty="0">
                <a:solidFill>
                  <a:srgbClr val="0000FF"/>
                </a:solidFill>
                <a:latin typeface="Source Sans Pro" panose="020B0503030403020204"/>
                <a:cs typeface="Calibri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260801" y="5634851"/>
              <a:ext cx="1005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srgbClr val="0000FF"/>
                  </a:solidFill>
                  <a:latin typeface="Source Sans Pro" panose="020B0503030403020204"/>
                  <a:cs typeface="Calibri"/>
                </a:rPr>
                <a:t>conflict</a:t>
              </a:r>
              <a:endParaRPr lang="en-US" sz="1800" dirty="0">
                <a:solidFill>
                  <a:srgbClr val="0000FF"/>
                </a:solidFill>
                <a:latin typeface="Source Sans Pro" panose="020B0503030403020204"/>
                <a:cs typeface="Calibri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474020" y="5600799"/>
            <a:ext cx="7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660066"/>
                </a:solidFill>
                <a:latin typeface="Courier New" pitchFamily="49" charset="0"/>
              </a:rPr>
              <a:t>Miss</a:t>
            </a:r>
            <a:endParaRPr lang="en-US" sz="1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3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4" grpId="0"/>
      <p:bldP spid="46" grpId="0"/>
      <p:bldP spid="31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253357"/>
            <a:ext cx="457200" cy="604647"/>
          </a:xfrm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52802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>
          <a:xfrm>
            <a:off x="6092126" y="2107170"/>
            <a:ext cx="2841379" cy="4249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+ big</a:t>
            </a:r>
          </a:p>
          <a:p>
            <a:pPr marL="0" indent="0">
              <a:buNone/>
            </a:pPr>
            <a:r>
              <a:rPr lang="en-US" dirty="0" smtClean="0"/>
              <a:t>– slow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– far </a:t>
            </a:r>
            <a:r>
              <a:rPr lang="en-US" dirty="0" smtClean="0"/>
              <a:t>away</a:t>
            </a:r>
          </a:p>
        </p:txBody>
      </p:sp>
      <p:sp>
        <p:nvSpPr>
          <p:cNvPr id="7" name="Rectangle 6"/>
          <p:cNvSpPr/>
          <p:nvPr/>
        </p:nvSpPr>
        <p:spPr>
          <a:xfrm>
            <a:off x="-16588" y="6368139"/>
            <a:ext cx="27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  <a:latin typeface="Source Sans Pro" panose="020B0503030403020204"/>
              </a:rPr>
              <a:t>SandyBridge</a:t>
            </a: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 Motherboard, 2011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http://</a:t>
            </a:r>
            <a:r>
              <a:rPr lang="en-US" sz="1400" dirty="0" err="1" smtClean="0">
                <a:solidFill>
                  <a:schemeClr val="tx2"/>
                </a:solidFill>
                <a:latin typeface="Source Sans Pro" panose="020B0503030403020204"/>
              </a:rPr>
              <a:t>news.softpedia.com</a:t>
            </a:r>
            <a:endParaRPr lang="en-US" sz="1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2126" y="1539483"/>
            <a:ext cx="110318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 smtClean="0">
                <a:solidFill>
                  <a:schemeClr val="bg2">
                    <a:lumMod val="25000"/>
                  </a:schemeClr>
                </a:solidFill>
                <a:latin typeface="Source Sans Pro" panose="020B0503030403020204"/>
                <a:cs typeface="Calibri"/>
              </a:rPr>
              <a:t>CPU</a:t>
            </a:r>
            <a:endParaRPr lang="en-US" sz="3400" dirty="0">
              <a:solidFill>
                <a:schemeClr val="bg2">
                  <a:lumMod val="25000"/>
                </a:schemeClr>
              </a:solidFill>
              <a:latin typeface="Source Sans Pro" panose="020B0503030403020204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2126" y="2158997"/>
            <a:ext cx="282641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 smtClean="0">
                <a:solidFill>
                  <a:schemeClr val="accent1"/>
                </a:solidFill>
                <a:latin typeface="Source Sans Pro" panose="020B0503030403020204"/>
                <a:cs typeface="Calibri"/>
              </a:rPr>
              <a:t>Main Memory</a:t>
            </a:r>
            <a:endParaRPr lang="en-US" sz="3400" dirty="0">
              <a:solidFill>
                <a:schemeClr val="accent1"/>
              </a:solidFill>
              <a:latin typeface="Source Sans Pro" panose="020B0503030403020204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01116" y="342382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7449" b="7143"/>
          <a:stretch/>
        </p:blipFill>
        <p:spPr>
          <a:xfrm>
            <a:off x="189514" y="1516238"/>
            <a:ext cx="5655907" cy="4830635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3586004" y="1847260"/>
            <a:ext cx="2506122" cy="278492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117527" y="2482325"/>
            <a:ext cx="974600" cy="941498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0837" y="4728291"/>
            <a:ext cx="315507" cy="26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539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253357"/>
            <a:ext cx="457200" cy="604647"/>
          </a:xfrm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36"/>
          <p:cNvSpPr>
            <a:spLocks noGrp="1"/>
          </p:cNvSpPr>
          <p:nvPr>
            <p:ph type="title"/>
          </p:nvPr>
        </p:nvSpPr>
        <p:spPr>
          <a:xfrm>
            <a:off x="328706" y="152528"/>
            <a:ext cx="485964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the </a:t>
            </a:r>
            <a:r>
              <a:rPr lang="en-US" dirty="0" smtClean="0"/>
              <a:t>solution?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449" b="7143"/>
          <a:stretch/>
        </p:blipFill>
        <p:spPr>
          <a:xfrm>
            <a:off x="189514" y="1516238"/>
            <a:ext cx="5655907" cy="4830635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0837" y="4728291"/>
            <a:ext cx="315507" cy="26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3340837" y="971177"/>
            <a:ext cx="5703057" cy="4020882"/>
            <a:chOff x="3340837" y="971177"/>
            <a:chExt cx="5703057" cy="4020882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14326" y="974361"/>
              <a:ext cx="3929568" cy="3285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Straight Arrow Connector 9"/>
            <p:cNvCxnSpPr/>
            <p:nvPr/>
          </p:nvCxnSpPr>
          <p:spPr>
            <a:xfrm flipH="1">
              <a:off x="3340837" y="971177"/>
              <a:ext cx="1847518" cy="37571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656344" y="4259564"/>
              <a:ext cx="5291926" cy="73249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190526" y="1310911"/>
            <a:ext cx="2583688" cy="2863850"/>
            <a:chOff x="5181600" y="2546350"/>
            <a:chExt cx="2583688" cy="2863850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5181600" y="2851150"/>
              <a:ext cx="1435826" cy="2559050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 w="571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200" b="1" dirty="0" smtClean="0">
                  <a:solidFill>
                    <a:schemeClr val="tx2"/>
                  </a:solidFill>
                  <a:latin typeface="Source Sans Pro" panose="020B0503030403020204"/>
                </a:rPr>
                <a:t>  Level 2 $</a:t>
              </a:r>
            </a:p>
            <a:p>
              <a:endParaRPr lang="en-US" b="1" dirty="0">
                <a:solidFill>
                  <a:schemeClr val="tx2"/>
                </a:solidFill>
                <a:latin typeface="Source Sans Pro" panose="020B0503030403020204"/>
              </a:endParaRPr>
            </a:p>
            <a:p>
              <a:endParaRPr lang="en-US" b="1" dirty="0" smtClean="0">
                <a:solidFill>
                  <a:schemeClr val="tx2"/>
                </a:solidFill>
                <a:latin typeface="Source Sans Pro" panose="020B0503030403020204"/>
              </a:endParaRPr>
            </a:p>
            <a:p>
              <a:endParaRPr lang="en-US" b="1" dirty="0">
                <a:solidFill>
                  <a:schemeClr val="tx2"/>
                </a:solidFill>
                <a:latin typeface="Source Sans Pro" panose="020B0503030403020204"/>
              </a:endParaRPr>
            </a:p>
            <a:p>
              <a:endParaRPr lang="en-US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705600" y="2546350"/>
              <a:ext cx="865632" cy="1214882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 w="571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1" dirty="0" smtClean="0">
                  <a:solidFill>
                    <a:schemeClr val="tx2"/>
                  </a:solidFill>
                  <a:latin typeface="Source Sans Pro" panose="020B0503030403020204"/>
                </a:rPr>
                <a:t>Level 1</a:t>
              </a:r>
            </a:p>
            <a:p>
              <a:r>
                <a:rPr lang="en-US" sz="1800" b="1" dirty="0" smtClean="0">
                  <a:solidFill>
                    <a:schemeClr val="tx2"/>
                  </a:solidFill>
                  <a:latin typeface="Source Sans Pro" panose="020B0503030403020204"/>
                </a:rPr>
                <a:t>Data $</a:t>
              </a:r>
              <a:r>
                <a:rPr lang="en-US" sz="1800" dirty="0" smtClean="0">
                  <a:solidFill>
                    <a:schemeClr val="tx2"/>
                  </a:solidFill>
                  <a:latin typeface="Source Sans Pro" panose="020B0503030403020204"/>
                </a:rPr>
                <a:t> </a:t>
              </a:r>
              <a:endParaRPr lang="en-US" sz="1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6692900" y="4322318"/>
              <a:ext cx="1072388" cy="1048258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 w="571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  <a:latin typeface="Source Sans Pro" panose="020B0503030403020204"/>
                </a:rPr>
                <a:t>Level 1 </a:t>
              </a:r>
            </a:p>
            <a:p>
              <a:r>
                <a:rPr lang="en-US" sz="2000" b="1" dirty="0" smtClean="0">
                  <a:solidFill>
                    <a:schemeClr val="tx2"/>
                  </a:solidFill>
                  <a:latin typeface="Source Sans Pro" panose="020B0503030403020204"/>
                </a:rPr>
                <a:t>Insn $</a:t>
              </a:r>
              <a:endParaRPr lang="en-US" sz="2000" b="1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9882" y="6454865"/>
            <a:ext cx="3340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Intel </a:t>
            </a: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Pentium 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3, 1999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09817" y="1033912"/>
            <a:ext cx="1701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Source Sans Pro" panose="020B0503030403020204"/>
              </a:rPr>
              <a:t>Caches </a:t>
            </a:r>
            <a:r>
              <a:rPr lang="en-US" sz="3000" dirty="0" smtClean="0">
                <a:solidFill>
                  <a:srgbClr val="FF0000"/>
                </a:solidFill>
                <a:latin typeface="Source Sans Pro" panose="020B0503030403020204"/>
              </a:rPr>
              <a:t>!</a:t>
            </a:r>
            <a:endParaRPr lang="en-US" sz="3000" dirty="0">
              <a:solidFill>
                <a:srgbClr val="FF0000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96343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253357"/>
            <a:ext cx="457200" cy="604647"/>
          </a:xfrm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374"/>
            <a:ext cx="8229600" cy="1143000"/>
          </a:xfrm>
        </p:spPr>
        <p:txBody>
          <a:bodyPr/>
          <a:lstStyle/>
          <a:p>
            <a:r>
              <a:rPr lang="en-US" dirty="0" smtClean="0"/>
              <a:t>Locality</a:t>
            </a:r>
            <a:r>
              <a:rPr lang="tr-TR" dirty="0" smtClean="0"/>
              <a:t> of Data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5637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you ask for something, you’re likely to ask for:</a:t>
            </a:r>
          </a:p>
          <a:p>
            <a:r>
              <a:rPr lang="en-US" dirty="0"/>
              <a:t>t</a:t>
            </a:r>
            <a:r>
              <a:rPr lang="en-US" dirty="0" smtClean="0"/>
              <a:t>he same thing again soon 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 </a:t>
            </a:r>
            <a:r>
              <a:rPr lang="en-US" dirty="0" smtClean="0">
                <a:solidFill>
                  <a:srgbClr val="0000FF"/>
                </a:solidFill>
              </a:rPr>
              <a:t>Temporal Locality </a:t>
            </a:r>
          </a:p>
          <a:p>
            <a:r>
              <a:rPr lang="en-US" dirty="0"/>
              <a:t>s</a:t>
            </a:r>
            <a:r>
              <a:rPr lang="en-US" dirty="0" smtClean="0"/>
              <a:t>omething near that thing, soon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660066"/>
                </a:solidFill>
              </a:rPr>
              <a:t>Spatial Locality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	</a:t>
            </a:r>
          </a:p>
        </p:txBody>
      </p:sp>
      <p:sp>
        <p:nvSpPr>
          <p:cNvPr id="7" name="Rectangle 6"/>
          <p:cNvSpPr/>
          <p:nvPr/>
        </p:nvSpPr>
        <p:spPr>
          <a:xfrm>
            <a:off x="692830" y="4571988"/>
            <a:ext cx="3945606" cy="1441420"/>
          </a:xfrm>
          <a:prstGeom prst="rect">
            <a:avLst/>
          </a:prstGeom>
          <a:solidFill>
            <a:srgbClr val="EBC95E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s-IS" sz="3000" b="1" baseline="30000" dirty="0" smtClean="0">
                <a:solidFill>
                  <a:schemeClr val="tx2"/>
                </a:solidFill>
                <a:latin typeface="Courier New"/>
                <a:cs typeface="Courier New"/>
              </a:rPr>
              <a:t>total </a:t>
            </a:r>
            <a:r>
              <a:rPr lang="is-IS" sz="3000" b="1" baseline="30000" dirty="0">
                <a:solidFill>
                  <a:schemeClr val="tx2"/>
                </a:solidFill>
                <a:latin typeface="Courier New"/>
                <a:cs typeface="Courier New"/>
              </a:rPr>
              <a:t>= 0;</a:t>
            </a:r>
          </a:p>
          <a:p>
            <a:pPr>
              <a:lnSpc>
                <a:spcPct val="110000"/>
              </a:lnSpc>
            </a:pPr>
            <a:r>
              <a:rPr lang="da-DK" sz="3000" b="1" baseline="30000" dirty="0" smtClean="0">
                <a:solidFill>
                  <a:schemeClr val="tx2"/>
                </a:solidFill>
                <a:latin typeface="Courier New"/>
                <a:cs typeface="Courier New"/>
              </a:rPr>
              <a:t>for </a:t>
            </a:r>
            <a:r>
              <a:rPr lang="da-DK" sz="3000" b="1" baseline="30000" dirty="0">
                <a:solidFill>
                  <a:schemeClr val="tx2"/>
                </a:solidFill>
                <a:latin typeface="Courier New"/>
                <a:cs typeface="Courier New"/>
              </a:rPr>
              <a:t>(i = 0; i &lt; n; i++)</a:t>
            </a:r>
          </a:p>
          <a:p>
            <a:pPr>
              <a:lnSpc>
                <a:spcPct val="110000"/>
              </a:lnSpc>
            </a:pPr>
            <a:r>
              <a:rPr lang="is-IS" sz="3000" b="1" baseline="30000" dirty="0">
                <a:solidFill>
                  <a:schemeClr val="tx2"/>
                </a:solidFill>
                <a:latin typeface="Courier New"/>
                <a:cs typeface="Courier New"/>
              </a:rPr>
              <a:t>    </a:t>
            </a:r>
            <a:r>
              <a:rPr lang="is-IS" sz="3000" b="1" baseline="30000" dirty="0" smtClean="0">
                <a:solidFill>
                  <a:schemeClr val="accent1"/>
                </a:solidFill>
                <a:latin typeface="Courier New"/>
                <a:cs typeface="Courier New"/>
              </a:rPr>
              <a:t>total</a:t>
            </a:r>
            <a:r>
              <a:rPr lang="is-IS" sz="3000" b="1" baseline="30000" dirty="0" smtClean="0">
                <a:solidFill>
                  <a:schemeClr val="tx2"/>
                </a:solidFill>
                <a:latin typeface="Courier New"/>
                <a:cs typeface="Courier New"/>
              </a:rPr>
              <a:t> +</a:t>
            </a:r>
            <a:r>
              <a:rPr lang="is-IS" sz="3000" b="1" baseline="30000" dirty="0">
                <a:solidFill>
                  <a:schemeClr val="tx2"/>
                </a:solidFill>
                <a:latin typeface="Courier New"/>
                <a:cs typeface="Courier New"/>
              </a:rPr>
              <a:t>= </a:t>
            </a:r>
            <a:r>
              <a:rPr lang="is-IS" sz="3000" b="1" baseline="30000" dirty="0">
                <a:solidFill>
                  <a:schemeClr val="accent3"/>
                </a:solidFill>
                <a:latin typeface="Courier New"/>
                <a:cs typeface="Courier New"/>
              </a:rPr>
              <a:t>a[i]</a:t>
            </a:r>
            <a:r>
              <a:rPr lang="is-IS" sz="3000" b="1" baseline="30000" dirty="0">
                <a:solidFill>
                  <a:schemeClr val="tx2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3000" b="1" baseline="30000" dirty="0">
                <a:solidFill>
                  <a:schemeClr val="tx2"/>
                </a:solidFill>
                <a:latin typeface="Courier New"/>
                <a:cs typeface="Courier New"/>
              </a:rPr>
              <a:t>r</a:t>
            </a:r>
            <a:r>
              <a:rPr lang="en-US" sz="3000" b="1" baseline="30000" dirty="0" smtClean="0">
                <a:solidFill>
                  <a:schemeClr val="tx2"/>
                </a:solidFill>
                <a:latin typeface="Courier New"/>
                <a:cs typeface="Courier New"/>
              </a:rPr>
              <a:t>eturn total;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364601" y="2627718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758301" y="2627718"/>
            <a:ext cx="381000" cy="304800"/>
          </a:xfrm>
          <a:prstGeom prst="rect">
            <a:avLst/>
          </a:prstGeom>
          <a:solidFill>
            <a:srgbClr val="E65D39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587657" y="2117929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6364601" y="3896111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58301" y="3896111"/>
            <a:ext cx="381000" cy="304800"/>
          </a:xfrm>
          <a:prstGeom prst="rect">
            <a:avLst/>
          </a:prstGeom>
          <a:solidFill>
            <a:srgbClr val="E65D39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33040" y="3896111"/>
            <a:ext cx="381000" cy="304800"/>
          </a:xfrm>
          <a:prstGeom prst="rect">
            <a:avLst/>
          </a:prstGeom>
          <a:solidFill>
            <a:srgbClr val="E65D39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679060" y="3465742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2901" y="1386561"/>
            <a:ext cx="4572000" cy="34140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This highlights the </a:t>
            </a:r>
            <a:r>
              <a:rPr lang="en-US" dirty="0" smtClean="0">
                <a:solidFill>
                  <a:srgbClr val="0000FF"/>
                </a:solidFill>
              </a:rPr>
              <a:t>temporal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660066"/>
                </a:solidFill>
              </a:rPr>
              <a:t>spatial </a:t>
            </a:r>
            <a:r>
              <a:rPr lang="en-US" dirty="0" smtClean="0"/>
              <a:t>locality of </a:t>
            </a:r>
            <a:r>
              <a:rPr lang="en-US" b="1" dirty="0" smtClean="0"/>
              <a:t>data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Q1: Which line of </a:t>
            </a:r>
            <a:r>
              <a:rPr lang="en-US" b="1" dirty="0" smtClean="0"/>
              <a:t>code</a:t>
            </a:r>
            <a:r>
              <a:rPr lang="en-US" dirty="0" smtClean="0"/>
              <a:t> exhibits good </a:t>
            </a:r>
            <a:r>
              <a:rPr lang="en-US" dirty="0" smtClean="0">
                <a:solidFill>
                  <a:srgbClr val="0000FF"/>
                </a:solidFill>
              </a:rPr>
              <a:t>temporal </a:t>
            </a:r>
            <a:r>
              <a:rPr lang="en-US" dirty="0" smtClean="0"/>
              <a:t>locality?</a:t>
            </a:r>
          </a:p>
        </p:txBody>
      </p:sp>
      <p:sp>
        <p:nvSpPr>
          <p:cNvPr id="7" name="Rectangle 6"/>
          <p:cNvSpPr/>
          <p:nvPr/>
        </p:nvSpPr>
        <p:spPr>
          <a:xfrm>
            <a:off x="4298536" y="1386561"/>
            <a:ext cx="4538881" cy="1785104"/>
          </a:xfrm>
          <a:prstGeom prst="rect">
            <a:avLst/>
          </a:prstGeom>
          <a:solidFill>
            <a:srgbClr val="EBC95E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s-IS" sz="3000" b="1" baseline="30000" dirty="0" smtClean="0">
                <a:solidFill>
                  <a:schemeClr val="tx2"/>
                </a:solidFill>
                <a:latin typeface="Courier New"/>
                <a:cs typeface="Courier New"/>
              </a:rPr>
              <a:t>1  total </a:t>
            </a:r>
            <a:r>
              <a:rPr lang="is-IS" sz="3000" b="1" baseline="30000" dirty="0">
                <a:solidFill>
                  <a:schemeClr val="tx2"/>
                </a:solidFill>
                <a:latin typeface="Courier New"/>
                <a:cs typeface="Courier New"/>
              </a:rPr>
              <a:t>= 0;</a:t>
            </a:r>
          </a:p>
          <a:p>
            <a:pPr>
              <a:lnSpc>
                <a:spcPct val="110000"/>
              </a:lnSpc>
            </a:pPr>
            <a:r>
              <a:rPr lang="da-DK" sz="3000" b="1" baseline="30000" dirty="0" smtClean="0">
                <a:solidFill>
                  <a:schemeClr val="tx2"/>
                </a:solidFill>
                <a:latin typeface="Courier New"/>
                <a:cs typeface="Courier New"/>
              </a:rPr>
              <a:t>2  for </a:t>
            </a:r>
            <a:r>
              <a:rPr lang="da-DK" sz="3000" b="1" baseline="30000" dirty="0">
                <a:solidFill>
                  <a:schemeClr val="tx2"/>
                </a:solidFill>
                <a:latin typeface="Courier New"/>
                <a:cs typeface="Courier New"/>
              </a:rPr>
              <a:t>(i = 0; i &lt; n; i</a:t>
            </a:r>
            <a:r>
              <a:rPr lang="da-DK" sz="3000" b="1" baseline="30000" dirty="0" smtClean="0">
                <a:solidFill>
                  <a:schemeClr val="tx2"/>
                </a:solidFill>
                <a:latin typeface="Courier New"/>
                <a:cs typeface="Courier New"/>
              </a:rPr>
              <a:t>++) {</a:t>
            </a:r>
            <a:endParaRPr lang="da-DK" sz="3000" b="1" baseline="30000" dirty="0">
              <a:solidFill>
                <a:schemeClr val="tx2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is-IS" sz="3000" b="1" baseline="30000" dirty="0" smtClean="0">
                <a:solidFill>
                  <a:schemeClr val="tx2"/>
                </a:solidFill>
                <a:latin typeface="Courier New"/>
                <a:cs typeface="Courier New"/>
              </a:rPr>
              <a:t>3      n--;</a:t>
            </a:r>
          </a:p>
          <a:p>
            <a:pPr>
              <a:lnSpc>
                <a:spcPct val="110000"/>
              </a:lnSpc>
            </a:pPr>
            <a:r>
              <a:rPr lang="is-IS" sz="3000" b="1" baseline="30000" dirty="0">
                <a:solidFill>
                  <a:schemeClr val="tx2"/>
                </a:solidFill>
                <a:latin typeface="Courier New"/>
                <a:cs typeface="Courier New"/>
              </a:rPr>
              <a:t>4</a:t>
            </a:r>
            <a:r>
              <a:rPr lang="is-IS" sz="3000" b="1" baseline="30000" dirty="0" smtClean="0">
                <a:solidFill>
                  <a:schemeClr val="tx2"/>
                </a:solidFill>
                <a:latin typeface="Courier New"/>
                <a:cs typeface="Courier New"/>
              </a:rPr>
              <a:t>      </a:t>
            </a:r>
            <a:r>
              <a:rPr lang="is-IS" sz="3000" b="1" baseline="30000" dirty="0" smtClean="0">
                <a:solidFill>
                  <a:schemeClr val="accent1"/>
                </a:solidFill>
                <a:latin typeface="Courier New"/>
                <a:cs typeface="Courier New"/>
              </a:rPr>
              <a:t>total</a:t>
            </a:r>
            <a:r>
              <a:rPr lang="is-IS" sz="3000" b="1" baseline="30000" dirty="0" smtClean="0">
                <a:solidFill>
                  <a:schemeClr val="tx2"/>
                </a:solidFill>
                <a:latin typeface="Courier New"/>
                <a:cs typeface="Courier New"/>
              </a:rPr>
              <a:t> +</a:t>
            </a:r>
            <a:r>
              <a:rPr lang="is-IS" sz="3000" b="1" baseline="30000" dirty="0">
                <a:solidFill>
                  <a:schemeClr val="tx2"/>
                </a:solidFill>
                <a:latin typeface="Courier New"/>
                <a:cs typeface="Courier New"/>
              </a:rPr>
              <a:t>= </a:t>
            </a:r>
            <a:r>
              <a:rPr lang="is-IS" sz="3000" b="1" baseline="30000" dirty="0">
                <a:solidFill>
                  <a:schemeClr val="accent3"/>
                </a:solidFill>
                <a:latin typeface="Courier New"/>
                <a:cs typeface="Courier New"/>
              </a:rPr>
              <a:t>a[i]</a:t>
            </a:r>
            <a:r>
              <a:rPr lang="is-IS" sz="3000" b="1" baseline="30000" dirty="0">
                <a:solidFill>
                  <a:schemeClr val="tx2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3000" b="1" baseline="30000" dirty="0">
                <a:solidFill>
                  <a:schemeClr val="tx2"/>
                </a:solidFill>
                <a:latin typeface="Courier New"/>
                <a:cs typeface="Courier New"/>
              </a:rPr>
              <a:t>5</a:t>
            </a:r>
            <a:r>
              <a:rPr lang="en-US" sz="3000" b="1" baseline="30000" dirty="0" smtClean="0">
                <a:solidFill>
                  <a:schemeClr val="tx2"/>
                </a:solidFill>
                <a:latin typeface="Courier New"/>
                <a:cs typeface="Courier New"/>
              </a:rPr>
              <a:t>  return total;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3101" y="3873989"/>
            <a:ext cx="16763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arenR"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1</a:t>
            </a:r>
          </a:p>
          <a:p>
            <a:pPr marL="514350" indent="-514350">
              <a:buAutoNum type="alphaUcParenR"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2</a:t>
            </a:r>
          </a:p>
          <a:p>
            <a:pPr marL="514350" indent="-514350">
              <a:buAutoNum type="alphaUcParenR"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3</a:t>
            </a:r>
          </a:p>
          <a:p>
            <a:pPr marL="514350" indent="-514350">
              <a:buAutoNum type="alphaUcParenR"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4</a:t>
            </a:r>
          </a:p>
          <a:p>
            <a:pPr marL="514350" indent="-514350">
              <a:buAutoNum type="alphaUcParenR"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32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3374"/>
            <a:ext cx="8229600" cy="1143000"/>
          </a:xfrm>
        </p:spPr>
        <p:txBody>
          <a:bodyPr/>
          <a:lstStyle/>
          <a:p>
            <a:r>
              <a:rPr lang="en-US" dirty="0" smtClean="0"/>
              <a:t>Locality</a:t>
            </a:r>
            <a:r>
              <a:rPr lang="tr-TR" dirty="0" smtClean="0"/>
              <a:t>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4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374"/>
            <a:ext cx="8229600" cy="1143000"/>
          </a:xfrm>
        </p:spPr>
        <p:txBody>
          <a:bodyPr/>
          <a:lstStyle/>
          <a:p>
            <a:r>
              <a:rPr lang="en-US" dirty="0" smtClean="0"/>
              <a:t>Locality</a:t>
            </a:r>
            <a:r>
              <a:rPr lang="tr-TR" dirty="0" smtClean="0"/>
              <a:t> </a:t>
            </a:r>
            <a:r>
              <a:rPr lang="tr-TR" dirty="0" err="1" smtClean="0"/>
              <a:t>examples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67648" y="1093728"/>
            <a:ext cx="1346851" cy="2026777"/>
            <a:chOff x="4457048" y="3256574"/>
            <a:chExt cx="1740551" cy="26192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7048" y="3256574"/>
              <a:ext cx="1740551" cy="261082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4817301" y="5587554"/>
              <a:ext cx="324601" cy="288248"/>
            </a:xfrm>
            <a:prstGeom prst="rect">
              <a:avLst/>
            </a:prstGeom>
            <a:noFill/>
            <a:ln w="28575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93264" y="1600200"/>
            <a:ext cx="669353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Last Called</a:t>
            </a:r>
          </a:p>
          <a:p>
            <a:pPr marL="0" indent="0">
              <a:buNone/>
            </a:pPr>
            <a:r>
              <a:rPr lang="en-US" dirty="0" smtClean="0"/>
              <a:t>Speed Dial</a:t>
            </a:r>
          </a:p>
          <a:p>
            <a:pPr marL="0" indent="0">
              <a:buNone/>
            </a:pPr>
            <a:r>
              <a:rPr lang="en-US" dirty="0" smtClean="0"/>
              <a:t>Favorites</a:t>
            </a:r>
          </a:p>
          <a:p>
            <a:pPr marL="0" indent="0">
              <a:buNone/>
            </a:pPr>
            <a:r>
              <a:rPr lang="en-US" dirty="0" smtClean="0"/>
              <a:t>Contacts</a:t>
            </a:r>
          </a:p>
          <a:p>
            <a:pPr marL="0" indent="0">
              <a:buNone/>
            </a:pPr>
            <a:r>
              <a:rPr lang="en-US" dirty="0" smtClean="0"/>
              <a:t>Google/Facebook/email</a:t>
            </a:r>
          </a:p>
        </p:txBody>
      </p:sp>
    </p:spTree>
    <p:extLst>
      <p:ext uri="{BB962C8B-B14F-4D97-AF65-F5344CB8AC3E}">
        <p14:creationId xmlns:p14="http://schemas.microsoft.com/office/powerpoint/2010/main" val="36964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racy_theme">
  <a:themeElements>
    <a:clrScheme name="Custom 6">
      <a:dk1>
        <a:srgbClr val="FFFFFF"/>
      </a:dk1>
      <a:lt1>
        <a:srgbClr val="FFFFFF"/>
      </a:lt1>
      <a:dk2>
        <a:srgbClr val="424242"/>
      </a:dk2>
      <a:lt2>
        <a:srgbClr val="D8D8D8"/>
      </a:lt2>
      <a:accent1>
        <a:srgbClr val="0070C0"/>
      </a:accent1>
      <a:accent2>
        <a:srgbClr val="FF0000"/>
      </a:accent2>
      <a:accent3>
        <a:srgbClr val="7030A0"/>
      </a:accent3>
      <a:accent4>
        <a:srgbClr val="53A016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cy_theme" id="{87D39A7C-5058-483C-A408-E26106E53CCF}" vid="{8AF49146-2743-4A8D-8229-299168E9D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Bracy_theme</Template>
  <TotalTime>0</TotalTime>
  <Words>3364</Words>
  <Application>Microsoft Office PowerPoint</Application>
  <PresentationFormat>On-screen Show (4:3)</PresentationFormat>
  <Paragraphs>1920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Calibri</vt:lpstr>
      <vt:lpstr>Calibri (Body)</vt:lpstr>
      <vt:lpstr>Consolas</vt:lpstr>
      <vt:lpstr>Courier New</vt:lpstr>
      <vt:lpstr>Lucida Grande</vt:lpstr>
      <vt:lpstr>Osaka</vt:lpstr>
      <vt:lpstr>Source Sans Pro</vt:lpstr>
      <vt:lpstr>Source Sans Pro Light</vt:lpstr>
      <vt:lpstr>Times New Roman</vt:lpstr>
      <vt:lpstr>Wingdings</vt:lpstr>
      <vt:lpstr>Bracy_theme</vt:lpstr>
      <vt:lpstr>Caches &amp; Memory</vt:lpstr>
      <vt:lpstr>Programs 101</vt:lpstr>
      <vt:lpstr>Programs 101</vt:lpstr>
      <vt:lpstr>1 Cycle Per Stage: the Biggest Lie (So Far)</vt:lpstr>
      <vt:lpstr>What’s the problem?</vt:lpstr>
      <vt:lpstr>What’s the solution?</vt:lpstr>
      <vt:lpstr>Locality of Data</vt:lpstr>
      <vt:lpstr>Locality of Data</vt:lpstr>
      <vt:lpstr>Locality examples</vt:lpstr>
      <vt:lpstr>Locality</vt:lpstr>
      <vt:lpstr>The Memory Hierarchy</vt:lpstr>
      <vt:lpstr>Some Terminology</vt:lpstr>
      <vt:lpstr>The Memory Hierarchy</vt:lpstr>
      <vt:lpstr>Single Core Memory Hierarchy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Simulation #1  of a 4-byte, DM Cache</vt:lpstr>
      <vt:lpstr>Simulation #1  of a 4-byte, DM Cache</vt:lpstr>
      <vt:lpstr>Simulation #1  of a 4-byte, DM Cache</vt:lpstr>
      <vt:lpstr>Terminology again</vt:lpstr>
      <vt:lpstr>Average memory-access time (AMAT)</vt:lpstr>
      <vt:lpstr>Questions</vt:lpstr>
      <vt:lpstr>PowerPoint Presentation</vt:lpstr>
      <vt:lpstr>PowerPoint Presentation</vt:lpstr>
      <vt:lpstr> A) Hit B) Miss</vt:lpstr>
      <vt:lpstr>Simulation #2: 4-byte, DM Cache</vt:lpstr>
      <vt:lpstr>Clicker: A) Hit B) Miss</vt:lpstr>
      <vt:lpstr>Simulation #2: 4-byte, DM Cache</vt:lpstr>
      <vt:lpstr>Clicker: A) Hit B) Miss</vt:lpstr>
      <vt:lpstr>Simulation #2: 4-byte, DM Cache</vt:lpstr>
      <vt:lpstr>Clicker: A) Hit B) Miss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2019-05-09T09:58:47Z</dcterms:created>
  <dcterms:modified xsi:type="dcterms:W3CDTF">2019-05-09T10:00:02Z</dcterms:modified>
</cp:coreProperties>
</file>