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2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3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4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5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6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7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8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9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10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11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12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13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14.xml" ContentType="application/vnd.openxmlformats-officedocument.presentationml.notesSlid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15.xml" ContentType="application/vnd.openxmlformats-officedocument.presentationml.notesSl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16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notesSlides/notesSlide17.xml" ContentType="application/vnd.openxmlformats-officedocument.presentationml.notesSlide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18.xml" ContentType="application/vnd.openxmlformats-officedocument.presentationml.notesSlide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notesSlides/notesSlide19.xml" ContentType="application/vnd.openxmlformats-officedocument.presentationml.notesSlide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notesSlides/notesSlide20.xml" ContentType="application/vnd.openxmlformats-officedocument.presentationml.notesSlide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21.xml" ContentType="application/vnd.openxmlformats-officedocument.presentationml.notes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notesSlides/notesSlide22.xml" ContentType="application/vnd.openxmlformats-officedocument.presentationml.notesSlide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notesSlides/notesSlide23.xml" ContentType="application/vnd.openxmlformats-officedocument.presentationml.notesSlide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notesSlides/notesSlide24.xml" ContentType="application/vnd.openxmlformats-officedocument.presentationml.notesSlide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notesSlides/notesSlide25.xml" ContentType="application/vnd.openxmlformats-officedocument.presentationml.notesSlide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notesSlides/notesSlide26.xml" ContentType="application/vnd.openxmlformats-officedocument.presentationml.notesSlide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notesSlides/notesSlide27.xml" ContentType="application/vnd.openxmlformats-officedocument.presentationml.notesSlide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notesSlides/notesSlide28.xml" ContentType="application/vnd.openxmlformats-officedocument.presentationml.notesSlide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notesSlides/notesSlide29.xml" ContentType="application/vnd.openxmlformats-officedocument.presentationml.notesSlide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256" r:id="rId2"/>
    <p:sldId id="259" r:id="rId3"/>
    <p:sldId id="257" r:id="rId4"/>
    <p:sldId id="263" r:id="rId5"/>
    <p:sldId id="265" r:id="rId6"/>
    <p:sldId id="264" r:id="rId7"/>
    <p:sldId id="260" r:id="rId8"/>
    <p:sldId id="261" r:id="rId9"/>
    <p:sldId id="266" r:id="rId10"/>
    <p:sldId id="262" r:id="rId11"/>
    <p:sldId id="258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355" r:id="rId26"/>
    <p:sldId id="362" r:id="rId27"/>
    <p:sldId id="356" r:id="rId28"/>
    <p:sldId id="357" r:id="rId29"/>
    <p:sldId id="358" r:id="rId30"/>
    <p:sldId id="359" r:id="rId31"/>
    <p:sldId id="360" r:id="rId32"/>
    <p:sldId id="361" r:id="rId33"/>
    <p:sldId id="363" r:id="rId34"/>
    <p:sldId id="364" r:id="rId35"/>
    <p:sldId id="365" r:id="rId36"/>
    <p:sldId id="366" r:id="rId37"/>
    <p:sldId id="367" r:id="rId38"/>
    <p:sldId id="368" r:id="rId39"/>
    <p:sldId id="280" r:id="rId40"/>
    <p:sldId id="281" r:id="rId41"/>
    <p:sldId id="282" r:id="rId42"/>
    <p:sldId id="283" r:id="rId43"/>
    <p:sldId id="284" r:id="rId44"/>
    <p:sldId id="285" r:id="rId45"/>
    <p:sldId id="286" r:id="rId46"/>
    <p:sldId id="287" r:id="rId47"/>
    <p:sldId id="288" r:id="rId48"/>
    <p:sldId id="289" r:id="rId49"/>
    <p:sldId id="290" r:id="rId50"/>
    <p:sldId id="291" r:id="rId51"/>
    <p:sldId id="293" r:id="rId52"/>
    <p:sldId id="294" r:id="rId53"/>
    <p:sldId id="296" r:id="rId54"/>
    <p:sldId id="298" r:id="rId55"/>
    <p:sldId id="299" r:id="rId56"/>
    <p:sldId id="300" r:id="rId57"/>
    <p:sldId id="302" r:id="rId58"/>
    <p:sldId id="303" r:id="rId59"/>
    <p:sldId id="304" r:id="rId60"/>
    <p:sldId id="305" r:id="rId61"/>
    <p:sldId id="306" r:id="rId6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2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A1F84-97F5-4939-A704-2B7A8C354533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C1EC9-4133-44E6-A1CA-6AA5A82F0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397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8BFE79-738D-44A0-B49C-7FEE7F7A43D3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224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88931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B3EE4A-561D-4339-AAB1-B49A10D5AA4C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123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93249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57862F-DCFE-4BA1-8629-AF594655B8F8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123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51398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AFFD9F-E172-4FD0-8CD9-506D26F7B914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123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28727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AF447E-E15F-48CE-8C90-DA0914804766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1234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60234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A30157-BB86-4D93-9647-13EC58EC2BF8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123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76658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BA9C37-DC4A-4097-BFA6-EACAF3A42C13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123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87106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8F985D-8A9E-4838-9EA9-58004C90BA0C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123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32544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003625-580F-4BEF-A0A8-535511CC0BD7}" type="slidenum">
              <a:rPr lang="en-US" altLang="en-US"/>
              <a:pPr/>
              <a:t>48</a:t>
            </a:fld>
            <a:endParaRPr lang="en-US" altLang="en-US"/>
          </a:p>
        </p:txBody>
      </p:sp>
      <p:sp>
        <p:nvSpPr>
          <p:cNvPr id="130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17984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6BAF20-B02B-4A80-AE61-138D59E81D4F}" type="slidenum">
              <a:rPr lang="en-US" altLang="en-US"/>
              <a:pPr/>
              <a:t>49</a:t>
            </a:fld>
            <a:endParaRPr lang="en-US" altLang="en-US"/>
          </a:p>
        </p:txBody>
      </p:sp>
      <p:sp>
        <p:nvSpPr>
          <p:cNvPr id="1239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18314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07984A-2DE0-462E-BF56-5B450D73CE39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131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201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BB16FC-7A5E-4539-9EAE-7E84FE3F8E00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30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10661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D32715-E9A6-4E6F-BBB8-AF6EE3B23BED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131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59543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F6C6E3-3345-4F65-BF08-E60CC4F448C5}" type="slidenum">
              <a:rPr lang="en-US" altLang="en-US"/>
              <a:pPr/>
              <a:t>52</a:t>
            </a:fld>
            <a:endParaRPr lang="en-US" altLang="en-US"/>
          </a:p>
        </p:txBody>
      </p:sp>
      <p:sp>
        <p:nvSpPr>
          <p:cNvPr id="124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54054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94196A-6370-4E97-AC99-D21B5657A1C0}" type="slidenum">
              <a:rPr lang="en-US" altLang="en-US"/>
              <a:pPr/>
              <a:t>53</a:t>
            </a:fld>
            <a:endParaRPr lang="en-US" altLang="en-US"/>
          </a:p>
        </p:txBody>
      </p:sp>
      <p:sp>
        <p:nvSpPr>
          <p:cNvPr id="131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60856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9624C0-3CC9-4406-917C-844A4DEA731E}" type="slidenum">
              <a:rPr lang="en-US" altLang="en-US"/>
              <a:pPr/>
              <a:t>54</a:t>
            </a:fld>
            <a:endParaRPr lang="en-US" altLang="en-US"/>
          </a:p>
        </p:txBody>
      </p:sp>
      <p:sp>
        <p:nvSpPr>
          <p:cNvPr id="131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768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92B95F-2744-42DE-A359-EFD14AD43BE9}" type="slidenum">
              <a:rPr lang="en-US" altLang="en-US"/>
              <a:pPr/>
              <a:t>55</a:t>
            </a:fld>
            <a:endParaRPr lang="en-US" altLang="en-US"/>
          </a:p>
        </p:txBody>
      </p:sp>
      <p:sp>
        <p:nvSpPr>
          <p:cNvPr id="1244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09936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D80A5A-5973-4E5F-BD19-B3E10DF94270}" type="slidenum">
              <a:rPr lang="en-US" altLang="en-US"/>
              <a:pPr/>
              <a:t>56</a:t>
            </a:fld>
            <a:endParaRPr lang="en-US" altLang="en-US"/>
          </a:p>
        </p:txBody>
      </p:sp>
      <p:sp>
        <p:nvSpPr>
          <p:cNvPr id="1245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5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31533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1B7308-FBD9-40C9-B9EB-D9B13A141D8E}" type="slidenum">
              <a:rPr lang="en-US" altLang="en-US"/>
              <a:pPr/>
              <a:t>57</a:t>
            </a:fld>
            <a:endParaRPr lang="en-US" altLang="en-US"/>
          </a:p>
        </p:txBody>
      </p:sp>
      <p:sp>
        <p:nvSpPr>
          <p:cNvPr id="131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73844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7CF134-F225-4271-8506-A1067E502D70}" type="slidenum">
              <a:rPr lang="en-US" altLang="en-US"/>
              <a:pPr/>
              <a:t>58</a:t>
            </a:fld>
            <a:endParaRPr lang="en-US" altLang="en-US"/>
          </a:p>
        </p:txBody>
      </p:sp>
      <p:sp>
        <p:nvSpPr>
          <p:cNvPr id="124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347502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4C8C05-9D05-4815-BCCB-11A789B97DA5}" type="slidenum">
              <a:rPr lang="en-US" altLang="en-US"/>
              <a:pPr/>
              <a:t>59</a:t>
            </a:fld>
            <a:endParaRPr lang="en-US" altLang="en-US"/>
          </a:p>
        </p:txBody>
      </p:sp>
      <p:sp>
        <p:nvSpPr>
          <p:cNvPr id="124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40380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20CE3D-31F8-47C2-917F-A139AB90B399}" type="slidenum">
              <a:rPr lang="en-US" altLang="en-US"/>
              <a:pPr/>
              <a:t>60</a:t>
            </a:fld>
            <a:endParaRPr lang="en-US" altLang="en-US"/>
          </a:p>
        </p:txBody>
      </p:sp>
      <p:sp>
        <p:nvSpPr>
          <p:cNvPr id="1249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3554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0CD3E6-FDEB-4431-8928-E709A9131130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22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80686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0B9E18-0772-45F1-BCF8-3FE094D3EE7D}" type="slidenum">
              <a:rPr lang="en-US" altLang="en-US"/>
              <a:pPr/>
              <a:t>61</a:t>
            </a:fld>
            <a:endParaRPr lang="en-US" altLang="en-US"/>
          </a:p>
        </p:txBody>
      </p:sp>
      <p:sp>
        <p:nvSpPr>
          <p:cNvPr id="132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7836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8A8FF5-1646-4D3A-9CCE-756D5E5A339D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30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2877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8D3A16-F5CC-4DE1-8611-B3E1BA940B60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226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2042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040C17-0C8C-4883-8B02-7A09FDC42F30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227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7203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0C87DD-E9FA-4E74-B969-7B02BBA1F252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228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58832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1111B1-FF63-4C7B-9E45-C7A0079C5462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1229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49347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BD3452-7201-4330-AD29-9CA3A885C8B3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1230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5052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99448-1D2B-44F4-A3AA-4DE6B6AD9333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DAC3-C785-446B-A4DA-91B1F227E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917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99448-1D2B-44F4-A3AA-4DE6B6AD9333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DAC3-C785-446B-A4DA-91B1F227E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972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99448-1D2B-44F4-A3AA-4DE6B6AD9333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DAC3-C785-446B-A4DA-91B1F227E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97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67" y="101600"/>
            <a:ext cx="10363200" cy="889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19200"/>
            <a:ext cx="5080000" cy="4953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219200"/>
            <a:ext cx="5080000" cy="2400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71900"/>
            <a:ext cx="5080000" cy="2400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237067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2007 Elsevier</a:t>
            </a: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1280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6-&lt;</a:t>
            </a:r>
            <a:fld id="{7687403B-EBF6-48BC-B246-95034B719AD1}" type="slidenum">
              <a:rPr lang="en-US" altLang="en-US"/>
              <a:pPr/>
              <a:t>‹#›</a:t>
            </a:fld>
            <a:r>
              <a:rPr lang="en-US" altLang="en-US"/>
              <a:t>&gt;</a:t>
            </a:r>
          </a:p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3610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99448-1D2B-44F4-A3AA-4DE6B6AD9333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DAC3-C785-446B-A4DA-91B1F227E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88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99448-1D2B-44F4-A3AA-4DE6B6AD9333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DAC3-C785-446B-A4DA-91B1F227E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34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99448-1D2B-44F4-A3AA-4DE6B6AD9333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DAC3-C785-446B-A4DA-91B1F227E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090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99448-1D2B-44F4-A3AA-4DE6B6AD9333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DAC3-C785-446B-A4DA-91B1F227E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791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99448-1D2B-44F4-A3AA-4DE6B6AD9333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DAC3-C785-446B-A4DA-91B1F227E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040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99448-1D2B-44F4-A3AA-4DE6B6AD9333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DAC3-C785-446B-A4DA-91B1F227E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73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99448-1D2B-44F4-A3AA-4DE6B6AD9333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DAC3-C785-446B-A4DA-91B1F227E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311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99448-1D2B-44F4-A3AA-4DE6B6AD9333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DAC3-C785-446B-A4DA-91B1F227E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16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99448-1D2B-44F4-A3AA-4DE6B6AD9333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5DAC3-C785-446B-A4DA-91B1F227E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8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image" Target="../media/image9.wmf"/><Relationship Id="rId2" Type="http://schemas.openxmlformats.org/officeDocument/2006/relationships/tags" Target="../tags/tag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tags" Target="../tags/tag11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.xml"/><Relationship Id="rId4" Type="http://schemas.openxmlformats.org/officeDocument/2006/relationships/tags" Target="../tags/tag12.xml"/><Relationship Id="rId9" Type="http://schemas.openxmlformats.org/officeDocument/2006/relationships/image" Target="../media/image10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tags" Target="../tags/tag15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14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9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tags" Target="../tags/tag19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18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.xml"/><Relationship Id="rId4" Type="http://schemas.openxmlformats.org/officeDocument/2006/relationships/tags" Target="../tags/tag20.xml"/><Relationship Id="rId9" Type="http://schemas.openxmlformats.org/officeDocument/2006/relationships/image" Target="../media/image12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tags" Target="../tags/tag23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22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9" Type="http://schemas.openxmlformats.org/officeDocument/2006/relationships/image" Target="../media/image1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9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6.xml"/><Relationship Id="rId3" Type="http://schemas.openxmlformats.org/officeDocument/2006/relationships/tags" Target="../tags/tag31.xml"/><Relationship Id="rId7" Type="http://schemas.openxmlformats.org/officeDocument/2006/relationships/slideLayout" Target="../slideLayouts/slideLayout12.xml"/><Relationship Id="rId12" Type="http://schemas.openxmlformats.org/officeDocument/2006/relationships/image" Target="../media/image15.wmf"/><Relationship Id="rId2" Type="http://schemas.openxmlformats.org/officeDocument/2006/relationships/tags" Target="../tags/tag30.xml"/><Relationship Id="rId1" Type="http://schemas.openxmlformats.org/officeDocument/2006/relationships/vmlDrawing" Target="../drawings/vmlDrawing7.vml"/><Relationship Id="rId6" Type="http://schemas.openxmlformats.org/officeDocument/2006/relationships/tags" Target="../tags/tag34.xml"/><Relationship Id="rId11" Type="http://schemas.openxmlformats.org/officeDocument/2006/relationships/oleObject" Target="../embeddings/oleObject8.bin"/><Relationship Id="rId5" Type="http://schemas.openxmlformats.org/officeDocument/2006/relationships/tags" Target="../tags/tag33.xml"/><Relationship Id="rId10" Type="http://schemas.openxmlformats.org/officeDocument/2006/relationships/image" Target="../media/image14.wmf"/><Relationship Id="rId4" Type="http://schemas.openxmlformats.org/officeDocument/2006/relationships/tags" Target="../tags/tag32.xml"/><Relationship Id="rId9" Type="http://schemas.openxmlformats.org/officeDocument/2006/relationships/oleObject" Target="../embeddings/oleObject7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10" Type="http://schemas.openxmlformats.org/officeDocument/2006/relationships/notesSlide" Target="../notesSlides/notesSlide7.xml"/><Relationship Id="rId4" Type="http://schemas.openxmlformats.org/officeDocument/2006/relationships/tags" Target="../tags/tag38.xml"/><Relationship Id="rId9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4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tags" Target="../tags/tag2.xml"/><Relationship Id="rId7" Type="http://schemas.openxmlformats.org/officeDocument/2006/relationships/oleObject" Target="../embeddings/oleObject1.bin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.xml"/><Relationship Id="rId4" Type="http://schemas.openxmlformats.org/officeDocument/2006/relationships/tags" Target="../tags/tag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50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tags" Target="../tags/tag52.xml"/><Relationship Id="rId7" Type="http://schemas.openxmlformats.org/officeDocument/2006/relationships/notesSlide" Target="../notesSlides/notesSlide10.xml"/><Relationship Id="rId2" Type="http://schemas.openxmlformats.org/officeDocument/2006/relationships/tags" Target="../tags/tag51.xml"/><Relationship Id="rId1" Type="http://schemas.openxmlformats.org/officeDocument/2006/relationships/vmlDrawing" Target="../drawings/vmlDrawing8.v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54.xml"/><Relationship Id="rId4" Type="http://schemas.openxmlformats.org/officeDocument/2006/relationships/tags" Target="../tags/tag53.xml"/><Relationship Id="rId9" Type="http://schemas.openxmlformats.org/officeDocument/2006/relationships/image" Target="../media/image16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7" Type="http://schemas.openxmlformats.org/officeDocument/2006/relationships/notesSlide" Target="../notesSlides/notesSlide11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59.xml"/><Relationship Id="rId4" Type="http://schemas.openxmlformats.org/officeDocument/2006/relationships/tags" Target="../tags/tag58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6" Type="http://schemas.openxmlformats.org/officeDocument/2006/relationships/notesSlide" Target="../notesSlides/notesSlide12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6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6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notesSlide" Target="../notesSlides/notesSlide14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7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notesSlide" Target="../notesSlides/notesSlide15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7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7" Type="http://schemas.openxmlformats.org/officeDocument/2006/relationships/notesSlide" Target="../notesSlides/notesSlide16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80.xml"/><Relationship Id="rId4" Type="http://schemas.openxmlformats.org/officeDocument/2006/relationships/tags" Target="../tags/tag79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83.xml"/><Relationship Id="rId7" Type="http://schemas.openxmlformats.org/officeDocument/2006/relationships/tags" Target="../tags/tag87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tags" Target="../tags/tag86.xml"/><Relationship Id="rId5" Type="http://schemas.openxmlformats.org/officeDocument/2006/relationships/tags" Target="../tags/tag85.xml"/><Relationship Id="rId4" Type="http://schemas.openxmlformats.org/officeDocument/2006/relationships/tags" Target="../tags/tag84.xml"/><Relationship Id="rId9" Type="http://schemas.openxmlformats.org/officeDocument/2006/relationships/notesSlide" Target="../notesSlides/notesSlide1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7" Type="http://schemas.openxmlformats.org/officeDocument/2006/relationships/notesSlide" Target="../notesSlides/notesSlide18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92.xml"/><Relationship Id="rId4" Type="http://schemas.openxmlformats.org/officeDocument/2006/relationships/tags" Target="../tags/tag9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7" Type="http://schemas.openxmlformats.org/officeDocument/2006/relationships/notesSlide" Target="../notesSlides/notesSlide19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97.xml"/><Relationship Id="rId4" Type="http://schemas.openxmlformats.org/officeDocument/2006/relationships/tags" Target="../tags/tag96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0.xml"/><Relationship Id="rId3" Type="http://schemas.openxmlformats.org/officeDocument/2006/relationships/tags" Target="../tags/tag100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6" Type="http://schemas.openxmlformats.org/officeDocument/2006/relationships/tags" Target="../tags/tag103.xml"/><Relationship Id="rId5" Type="http://schemas.openxmlformats.org/officeDocument/2006/relationships/tags" Target="../tags/tag102.xml"/><Relationship Id="rId4" Type="http://schemas.openxmlformats.org/officeDocument/2006/relationships/tags" Target="../tags/tag10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tags" Target="../tags/tag106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5" Type="http://schemas.openxmlformats.org/officeDocument/2006/relationships/notesSlide" Target="../notesSlides/notesSlide21.xml"/><Relationship Id="rId4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tags" Target="../tags/tag109.xml"/><Relationship Id="rId7" Type="http://schemas.openxmlformats.org/officeDocument/2006/relationships/notesSlide" Target="../notesSlides/notesSlide22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11.xml"/><Relationship Id="rId4" Type="http://schemas.openxmlformats.org/officeDocument/2006/relationships/tags" Target="../tags/tag110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114.xml"/><Relationship Id="rId7" Type="http://schemas.openxmlformats.org/officeDocument/2006/relationships/tags" Target="../tags/tag118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tags" Target="../tags/tag117.xml"/><Relationship Id="rId5" Type="http://schemas.openxmlformats.org/officeDocument/2006/relationships/tags" Target="../tags/tag116.xml"/><Relationship Id="rId4" Type="http://schemas.openxmlformats.org/officeDocument/2006/relationships/tags" Target="../tags/tag115.xml"/><Relationship Id="rId9" Type="http://schemas.openxmlformats.org/officeDocument/2006/relationships/notesSlide" Target="../notesSlides/notesSlide23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6" Type="http://schemas.openxmlformats.org/officeDocument/2006/relationships/notesSlide" Target="../notesSlides/notesSlide24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22.xml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124.xml"/><Relationship Id="rId7" Type="http://schemas.openxmlformats.org/officeDocument/2006/relationships/tags" Target="../tags/tag128.xml"/><Relationship Id="rId2" Type="http://schemas.openxmlformats.org/officeDocument/2006/relationships/tags" Target="../tags/tag123.xml"/><Relationship Id="rId1" Type="http://schemas.openxmlformats.org/officeDocument/2006/relationships/vmlDrawing" Target="../drawings/vmlDrawing9.vml"/><Relationship Id="rId6" Type="http://schemas.openxmlformats.org/officeDocument/2006/relationships/tags" Target="../tags/tag127.xml"/><Relationship Id="rId11" Type="http://schemas.openxmlformats.org/officeDocument/2006/relationships/image" Target="../media/image17.wmf"/><Relationship Id="rId5" Type="http://schemas.openxmlformats.org/officeDocument/2006/relationships/tags" Target="../tags/tag126.xml"/><Relationship Id="rId10" Type="http://schemas.openxmlformats.org/officeDocument/2006/relationships/oleObject" Target="../embeddings/oleObject10.bin"/><Relationship Id="rId4" Type="http://schemas.openxmlformats.org/officeDocument/2006/relationships/tags" Target="../tags/tag125.xml"/><Relationship Id="rId9" Type="http://schemas.openxmlformats.org/officeDocument/2006/relationships/notesSlide" Target="../notesSlides/notesSlide25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tags" Target="../tags/tag131.xml"/><Relationship Id="rId7" Type="http://schemas.openxmlformats.org/officeDocument/2006/relationships/notesSlide" Target="../notesSlides/notesSlide26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33.xml"/><Relationship Id="rId4" Type="http://schemas.openxmlformats.org/officeDocument/2006/relationships/tags" Target="../tags/tag13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tags" Target="../tags/tag136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5" Type="http://schemas.openxmlformats.org/officeDocument/2006/relationships/notesSlide" Target="../notesSlides/notesSlide27.xml"/><Relationship Id="rId4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tags" Target="../tags/tag139.xm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5" Type="http://schemas.openxmlformats.org/officeDocument/2006/relationships/notesSlide" Target="../notesSlides/notesSlide28.xml"/><Relationship Id="rId4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tags" Target="../tags/tag142.xml"/><Relationship Id="rId2" Type="http://schemas.openxmlformats.org/officeDocument/2006/relationships/tags" Target="../tags/tag141.xml"/><Relationship Id="rId1" Type="http://schemas.openxmlformats.org/officeDocument/2006/relationships/tags" Target="../tags/tag140.xml"/><Relationship Id="rId5" Type="http://schemas.openxmlformats.org/officeDocument/2006/relationships/notesSlide" Target="../notesSlides/notesSlide29.xml"/><Relationship Id="rId4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5" Type="http://schemas.openxmlformats.org/officeDocument/2006/relationships/image" Target="../media/image18.png"/><Relationship Id="rId4" Type="http://schemas.openxmlformats.org/officeDocument/2006/relationships/notesSlide" Target="../notesSlides/notesSlide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MIPS Assembly </a:t>
            </a:r>
            <a:r>
              <a:rPr lang="tr-TR" dirty="0" err="1" smtClean="0"/>
              <a:t>with</a:t>
            </a:r>
            <a:r>
              <a:rPr lang="tr-TR" dirty="0" smtClean="0"/>
              <a:t> MARS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42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add</a:t>
            </a:r>
            <a:r>
              <a:rPr lang="tr-TR" dirty="0" smtClean="0"/>
              <a:t> $5,$3,$4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Format:ADD</a:t>
            </a:r>
            <a:r>
              <a:rPr lang="en-US" dirty="0"/>
              <a:t> </a:t>
            </a:r>
            <a:r>
              <a:rPr lang="en-US" dirty="0" err="1"/>
              <a:t>rd</a:t>
            </a:r>
            <a:r>
              <a:rPr lang="en-US" dirty="0"/>
              <a:t>, </a:t>
            </a:r>
            <a:r>
              <a:rPr lang="en-US" dirty="0" err="1"/>
              <a:t>rs</a:t>
            </a:r>
            <a:r>
              <a:rPr lang="en-US" dirty="0"/>
              <a:t>, </a:t>
            </a:r>
            <a:r>
              <a:rPr lang="en-US" dirty="0" err="1" smtClean="0"/>
              <a:t>rt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        </a:t>
            </a:r>
            <a:r>
              <a:rPr lang="en-US" dirty="0" smtClean="0"/>
              <a:t>0x00642820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‭0000 0000 0110 0100 0010 1000 0010 0000‬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 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000000         00011          00100         00101        00000        100000‬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175919"/>
            <a:ext cx="10121900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11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3275"/>
          </a:xfrm>
        </p:spPr>
        <p:txBody>
          <a:bodyPr/>
          <a:lstStyle/>
          <a:p>
            <a:r>
              <a:rPr lang="tr-TR" dirty="0" smtClean="0"/>
              <a:t>Assembly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machine</a:t>
            </a:r>
            <a:r>
              <a:rPr lang="tr-TR" dirty="0" smtClean="0"/>
              <a:t> </a:t>
            </a:r>
            <a:r>
              <a:rPr lang="tr-TR" dirty="0" err="1" smtClean="0"/>
              <a:t>code</a:t>
            </a:r>
            <a:r>
              <a:rPr lang="tr-TR" dirty="0" smtClean="0"/>
              <a:t> </a:t>
            </a:r>
            <a:r>
              <a:rPr lang="tr-TR" dirty="0" err="1" smtClean="0"/>
              <a:t>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8400"/>
            <a:ext cx="10515600" cy="1411129"/>
          </a:xfrm>
        </p:spPr>
        <p:txBody>
          <a:bodyPr/>
          <a:lstStyle/>
          <a:p>
            <a:pPr marL="0" indent="0">
              <a:buNone/>
            </a:pPr>
            <a:r>
              <a:rPr lang="tr-TR" dirty="0" err="1" smtClean="0"/>
              <a:t>Translation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tr-TR" dirty="0" err="1" smtClean="0"/>
              <a:t>machine</a:t>
            </a:r>
            <a:r>
              <a:rPr lang="tr-TR" dirty="0" smtClean="0"/>
              <a:t> </a:t>
            </a:r>
            <a:r>
              <a:rPr lang="tr-TR" dirty="0" err="1" smtClean="0"/>
              <a:t>code</a:t>
            </a:r>
            <a:r>
              <a:rPr lang="tr-TR" dirty="0" smtClean="0"/>
              <a:t> (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simple</a:t>
            </a:r>
            <a:r>
              <a:rPr lang="tr-TR" dirty="0" smtClean="0"/>
              <a:t> </a:t>
            </a:r>
            <a:r>
              <a:rPr lang="tr-TR" dirty="0" err="1" smtClean="0"/>
              <a:t>programs</a:t>
            </a:r>
            <a:r>
              <a:rPr lang="tr-TR" dirty="0" smtClean="0"/>
              <a:t> can be done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users</a:t>
            </a:r>
            <a:r>
              <a:rPr lang="tr-TR" dirty="0" smtClean="0"/>
              <a:t>) is done </a:t>
            </a:r>
            <a:r>
              <a:rPr lang="tr-TR" dirty="0" err="1" smtClean="0"/>
              <a:t>by</a:t>
            </a:r>
            <a:r>
              <a:rPr lang="tr-TR" dirty="0" smtClean="0"/>
              <a:t> a </a:t>
            </a:r>
            <a:r>
              <a:rPr lang="tr-TR" dirty="0" err="1" smtClean="0"/>
              <a:t>special</a:t>
            </a:r>
            <a:r>
              <a:rPr lang="tr-TR" dirty="0" smtClean="0"/>
              <a:t> program </a:t>
            </a:r>
            <a:r>
              <a:rPr lang="tr-TR" dirty="0" err="1" smtClean="0"/>
              <a:t>called</a:t>
            </a:r>
            <a:r>
              <a:rPr lang="tr-TR" dirty="0" smtClean="0"/>
              <a:t> ASSEMBLER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traslates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Mnemonic</a:t>
            </a:r>
            <a:r>
              <a:rPr lang="tr-TR" dirty="0" smtClean="0"/>
              <a:t> program </a:t>
            </a:r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tr-TR" dirty="0" err="1" smtClean="0"/>
              <a:t>machine</a:t>
            </a:r>
            <a:r>
              <a:rPr lang="tr-TR" dirty="0" smtClean="0"/>
              <a:t> </a:t>
            </a:r>
            <a:r>
              <a:rPr lang="tr-TR" dirty="0" err="1" smtClean="0"/>
              <a:t>code</a:t>
            </a:r>
            <a:r>
              <a:rPr lang="tr-TR" dirty="0" smtClean="0"/>
              <a:t>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082516"/>
              </p:ext>
            </p:extLst>
          </p:nvPr>
        </p:nvGraphicFramePr>
        <p:xfrm>
          <a:off x="838200" y="2385854"/>
          <a:ext cx="78867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73798646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9035989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583844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Assembly </a:t>
                      </a:r>
                      <a:r>
                        <a:rPr lang="tr-TR" sz="1800" dirty="0" err="1" smtClean="0"/>
                        <a:t>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Machine </a:t>
                      </a:r>
                      <a:r>
                        <a:rPr lang="tr-TR" sz="1800" dirty="0" err="1" smtClean="0"/>
                        <a:t>Code</a:t>
                      </a:r>
                      <a:r>
                        <a:rPr lang="tr-TR" sz="180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err="1" smtClean="0"/>
                        <a:t>Explanation</a:t>
                      </a:r>
                      <a:endParaRPr lang="tr-TR" sz="1800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890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addi</a:t>
                      </a:r>
                      <a:r>
                        <a:rPr lang="tr-TR" dirty="0" smtClean="0"/>
                        <a:t> $3,$0,7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0x20030007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811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addi</a:t>
                      </a:r>
                      <a:r>
                        <a:rPr lang="en-US" dirty="0" smtClean="0"/>
                        <a:t> $4,$0,9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0x20040009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04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add</a:t>
                      </a:r>
                      <a:r>
                        <a:rPr lang="tr-TR" dirty="0" smtClean="0"/>
                        <a:t> $5,$3,$4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0x00642820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599461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723900" y="4138454"/>
            <a:ext cx="10515600" cy="1411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r-TR" dirty="0" err="1" smtClean="0"/>
              <a:t>This</a:t>
            </a:r>
            <a:r>
              <a:rPr lang="tr-TR" dirty="0" smtClean="0"/>
              <a:t> program </a:t>
            </a:r>
            <a:r>
              <a:rPr lang="tr-TR" dirty="0" err="1" smtClean="0"/>
              <a:t>compiled</a:t>
            </a:r>
            <a:r>
              <a:rPr lang="tr-TR" dirty="0" smtClean="0"/>
              <a:t> can </a:t>
            </a:r>
            <a:r>
              <a:rPr lang="tr-TR" dirty="0" err="1" smtClean="0"/>
              <a:t>converted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tr-TR" dirty="0" err="1" smtClean="0"/>
              <a:t>machine</a:t>
            </a:r>
            <a:r>
              <a:rPr lang="tr-TR" dirty="0" smtClean="0"/>
              <a:t> </a:t>
            </a:r>
            <a:r>
              <a:rPr lang="tr-TR" dirty="0" err="1" smtClean="0"/>
              <a:t>code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 </a:t>
            </a:r>
            <a:r>
              <a:rPr lang="tr-TR" dirty="0" err="1" smtClean="0"/>
              <a:t>that</a:t>
            </a:r>
            <a:r>
              <a:rPr lang="tr-TR" dirty="0" smtClean="0"/>
              <a:t> is 3 32 bit </a:t>
            </a:r>
            <a:r>
              <a:rPr lang="tr-TR" dirty="0" err="1" smtClean="0"/>
              <a:t>values</a:t>
            </a:r>
            <a:r>
              <a:rPr lang="tr-TR" dirty="0" smtClean="0"/>
              <a:t>. 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codes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be </a:t>
            </a:r>
            <a:r>
              <a:rPr lang="tr-TR" dirty="0" err="1" smtClean="0"/>
              <a:t>loaded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.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174948"/>
              </p:ext>
            </p:extLst>
          </p:nvPr>
        </p:nvGraphicFramePr>
        <p:xfrm>
          <a:off x="5480050" y="5342414"/>
          <a:ext cx="16002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1225508736"/>
                    </a:ext>
                  </a:extLst>
                </a:gridCol>
              </a:tblGrid>
              <a:tr h="3633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0x20030007</a:t>
                      </a:r>
                      <a:endParaRPr lang="tr-T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963844"/>
                  </a:ext>
                </a:extLst>
              </a:tr>
              <a:tr h="3633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0x20040009</a:t>
                      </a:r>
                      <a:endParaRPr lang="tr-T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585716"/>
                  </a:ext>
                </a:extLst>
              </a:tr>
              <a:tr h="3633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0x00642820</a:t>
                      </a:r>
                      <a:endParaRPr lang="tr-T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570875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230163" y="5549583"/>
            <a:ext cx="4745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Machine </a:t>
            </a:r>
            <a:r>
              <a:rPr lang="tr-TR" dirty="0" err="1" smtClean="0"/>
              <a:t>code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performing</a:t>
            </a:r>
            <a:r>
              <a:rPr lang="tr-TR" dirty="0" smtClean="0"/>
              <a:t>  7+9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345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367481" y="148281"/>
            <a:ext cx="91440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ea typeface="ＭＳ Ｐゴシック" charset="0"/>
                <a:cs typeface="ＭＳ Ｐゴシック" charset="0"/>
                <a:sym typeface="Symbol" charset="0"/>
              </a:rPr>
              <a:t>MIPS Programming Model</a:t>
            </a:r>
            <a:br>
              <a:rPr lang="en-US">
                <a:ea typeface="ＭＳ Ｐゴシック" charset="0"/>
                <a:cs typeface="ＭＳ Ｐゴシック" charset="0"/>
                <a:sym typeface="Symbol" charset="0"/>
              </a:rPr>
            </a:br>
            <a:r>
              <a:rPr lang="en-US" sz="2000">
                <a:ea typeface="ＭＳ Ｐゴシック" charset="0"/>
                <a:cs typeface="ＭＳ Ｐゴシック" charset="0"/>
                <a:sym typeface="Symbol" charset="0"/>
              </a:rPr>
              <a:t>a representative simple RISC machine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1877069" y="1465906"/>
            <a:ext cx="2071687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tr-TR" sz="1800">
                <a:latin typeface="Tahoma" panose="020B0604030504040204" pitchFamily="34" charset="0"/>
              </a:rPr>
              <a:t>Processor State</a:t>
            </a:r>
            <a:br>
              <a:rPr lang="en-US" altLang="tr-TR" sz="1800">
                <a:latin typeface="Tahoma" panose="020B0604030504040204" pitchFamily="34" charset="0"/>
              </a:rPr>
            </a:br>
            <a:r>
              <a:rPr lang="en-US" altLang="tr-TR" sz="1800">
                <a:latin typeface="Tahoma" panose="020B0604030504040204" pitchFamily="34" charset="0"/>
              </a:rPr>
              <a:t>(inside the CPU)</a:t>
            </a:r>
          </a:p>
        </p:txBody>
      </p:sp>
      <p:sp>
        <p:nvSpPr>
          <p:cNvPr id="6" name="Rectangle 51"/>
          <p:cNvSpPr>
            <a:spLocks noChangeArrowheads="1"/>
          </p:cNvSpPr>
          <p:nvPr/>
        </p:nvSpPr>
        <p:spPr bwMode="auto">
          <a:xfrm>
            <a:off x="4744094" y="1465906"/>
            <a:ext cx="17494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tr-TR" sz="1800">
                <a:latin typeface="Tahoma" panose="020B0604030504040204" pitchFamily="34" charset="0"/>
              </a:rPr>
              <a:t>Main Memory</a:t>
            </a:r>
          </a:p>
        </p:txBody>
      </p:sp>
      <p:sp>
        <p:nvSpPr>
          <p:cNvPr id="7" name="Freeform 54"/>
          <p:cNvSpPr>
            <a:spLocks/>
          </p:cNvSpPr>
          <p:nvPr/>
        </p:nvSpPr>
        <p:spPr bwMode="auto">
          <a:xfrm>
            <a:off x="2581919" y="2413644"/>
            <a:ext cx="2217737" cy="2170112"/>
          </a:xfrm>
          <a:custGeom>
            <a:avLst/>
            <a:gdLst>
              <a:gd name="T0" fmla="*/ 2147483647 w 1327"/>
              <a:gd name="T1" fmla="*/ 0 h 1434"/>
              <a:gd name="T2" fmla="*/ 2147483647 w 1327"/>
              <a:gd name="T3" fmla="*/ 2147483647 h 1434"/>
              <a:gd name="T4" fmla="*/ 2147483647 w 1327"/>
              <a:gd name="T5" fmla="*/ 2147483647 h 1434"/>
              <a:gd name="T6" fmla="*/ 2147483647 w 1327"/>
              <a:gd name="T7" fmla="*/ 2147483647 h 1434"/>
              <a:gd name="T8" fmla="*/ 2147483647 w 1327"/>
              <a:gd name="T9" fmla="*/ 2147483647 h 1434"/>
              <a:gd name="T10" fmla="*/ 2147483647 w 1327"/>
              <a:gd name="T11" fmla="*/ 2147483647 h 143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27"/>
              <a:gd name="T19" fmla="*/ 0 h 1434"/>
              <a:gd name="T20" fmla="*/ 1327 w 1327"/>
              <a:gd name="T21" fmla="*/ 1434 h 143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27" h="1434">
                <a:moveTo>
                  <a:pt x="35" y="0"/>
                </a:moveTo>
                <a:cubicBezTo>
                  <a:pt x="55" y="29"/>
                  <a:pt x="0" y="116"/>
                  <a:pt x="156" y="181"/>
                </a:cubicBezTo>
                <a:cubicBezTo>
                  <a:pt x="312" y="246"/>
                  <a:pt x="859" y="251"/>
                  <a:pt x="974" y="390"/>
                </a:cubicBezTo>
                <a:cubicBezTo>
                  <a:pt x="1089" y="529"/>
                  <a:pt x="846" y="849"/>
                  <a:pt x="843" y="1012"/>
                </a:cubicBezTo>
                <a:cubicBezTo>
                  <a:pt x="840" y="1175"/>
                  <a:pt x="874" y="1298"/>
                  <a:pt x="955" y="1366"/>
                </a:cubicBezTo>
                <a:cubicBezTo>
                  <a:pt x="1036" y="1434"/>
                  <a:pt x="1250" y="1410"/>
                  <a:pt x="1327" y="1421"/>
                </a:cubicBezTo>
              </a:path>
            </a:pathLst>
          </a:cu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" name="Text Box 57"/>
          <p:cNvSpPr txBox="1">
            <a:spLocks noChangeArrowheads="1"/>
          </p:cNvSpPr>
          <p:nvPr/>
        </p:nvSpPr>
        <p:spPr bwMode="auto">
          <a:xfrm>
            <a:off x="8258819" y="1636412"/>
            <a:ext cx="3416300" cy="22463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tr-TR" sz="2000" b="0">
                <a:latin typeface="Tahoma" panose="020B0604030504040204" pitchFamily="34" charset="0"/>
              </a:rPr>
              <a:t>Fetch/Execute loop:</a:t>
            </a:r>
          </a:p>
          <a:p>
            <a:endParaRPr lang="en-US" altLang="tr-TR" sz="2000" b="0">
              <a:latin typeface="Tahoma" panose="020B0604030504040204" pitchFamily="34" charset="0"/>
            </a:endParaRPr>
          </a:p>
          <a:p>
            <a:pPr>
              <a:buFontTx/>
              <a:buChar char="•"/>
            </a:pPr>
            <a:r>
              <a:rPr lang="en-US" altLang="tr-TR" sz="2000" b="0">
                <a:latin typeface="Tahoma" panose="020B0604030504040204" pitchFamily="34" charset="0"/>
              </a:rPr>
              <a:t> fetch Mem[PC]</a:t>
            </a:r>
          </a:p>
          <a:p>
            <a:pPr>
              <a:buFontTx/>
              <a:buChar char="•"/>
            </a:pPr>
            <a:r>
              <a:rPr lang="en-US" altLang="tr-TR" sz="2000" b="0">
                <a:latin typeface="Tahoma" panose="020B0604030504040204" pitchFamily="34" charset="0"/>
              </a:rPr>
              <a:t> PC = PC + </a:t>
            </a:r>
            <a:r>
              <a:rPr lang="en-US" altLang="tr-TR" sz="2000" b="0">
                <a:solidFill>
                  <a:srgbClr val="CC0000"/>
                </a:solidFill>
                <a:latin typeface="Tahoma" panose="020B0604030504040204" pitchFamily="34" charset="0"/>
              </a:rPr>
              <a:t>4</a:t>
            </a:r>
            <a:r>
              <a:rPr lang="en-US" altLang="tr-TR" sz="2000" b="0" baseline="30000">
                <a:solidFill>
                  <a:srgbClr val="CC0000"/>
                </a:solidFill>
                <a:latin typeface="Tahoma" panose="020B0604030504040204" pitchFamily="34" charset="0"/>
              </a:rPr>
              <a:t>†</a:t>
            </a:r>
            <a:endParaRPr lang="en-US" altLang="tr-TR" sz="2000" b="0">
              <a:solidFill>
                <a:srgbClr val="CC0000"/>
              </a:solidFill>
              <a:latin typeface="Tahoma" panose="020B0604030504040204" pitchFamily="34" charset="0"/>
            </a:endParaRPr>
          </a:p>
          <a:p>
            <a:pPr>
              <a:buFontTx/>
              <a:buChar char="•"/>
            </a:pPr>
            <a:r>
              <a:rPr lang="en-US" altLang="tr-TR" sz="2000" b="0">
                <a:latin typeface="Tahoma" panose="020B0604030504040204" pitchFamily="34" charset="0"/>
              </a:rPr>
              <a:t> execute fetched instruction</a:t>
            </a:r>
            <a:br>
              <a:rPr lang="en-US" altLang="tr-TR" sz="2000" b="0">
                <a:latin typeface="Tahoma" panose="020B0604030504040204" pitchFamily="34" charset="0"/>
              </a:rPr>
            </a:br>
            <a:r>
              <a:rPr lang="en-US" altLang="tr-TR" sz="2000" b="0">
                <a:latin typeface="Tahoma" panose="020B0604030504040204" pitchFamily="34" charset="0"/>
              </a:rPr>
              <a:t>   (may change PC!)</a:t>
            </a:r>
          </a:p>
          <a:p>
            <a:pPr>
              <a:buFontTx/>
              <a:buChar char="•"/>
            </a:pPr>
            <a:r>
              <a:rPr lang="en-US" altLang="tr-TR" sz="2000" b="0">
                <a:latin typeface="Tahoma" panose="020B0604030504040204" pitchFamily="34" charset="0"/>
              </a:rPr>
              <a:t> repeat!</a:t>
            </a:r>
          </a:p>
        </p:txBody>
      </p:sp>
      <p:sp>
        <p:nvSpPr>
          <p:cNvPr id="9" name="Text Box 58"/>
          <p:cNvSpPr txBox="1">
            <a:spLocks noChangeArrowheads="1"/>
          </p:cNvSpPr>
          <p:nvPr/>
        </p:nvSpPr>
        <p:spPr bwMode="auto">
          <a:xfrm>
            <a:off x="8366125" y="4148781"/>
            <a:ext cx="382587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tr-TR" sz="1600" b="0" i="1" baseline="30000" dirty="0">
                <a:latin typeface="Tahoma" panose="020B0604030504040204" pitchFamily="34" charset="0"/>
              </a:rPr>
              <a:t>†</a:t>
            </a:r>
            <a:r>
              <a:rPr lang="en-US" altLang="tr-TR" sz="1600" b="0" i="1" dirty="0">
                <a:latin typeface="Tahoma" panose="020B0604030504040204" pitchFamily="34" charset="0"/>
              </a:rPr>
              <a:t>MIPS</a:t>
            </a:r>
            <a:r>
              <a:rPr lang="en-US" altLang="tr-TR" sz="1600" b="0" i="1" dirty="0">
                <a:latin typeface="Tahoma" panose="020B0604030504040204" pitchFamily="34" charset="0"/>
                <a:sym typeface="Symbol" panose="05050102010706020507" pitchFamily="18" charset="2"/>
              </a:rPr>
              <a:t> uses byte memory addresses. </a:t>
            </a:r>
            <a:r>
              <a:rPr lang="en-US" altLang="tr-TR" sz="1600" b="0" i="1" dirty="0">
                <a:latin typeface="Tahoma" panose="020B0604030504040204" pitchFamily="34" charset="0"/>
              </a:rPr>
              <a:t>However, each instruction is 32-bits wide, and *must* be aligned on a multiple of 4 (word) address. </a:t>
            </a:r>
            <a:r>
              <a:rPr lang="en-US" altLang="tr-TR" sz="1600" b="0" i="1" dirty="0">
                <a:latin typeface="Tahoma" panose="020B0604030504040204" pitchFamily="34" charset="0"/>
                <a:sym typeface="Symbol" panose="05050102010706020507" pitchFamily="18" charset="2"/>
              </a:rPr>
              <a:t>Each word contains four 8-bit bytes. Addresses of consecutive instructions (words) differ by 4.</a:t>
            </a:r>
          </a:p>
        </p:txBody>
      </p:sp>
      <p:grpSp>
        <p:nvGrpSpPr>
          <p:cNvPr id="10" name="Group 67"/>
          <p:cNvGrpSpPr>
            <a:grpSpLocks/>
          </p:cNvGrpSpPr>
          <p:nvPr/>
        </p:nvGrpSpPr>
        <p:grpSpPr bwMode="auto">
          <a:xfrm>
            <a:off x="1519881" y="1924694"/>
            <a:ext cx="2438400" cy="609600"/>
            <a:chOff x="3792" y="1008"/>
            <a:chExt cx="1536" cy="384"/>
          </a:xfrm>
        </p:grpSpPr>
        <p:sp>
          <p:nvSpPr>
            <p:cNvPr id="11" name="Rectangle 68"/>
            <p:cNvSpPr>
              <a:spLocks noChangeArrowheads="1"/>
            </p:cNvSpPr>
            <p:nvPr/>
          </p:nvSpPr>
          <p:spPr bwMode="auto">
            <a:xfrm>
              <a:off x="4176" y="1104"/>
              <a:ext cx="1008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9pPr>
            </a:lstStyle>
            <a:p>
              <a:endParaRPr lang="tr-TR" altLang="tr-TR">
                <a:latin typeface="Tahoma" panose="020B0604030504040204" pitchFamily="34" charset="0"/>
              </a:endParaRPr>
            </a:p>
          </p:txBody>
        </p:sp>
        <p:sp>
          <p:nvSpPr>
            <p:cNvPr id="12" name="Text Box 69"/>
            <p:cNvSpPr txBox="1">
              <a:spLocks noChangeArrowheads="1"/>
            </p:cNvSpPr>
            <p:nvPr/>
          </p:nvSpPr>
          <p:spPr bwMode="auto">
            <a:xfrm>
              <a:off x="4944" y="1104"/>
              <a:ext cx="281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tr-TR" sz="1600">
                  <a:latin typeface="Tahoma" panose="020B0604030504040204" pitchFamily="34" charset="0"/>
                </a:rPr>
                <a:t>00</a:t>
              </a:r>
            </a:p>
          </p:txBody>
        </p:sp>
        <p:sp>
          <p:nvSpPr>
            <p:cNvPr id="13" name="Line 70"/>
            <p:cNvSpPr>
              <a:spLocks noChangeShapeType="1"/>
            </p:cNvSpPr>
            <p:nvPr/>
          </p:nvSpPr>
          <p:spPr bwMode="auto">
            <a:xfrm>
              <a:off x="4944" y="11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4" name="Text Box 71"/>
            <p:cNvSpPr txBox="1">
              <a:spLocks noChangeArrowheads="1"/>
            </p:cNvSpPr>
            <p:nvPr/>
          </p:nvSpPr>
          <p:spPr bwMode="auto">
            <a:xfrm>
              <a:off x="3803" y="1104"/>
              <a:ext cx="30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9pPr>
            </a:lstStyle>
            <a:p>
              <a:pPr algn="r"/>
              <a:r>
                <a:rPr lang="en-US" altLang="tr-TR" sz="1800">
                  <a:latin typeface="Tahoma" panose="020B0604030504040204" pitchFamily="34" charset="0"/>
                </a:rPr>
                <a:t>PC</a:t>
              </a:r>
            </a:p>
          </p:txBody>
        </p:sp>
        <p:sp>
          <p:nvSpPr>
            <p:cNvPr id="15" name="Rectangle 72"/>
            <p:cNvSpPr>
              <a:spLocks noChangeArrowheads="1"/>
            </p:cNvSpPr>
            <p:nvPr/>
          </p:nvSpPr>
          <p:spPr bwMode="auto">
            <a:xfrm>
              <a:off x="3792" y="1008"/>
              <a:ext cx="1536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9pPr>
            </a:lstStyle>
            <a:p>
              <a:endParaRPr lang="tr-TR" altLang="tr-TR">
                <a:latin typeface="Tahoma" panose="020B0604030504040204" pitchFamily="34" charset="0"/>
              </a:endParaRPr>
            </a:p>
          </p:txBody>
        </p:sp>
      </p:grpSp>
      <p:sp>
        <p:nvSpPr>
          <p:cNvPr id="16" name="Rectangle 74"/>
          <p:cNvSpPr>
            <a:spLocks noChangeArrowheads="1"/>
          </p:cNvSpPr>
          <p:nvPr/>
        </p:nvSpPr>
        <p:spPr bwMode="auto">
          <a:xfrm>
            <a:off x="2129481" y="3212156"/>
            <a:ext cx="16002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9pPr>
          </a:lstStyle>
          <a:p>
            <a:endParaRPr lang="tr-TR" altLang="tr-TR">
              <a:latin typeface="Tahoma" panose="020B0604030504040204" pitchFamily="34" charset="0"/>
            </a:endParaRPr>
          </a:p>
        </p:txBody>
      </p:sp>
      <p:sp>
        <p:nvSpPr>
          <p:cNvPr id="17" name="Text Box 75"/>
          <p:cNvSpPr txBox="1">
            <a:spLocks noChangeArrowheads="1"/>
          </p:cNvSpPr>
          <p:nvPr/>
        </p:nvSpPr>
        <p:spPr bwMode="auto">
          <a:xfrm>
            <a:off x="1596081" y="3212156"/>
            <a:ext cx="431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tr-TR" sz="1800">
                <a:latin typeface="Tahoma" panose="020B0604030504040204" pitchFamily="34" charset="0"/>
              </a:rPr>
              <a:t>r0</a:t>
            </a:r>
          </a:p>
        </p:txBody>
      </p:sp>
      <p:sp>
        <p:nvSpPr>
          <p:cNvPr id="18" name="Rectangle 76"/>
          <p:cNvSpPr>
            <a:spLocks noChangeArrowheads="1"/>
          </p:cNvSpPr>
          <p:nvPr/>
        </p:nvSpPr>
        <p:spPr bwMode="auto">
          <a:xfrm>
            <a:off x="1519881" y="3059756"/>
            <a:ext cx="2438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9pPr>
          </a:lstStyle>
          <a:p>
            <a:endParaRPr lang="tr-TR" altLang="tr-TR">
              <a:latin typeface="Tahoma" panose="020B0604030504040204" pitchFamily="34" charset="0"/>
            </a:endParaRPr>
          </a:p>
        </p:txBody>
      </p:sp>
      <p:sp>
        <p:nvSpPr>
          <p:cNvPr id="19" name="Rectangle 77"/>
          <p:cNvSpPr>
            <a:spLocks noChangeArrowheads="1"/>
          </p:cNvSpPr>
          <p:nvPr/>
        </p:nvSpPr>
        <p:spPr bwMode="auto">
          <a:xfrm>
            <a:off x="2129481" y="3516956"/>
            <a:ext cx="16002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9pPr>
          </a:lstStyle>
          <a:p>
            <a:endParaRPr lang="tr-TR" altLang="tr-TR">
              <a:latin typeface="Tahoma" panose="020B0604030504040204" pitchFamily="34" charset="0"/>
            </a:endParaRPr>
          </a:p>
        </p:txBody>
      </p:sp>
      <p:sp>
        <p:nvSpPr>
          <p:cNvPr id="20" name="Text Box 78"/>
          <p:cNvSpPr txBox="1">
            <a:spLocks noChangeArrowheads="1"/>
          </p:cNvSpPr>
          <p:nvPr/>
        </p:nvSpPr>
        <p:spPr bwMode="auto">
          <a:xfrm>
            <a:off x="1596081" y="3516956"/>
            <a:ext cx="431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tr-TR" sz="1800">
                <a:latin typeface="Tahoma" panose="020B0604030504040204" pitchFamily="34" charset="0"/>
              </a:rPr>
              <a:t>r1</a:t>
            </a:r>
          </a:p>
        </p:txBody>
      </p:sp>
      <p:sp>
        <p:nvSpPr>
          <p:cNvPr id="21" name="Rectangle 79"/>
          <p:cNvSpPr>
            <a:spLocks noChangeArrowheads="1"/>
          </p:cNvSpPr>
          <p:nvPr/>
        </p:nvSpPr>
        <p:spPr bwMode="auto">
          <a:xfrm>
            <a:off x="1519881" y="3364556"/>
            <a:ext cx="2438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9pPr>
          </a:lstStyle>
          <a:p>
            <a:endParaRPr lang="tr-TR" altLang="tr-TR">
              <a:latin typeface="Tahoma" panose="020B0604030504040204" pitchFamily="34" charset="0"/>
            </a:endParaRPr>
          </a:p>
        </p:txBody>
      </p:sp>
      <p:sp>
        <p:nvSpPr>
          <p:cNvPr id="22" name="Rectangle 80"/>
          <p:cNvSpPr>
            <a:spLocks noChangeArrowheads="1"/>
          </p:cNvSpPr>
          <p:nvPr/>
        </p:nvSpPr>
        <p:spPr bwMode="auto">
          <a:xfrm>
            <a:off x="2129481" y="3821756"/>
            <a:ext cx="16002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9pPr>
          </a:lstStyle>
          <a:p>
            <a:endParaRPr lang="tr-TR" altLang="tr-TR">
              <a:latin typeface="Tahoma" panose="020B0604030504040204" pitchFamily="34" charset="0"/>
            </a:endParaRPr>
          </a:p>
        </p:txBody>
      </p:sp>
      <p:sp>
        <p:nvSpPr>
          <p:cNvPr id="23" name="Text Box 81"/>
          <p:cNvSpPr txBox="1">
            <a:spLocks noChangeArrowheads="1"/>
          </p:cNvSpPr>
          <p:nvPr/>
        </p:nvSpPr>
        <p:spPr bwMode="auto">
          <a:xfrm>
            <a:off x="1596081" y="3821756"/>
            <a:ext cx="431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tr-TR" sz="1800">
                <a:latin typeface="Tahoma" panose="020B0604030504040204" pitchFamily="34" charset="0"/>
              </a:rPr>
              <a:t>r2</a:t>
            </a:r>
          </a:p>
        </p:txBody>
      </p:sp>
      <p:sp>
        <p:nvSpPr>
          <p:cNvPr id="24" name="Rectangle 82"/>
          <p:cNvSpPr>
            <a:spLocks noChangeArrowheads="1"/>
          </p:cNvSpPr>
          <p:nvPr/>
        </p:nvSpPr>
        <p:spPr bwMode="auto">
          <a:xfrm>
            <a:off x="1519881" y="3669356"/>
            <a:ext cx="2438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9pPr>
          </a:lstStyle>
          <a:p>
            <a:endParaRPr lang="tr-TR" altLang="tr-TR">
              <a:latin typeface="Tahoma" panose="020B0604030504040204" pitchFamily="34" charset="0"/>
            </a:endParaRPr>
          </a:p>
        </p:txBody>
      </p:sp>
      <p:sp>
        <p:nvSpPr>
          <p:cNvPr id="25" name="Rectangle 83"/>
          <p:cNvSpPr>
            <a:spLocks noChangeArrowheads="1"/>
          </p:cNvSpPr>
          <p:nvPr/>
        </p:nvSpPr>
        <p:spPr bwMode="auto">
          <a:xfrm>
            <a:off x="2129481" y="4126556"/>
            <a:ext cx="1600200" cy="914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9pPr>
          </a:lstStyle>
          <a:p>
            <a:endParaRPr lang="tr-TR" altLang="tr-TR">
              <a:latin typeface="Tahoma" panose="020B0604030504040204" pitchFamily="34" charset="0"/>
            </a:endParaRPr>
          </a:p>
        </p:txBody>
      </p:sp>
      <p:sp>
        <p:nvSpPr>
          <p:cNvPr id="26" name="Text Box 84"/>
          <p:cNvSpPr txBox="1">
            <a:spLocks noChangeArrowheads="1"/>
          </p:cNvSpPr>
          <p:nvPr/>
        </p:nvSpPr>
        <p:spPr bwMode="auto">
          <a:xfrm>
            <a:off x="1611956" y="4355156"/>
            <a:ext cx="401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tr-TR" sz="1800">
                <a:latin typeface="Tahoma" panose="020B0604030504040204" pitchFamily="34" charset="0"/>
              </a:rPr>
              <a:t>...</a:t>
            </a:r>
          </a:p>
        </p:txBody>
      </p:sp>
      <p:sp>
        <p:nvSpPr>
          <p:cNvPr id="27" name="Rectangle 85"/>
          <p:cNvSpPr>
            <a:spLocks noChangeArrowheads="1"/>
          </p:cNvSpPr>
          <p:nvPr/>
        </p:nvSpPr>
        <p:spPr bwMode="auto">
          <a:xfrm>
            <a:off x="1519881" y="3974156"/>
            <a:ext cx="2438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9pPr>
          </a:lstStyle>
          <a:p>
            <a:endParaRPr lang="tr-TR" altLang="tr-TR">
              <a:latin typeface="Tahoma" panose="020B0604030504040204" pitchFamily="34" charset="0"/>
            </a:endParaRPr>
          </a:p>
        </p:txBody>
      </p:sp>
      <p:sp>
        <p:nvSpPr>
          <p:cNvPr id="28" name="Rectangle 86"/>
          <p:cNvSpPr>
            <a:spLocks noChangeArrowheads="1"/>
          </p:cNvSpPr>
          <p:nvPr/>
        </p:nvSpPr>
        <p:spPr bwMode="auto">
          <a:xfrm>
            <a:off x="2129481" y="5040956"/>
            <a:ext cx="16002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9pPr>
          </a:lstStyle>
          <a:p>
            <a:endParaRPr lang="tr-TR" altLang="tr-TR">
              <a:latin typeface="Tahoma" panose="020B0604030504040204" pitchFamily="34" charset="0"/>
            </a:endParaRPr>
          </a:p>
        </p:txBody>
      </p:sp>
      <p:sp>
        <p:nvSpPr>
          <p:cNvPr id="29" name="Text Box 87"/>
          <p:cNvSpPr txBox="1">
            <a:spLocks noChangeArrowheads="1"/>
          </p:cNvSpPr>
          <p:nvPr/>
        </p:nvSpPr>
        <p:spPr bwMode="auto">
          <a:xfrm>
            <a:off x="1448444" y="5040956"/>
            <a:ext cx="5794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tr-TR" sz="1800">
                <a:latin typeface="Tahoma" panose="020B0604030504040204" pitchFamily="34" charset="0"/>
              </a:rPr>
              <a:t>r31</a:t>
            </a:r>
          </a:p>
        </p:txBody>
      </p:sp>
      <p:sp>
        <p:nvSpPr>
          <p:cNvPr id="30" name="Rectangle 88"/>
          <p:cNvSpPr>
            <a:spLocks noChangeArrowheads="1"/>
          </p:cNvSpPr>
          <p:nvPr/>
        </p:nvSpPr>
        <p:spPr bwMode="auto">
          <a:xfrm>
            <a:off x="1519881" y="4888556"/>
            <a:ext cx="2438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9pPr>
          </a:lstStyle>
          <a:p>
            <a:endParaRPr lang="tr-TR" altLang="tr-TR">
              <a:latin typeface="Tahoma" panose="020B0604030504040204" pitchFamily="34" charset="0"/>
            </a:endParaRPr>
          </a:p>
        </p:txBody>
      </p:sp>
      <p:sp>
        <p:nvSpPr>
          <p:cNvPr id="31" name="Rectangle 89"/>
          <p:cNvSpPr>
            <a:spLocks noChangeArrowheads="1"/>
          </p:cNvSpPr>
          <p:nvPr/>
        </p:nvSpPr>
        <p:spPr bwMode="auto">
          <a:xfrm>
            <a:off x="2281881" y="3196281"/>
            <a:ext cx="1355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tr-TR" sz="1600">
                <a:latin typeface="Tahoma" panose="020B0604030504040204" pitchFamily="34" charset="0"/>
              </a:rPr>
              <a:t>000000....0</a:t>
            </a:r>
          </a:p>
        </p:txBody>
      </p:sp>
      <p:grpSp>
        <p:nvGrpSpPr>
          <p:cNvPr id="32" name="Group 90"/>
          <p:cNvGrpSpPr>
            <a:grpSpLocks/>
          </p:cNvGrpSpPr>
          <p:nvPr/>
        </p:nvGrpSpPr>
        <p:grpSpPr bwMode="auto">
          <a:xfrm>
            <a:off x="2129481" y="4355156"/>
            <a:ext cx="1600200" cy="307975"/>
            <a:chOff x="4176" y="2400"/>
            <a:chExt cx="1008" cy="194"/>
          </a:xfrm>
        </p:grpSpPr>
        <p:sp>
          <p:nvSpPr>
            <p:cNvPr id="33" name="Line 91"/>
            <p:cNvSpPr>
              <a:spLocks noChangeShapeType="1"/>
            </p:cNvSpPr>
            <p:nvPr/>
          </p:nvSpPr>
          <p:spPr bwMode="auto">
            <a:xfrm>
              <a:off x="4176" y="2544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4" name="Text Box 92"/>
            <p:cNvSpPr txBox="1">
              <a:spLocks noChangeArrowheads="1"/>
            </p:cNvSpPr>
            <p:nvPr/>
          </p:nvSpPr>
          <p:spPr bwMode="auto">
            <a:xfrm>
              <a:off x="4320" y="2400"/>
              <a:ext cx="82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tr-TR" sz="1400" b="0">
                  <a:latin typeface="Tahoma" panose="020B0604030504040204" pitchFamily="34" charset="0"/>
                </a:rPr>
                <a:t>32 bit </a:t>
              </a:r>
              <a:r>
                <a:rPr lang="ja-JP" altLang="en-US" sz="1400" b="0">
                  <a:latin typeface="Tahoma" panose="020B0604030504040204" pitchFamily="34" charset="0"/>
                </a:rPr>
                <a:t>“</a:t>
              </a:r>
              <a:r>
                <a:rPr lang="en-US" altLang="ja-JP" sz="1400" b="0">
                  <a:latin typeface="Tahoma" panose="020B0604030504040204" pitchFamily="34" charset="0"/>
                </a:rPr>
                <a:t>words</a:t>
              </a:r>
              <a:r>
                <a:rPr lang="ja-JP" altLang="en-US" sz="1400" b="0">
                  <a:latin typeface="Tahoma" panose="020B0604030504040204" pitchFamily="34" charset="0"/>
                </a:rPr>
                <a:t>”</a:t>
              </a:r>
              <a:endParaRPr lang="en-US" altLang="tr-TR" sz="1400" b="0">
                <a:latin typeface="Tahoma" panose="020B0604030504040204" pitchFamily="34" charset="0"/>
              </a:endParaRPr>
            </a:p>
          </p:txBody>
        </p:sp>
      </p:grpSp>
      <p:grpSp>
        <p:nvGrpSpPr>
          <p:cNvPr id="35" name="Group 93"/>
          <p:cNvGrpSpPr>
            <a:grpSpLocks/>
          </p:cNvGrpSpPr>
          <p:nvPr/>
        </p:nvGrpSpPr>
        <p:grpSpPr bwMode="auto">
          <a:xfrm>
            <a:off x="4799656" y="1802456"/>
            <a:ext cx="1752600" cy="4162425"/>
            <a:chOff x="576" y="384"/>
            <a:chExt cx="1104" cy="2622"/>
          </a:xfrm>
        </p:grpSpPr>
        <p:grpSp>
          <p:nvGrpSpPr>
            <p:cNvPr id="36" name="Group 94"/>
            <p:cNvGrpSpPr>
              <a:grpSpLocks/>
            </p:cNvGrpSpPr>
            <p:nvPr/>
          </p:nvGrpSpPr>
          <p:grpSpPr bwMode="auto">
            <a:xfrm>
              <a:off x="576" y="384"/>
              <a:ext cx="1104" cy="2622"/>
              <a:chOff x="576" y="384"/>
              <a:chExt cx="1104" cy="2622"/>
            </a:xfrm>
          </p:grpSpPr>
          <p:sp>
            <p:nvSpPr>
              <p:cNvPr id="58" name="Rectangle 95"/>
              <p:cNvSpPr>
                <a:spLocks noChangeArrowheads="1"/>
              </p:cNvSpPr>
              <p:nvPr/>
            </p:nvSpPr>
            <p:spPr bwMode="auto">
              <a:xfrm>
                <a:off x="576" y="816"/>
                <a:ext cx="1008" cy="1728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tr-TR" altLang="tr-TR">
                  <a:latin typeface="Tahoma" panose="020B0604030504040204" pitchFamily="34" charset="0"/>
                </a:endParaRPr>
              </a:p>
            </p:txBody>
          </p:sp>
          <p:sp>
            <p:nvSpPr>
              <p:cNvPr id="59" name="Rectangle 96"/>
              <p:cNvSpPr>
                <a:spLocks noChangeArrowheads="1"/>
              </p:cNvSpPr>
              <p:nvPr/>
            </p:nvSpPr>
            <p:spPr bwMode="auto">
              <a:xfrm>
                <a:off x="672" y="384"/>
                <a:ext cx="1008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tr-TR" altLang="tr-TR">
                  <a:latin typeface="Tahoma" panose="020B0604030504040204" pitchFamily="34" charset="0"/>
                </a:endParaRPr>
              </a:p>
            </p:txBody>
          </p:sp>
          <p:sp>
            <p:nvSpPr>
              <p:cNvPr id="60" name="Freeform 97"/>
              <p:cNvSpPr>
                <a:spLocks/>
              </p:cNvSpPr>
              <p:nvPr/>
            </p:nvSpPr>
            <p:spPr bwMode="auto">
              <a:xfrm>
                <a:off x="576" y="384"/>
                <a:ext cx="1009" cy="462"/>
              </a:xfrm>
              <a:custGeom>
                <a:avLst/>
                <a:gdLst>
                  <a:gd name="T0" fmla="*/ 1 w 1009"/>
                  <a:gd name="T1" fmla="*/ 462 h 462"/>
                  <a:gd name="T2" fmla="*/ 1 w 1009"/>
                  <a:gd name="T3" fmla="*/ 411 h 462"/>
                  <a:gd name="T4" fmla="*/ 283 w 1009"/>
                  <a:gd name="T5" fmla="*/ 77 h 462"/>
                  <a:gd name="T6" fmla="*/ 658 w 1009"/>
                  <a:gd name="T7" fmla="*/ 294 h 462"/>
                  <a:gd name="T8" fmla="*/ 1009 w 1009"/>
                  <a:gd name="T9" fmla="*/ 28 h 462"/>
                  <a:gd name="T10" fmla="*/ 1009 w 1009"/>
                  <a:gd name="T11" fmla="*/ 462 h 46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09"/>
                  <a:gd name="T19" fmla="*/ 0 h 462"/>
                  <a:gd name="T20" fmla="*/ 1009 w 1009"/>
                  <a:gd name="T21" fmla="*/ 462 h 46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09" h="462">
                    <a:moveTo>
                      <a:pt x="1" y="462"/>
                    </a:moveTo>
                    <a:cubicBezTo>
                      <a:pt x="1" y="454"/>
                      <a:pt x="0" y="462"/>
                      <a:pt x="1" y="411"/>
                    </a:cubicBezTo>
                    <a:cubicBezTo>
                      <a:pt x="3" y="324"/>
                      <a:pt x="174" y="96"/>
                      <a:pt x="283" y="77"/>
                    </a:cubicBezTo>
                    <a:cubicBezTo>
                      <a:pt x="392" y="58"/>
                      <a:pt x="537" y="302"/>
                      <a:pt x="658" y="294"/>
                    </a:cubicBezTo>
                    <a:cubicBezTo>
                      <a:pt x="779" y="286"/>
                      <a:pt x="951" y="0"/>
                      <a:pt x="1009" y="28"/>
                    </a:cubicBezTo>
                    <a:cubicBezTo>
                      <a:pt x="1009" y="288"/>
                      <a:pt x="1009" y="372"/>
                      <a:pt x="1009" y="462"/>
                    </a:cubicBezTo>
                  </a:path>
                </a:pathLst>
              </a:cu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" name="Freeform 98"/>
              <p:cNvSpPr>
                <a:spLocks/>
              </p:cNvSpPr>
              <p:nvPr/>
            </p:nvSpPr>
            <p:spPr bwMode="auto">
              <a:xfrm flipH="1" flipV="1">
                <a:off x="576" y="2544"/>
                <a:ext cx="1009" cy="462"/>
              </a:xfrm>
              <a:custGeom>
                <a:avLst/>
                <a:gdLst>
                  <a:gd name="T0" fmla="*/ 1 w 1009"/>
                  <a:gd name="T1" fmla="*/ 462 h 462"/>
                  <a:gd name="T2" fmla="*/ 1 w 1009"/>
                  <a:gd name="T3" fmla="*/ 411 h 462"/>
                  <a:gd name="T4" fmla="*/ 283 w 1009"/>
                  <a:gd name="T5" fmla="*/ 77 h 462"/>
                  <a:gd name="T6" fmla="*/ 658 w 1009"/>
                  <a:gd name="T7" fmla="*/ 294 h 462"/>
                  <a:gd name="T8" fmla="*/ 1009 w 1009"/>
                  <a:gd name="T9" fmla="*/ 28 h 462"/>
                  <a:gd name="T10" fmla="*/ 1009 w 1009"/>
                  <a:gd name="T11" fmla="*/ 462 h 46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09"/>
                  <a:gd name="T19" fmla="*/ 0 h 462"/>
                  <a:gd name="T20" fmla="*/ 1009 w 1009"/>
                  <a:gd name="T21" fmla="*/ 462 h 46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09" h="462">
                    <a:moveTo>
                      <a:pt x="1" y="462"/>
                    </a:moveTo>
                    <a:cubicBezTo>
                      <a:pt x="1" y="454"/>
                      <a:pt x="0" y="462"/>
                      <a:pt x="1" y="411"/>
                    </a:cubicBezTo>
                    <a:cubicBezTo>
                      <a:pt x="3" y="324"/>
                      <a:pt x="174" y="96"/>
                      <a:pt x="283" y="77"/>
                    </a:cubicBezTo>
                    <a:cubicBezTo>
                      <a:pt x="392" y="58"/>
                      <a:pt x="537" y="302"/>
                      <a:pt x="658" y="294"/>
                    </a:cubicBezTo>
                    <a:cubicBezTo>
                      <a:pt x="779" y="286"/>
                      <a:pt x="951" y="0"/>
                      <a:pt x="1009" y="28"/>
                    </a:cubicBezTo>
                    <a:cubicBezTo>
                      <a:pt x="1009" y="288"/>
                      <a:pt x="1009" y="372"/>
                      <a:pt x="1009" y="462"/>
                    </a:cubicBezTo>
                  </a:path>
                </a:pathLst>
              </a:cu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37" name="Group 99"/>
            <p:cNvGrpSpPr>
              <a:grpSpLocks/>
            </p:cNvGrpSpPr>
            <p:nvPr/>
          </p:nvGrpSpPr>
          <p:grpSpPr bwMode="auto">
            <a:xfrm>
              <a:off x="576" y="912"/>
              <a:ext cx="1008" cy="216"/>
              <a:chOff x="3172" y="2570"/>
              <a:chExt cx="954" cy="216"/>
            </a:xfrm>
          </p:grpSpPr>
          <p:sp>
            <p:nvSpPr>
              <p:cNvPr id="49" name="Line 100"/>
              <p:cNvSpPr>
                <a:spLocks noChangeShapeType="1"/>
              </p:cNvSpPr>
              <p:nvPr/>
            </p:nvSpPr>
            <p:spPr bwMode="auto">
              <a:xfrm>
                <a:off x="3172" y="2570"/>
                <a:ext cx="95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0" name="Line 101"/>
              <p:cNvSpPr>
                <a:spLocks noChangeShapeType="1"/>
              </p:cNvSpPr>
              <p:nvPr/>
            </p:nvSpPr>
            <p:spPr bwMode="auto">
              <a:xfrm>
                <a:off x="3172" y="2763"/>
                <a:ext cx="95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1" name="Line 102"/>
              <p:cNvSpPr>
                <a:spLocks noChangeShapeType="1"/>
              </p:cNvSpPr>
              <p:nvPr/>
            </p:nvSpPr>
            <p:spPr bwMode="auto">
              <a:xfrm>
                <a:off x="3409" y="2574"/>
                <a:ext cx="0" cy="18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2" name="Line 103"/>
              <p:cNvSpPr>
                <a:spLocks noChangeShapeType="1"/>
              </p:cNvSpPr>
              <p:nvPr/>
            </p:nvSpPr>
            <p:spPr bwMode="auto">
              <a:xfrm>
                <a:off x="3649" y="2574"/>
                <a:ext cx="0" cy="18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3" name="Line 104"/>
              <p:cNvSpPr>
                <a:spLocks noChangeShapeType="1"/>
              </p:cNvSpPr>
              <p:nvPr/>
            </p:nvSpPr>
            <p:spPr bwMode="auto">
              <a:xfrm>
                <a:off x="3889" y="2574"/>
                <a:ext cx="0" cy="18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4" name="Rectangle 105"/>
              <p:cNvSpPr>
                <a:spLocks noChangeArrowheads="1"/>
              </p:cNvSpPr>
              <p:nvPr/>
            </p:nvSpPr>
            <p:spPr bwMode="auto">
              <a:xfrm>
                <a:off x="3887" y="2570"/>
                <a:ext cx="197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lnSpc>
                    <a:spcPct val="90000"/>
                  </a:lnSpc>
                </a:pPr>
                <a:r>
                  <a:rPr lang="en-US" altLang="tr-TR" sz="1800">
                    <a:latin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55" name="Rectangle 106"/>
              <p:cNvSpPr>
                <a:spLocks noChangeArrowheads="1"/>
              </p:cNvSpPr>
              <p:nvPr/>
            </p:nvSpPr>
            <p:spPr bwMode="auto">
              <a:xfrm>
                <a:off x="3695" y="2570"/>
                <a:ext cx="197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lnSpc>
                    <a:spcPct val="90000"/>
                  </a:lnSpc>
                </a:pPr>
                <a:r>
                  <a:rPr lang="en-US" altLang="tr-TR" sz="1800">
                    <a:latin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56" name="Rectangle 107"/>
              <p:cNvSpPr>
                <a:spLocks noChangeArrowheads="1"/>
              </p:cNvSpPr>
              <p:nvPr/>
            </p:nvSpPr>
            <p:spPr bwMode="auto">
              <a:xfrm>
                <a:off x="3454" y="2570"/>
                <a:ext cx="197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lnSpc>
                    <a:spcPct val="90000"/>
                  </a:lnSpc>
                </a:pPr>
                <a:r>
                  <a:rPr lang="en-US" altLang="tr-TR" sz="1800">
                    <a:latin typeface="Tahoma" panose="020B0604030504040204" pitchFamily="34" charset="0"/>
                  </a:rPr>
                  <a:t>2</a:t>
                </a:r>
              </a:p>
            </p:txBody>
          </p:sp>
          <p:sp>
            <p:nvSpPr>
              <p:cNvPr id="57" name="Rectangle 108"/>
              <p:cNvSpPr>
                <a:spLocks noChangeArrowheads="1"/>
              </p:cNvSpPr>
              <p:nvPr/>
            </p:nvSpPr>
            <p:spPr bwMode="auto">
              <a:xfrm>
                <a:off x="3215" y="2570"/>
                <a:ext cx="197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lnSpc>
                    <a:spcPct val="90000"/>
                  </a:lnSpc>
                </a:pPr>
                <a:r>
                  <a:rPr lang="en-US" altLang="tr-TR" sz="1800">
                    <a:latin typeface="Tahoma" panose="020B0604030504040204" pitchFamily="34" charset="0"/>
                  </a:rPr>
                  <a:t>3</a:t>
                </a:r>
              </a:p>
            </p:txBody>
          </p:sp>
        </p:grpSp>
        <p:grpSp>
          <p:nvGrpSpPr>
            <p:cNvPr id="38" name="Group 109"/>
            <p:cNvGrpSpPr>
              <a:grpSpLocks/>
            </p:cNvGrpSpPr>
            <p:nvPr/>
          </p:nvGrpSpPr>
          <p:grpSpPr bwMode="auto">
            <a:xfrm>
              <a:off x="576" y="1296"/>
              <a:ext cx="1008" cy="338"/>
              <a:chOff x="2304" y="1536"/>
              <a:chExt cx="1008" cy="338"/>
            </a:xfrm>
          </p:grpSpPr>
          <p:sp>
            <p:nvSpPr>
              <p:cNvPr id="45" name="Rectangle 110"/>
              <p:cNvSpPr>
                <a:spLocks noChangeArrowheads="1"/>
              </p:cNvSpPr>
              <p:nvPr/>
            </p:nvSpPr>
            <p:spPr bwMode="auto">
              <a:xfrm>
                <a:off x="2496" y="1680"/>
                <a:ext cx="566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en-US" altLang="tr-TR" sz="1400" b="0">
                    <a:latin typeface="Tahoma" panose="020B0604030504040204" pitchFamily="34" charset="0"/>
                  </a:rPr>
                  <a:t>(4 bytes)</a:t>
                </a:r>
              </a:p>
            </p:txBody>
          </p:sp>
          <p:grpSp>
            <p:nvGrpSpPr>
              <p:cNvPr id="46" name="Group 111"/>
              <p:cNvGrpSpPr>
                <a:grpSpLocks/>
              </p:cNvGrpSpPr>
              <p:nvPr/>
            </p:nvGrpSpPr>
            <p:grpSpPr bwMode="auto">
              <a:xfrm>
                <a:off x="2304" y="1536"/>
                <a:ext cx="1008" cy="194"/>
                <a:chOff x="4176" y="2400"/>
                <a:chExt cx="1008" cy="194"/>
              </a:xfrm>
            </p:grpSpPr>
            <p:sp>
              <p:nvSpPr>
                <p:cNvPr id="47" name="Line 112"/>
                <p:cNvSpPr>
                  <a:spLocks noChangeShapeType="1"/>
                </p:cNvSpPr>
                <p:nvPr/>
              </p:nvSpPr>
              <p:spPr bwMode="auto">
                <a:xfrm>
                  <a:off x="4176" y="2544"/>
                  <a:ext cx="100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stealth" w="med" len="med"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8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4320" y="2400"/>
                  <a:ext cx="827" cy="1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ekton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ekton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ekton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ekton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ekton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r>
                    <a:rPr lang="en-US" altLang="tr-TR" sz="1400" b="0">
                      <a:latin typeface="Tahoma" panose="020B0604030504040204" pitchFamily="34" charset="0"/>
                    </a:rPr>
                    <a:t>32 bit </a:t>
                  </a:r>
                  <a:r>
                    <a:rPr lang="ja-JP" altLang="en-US" sz="1400" b="0">
                      <a:latin typeface="Tahoma" panose="020B0604030504040204" pitchFamily="34" charset="0"/>
                    </a:rPr>
                    <a:t>“</a:t>
                  </a:r>
                  <a:r>
                    <a:rPr lang="en-US" altLang="ja-JP" sz="1400" b="0">
                      <a:latin typeface="Tahoma" panose="020B0604030504040204" pitchFamily="34" charset="0"/>
                    </a:rPr>
                    <a:t>words</a:t>
                  </a:r>
                  <a:r>
                    <a:rPr lang="ja-JP" altLang="en-US" sz="1400" b="0">
                      <a:latin typeface="Tahoma" panose="020B0604030504040204" pitchFamily="34" charset="0"/>
                    </a:rPr>
                    <a:t>”</a:t>
                  </a:r>
                  <a:endParaRPr lang="en-US" altLang="tr-TR" sz="1400" b="0">
                    <a:latin typeface="Tahoma" panose="020B0604030504040204" pitchFamily="34" charset="0"/>
                  </a:endParaRPr>
                </a:p>
              </p:txBody>
            </p:sp>
          </p:grpSp>
        </p:grpSp>
        <p:sp>
          <p:nvSpPr>
            <p:cNvPr id="39" name="Text Box 114"/>
            <p:cNvSpPr txBox="1">
              <a:spLocks noChangeArrowheads="1"/>
            </p:cNvSpPr>
            <p:nvPr/>
          </p:nvSpPr>
          <p:spPr bwMode="auto">
            <a:xfrm>
              <a:off x="1440" y="768"/>
              <a:ext cx="16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tr-TR" sz="1000" b="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40" name="Text Box 115"/>
            <p:cNvSpPr txBox="1">
              <a:spLocks noChangeArrowheads="1"/>
            </p:cNvSpPr>
            <p:nvPr/>
          </p:nvSpPr>
          <p:spPr bwMode="auto">
            <a:xfrm>
              <a:off x="576" y="768"/>
              <a:ext cx="24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tr-TR" sz="1000" b="0">
                  <a:latin typeface="Tahoma" panose="020B0604030504040204" pitchFamily="34" charset="0"/>
                </a:rPr>
                <a:t>31</a:t>
              </a:r>
            </a:p>
          </p:txBody>
        </p:sp>
        <p:grpSp>
          <p:nvGrpSpPr>
            <p:cNvPr id="41" name="Group 116"/>
            <p:cNvGrpSpPr>
              <a:grpSpLocks/>
            </p:cNvGrpSpPr>
            <p:nvPr/>
          </p:nvGrpSpPr>
          <p:grpSpPr bwMode="auto">
            <a:xfrm>
              <a:off x="576" y="1968"/>
              <a:ext cx="1008" cy="194"/>
              <a:chOff x="576" y="1968"/>
              <a:chExt cx="1008" cy="194"/>
            </a:xfrm>
          </p:grpSpPr>
          <p:sp>
            <p:nvSpPr>
              <p:cNvPr id="42" name="Line 117"/>
              <p:cNvSpPr>
                <a:spLocks noChangeShapeType="1"/>
              </p:cNvSpPr>
              <p:nvPr/>
            </p:nvSpPr>
            <p:spPr bwMode="auto">
              <a:xfrm>
                <a:off x="576" y="1968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" name="Line 118"/>
              <p:cNvSpPr>
                <a:spLocks noChangeShapeType="1"/>
              </p:cNvSpPr>
              <p:nvPr/>
            </p:nvSpPr>
            <p:spPr bwMode="auto">
              <a:xfrm>
                <a:off x="576" y="2160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" name="Text Box 119"/>
              <p:cNvSpPr txBox="1">
                <a:spLocks noChangeArrowheads="1"/>
              </p:cNvSpPr>
              <p:nvPr/>
            </p:nvSpPr>
            <p:spPr bwMode="auto">
              <a:xfrm>
                <a:off x="672" y="1968"/>
                <a:ext cx="889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pitchFamily="34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en-US" altLang="tr-TR" sz="1400" b="0">
                    <a:latin typeface="Tahoma" panose="020B0604030504040204" pitchFamily="34" charset="0"/>
                  </a:rPr>
                  <a:t>next instruction</a:t>
                </a:r>
              </a:p>
            </p:txBody>
          </p:sp>
        </p:grpSp>
      </p:grpSp>
      <p:sp>
        <p:nvSpPr>
          <p:cNvPr id="62" name="Rectangle 120"/>
          <p:cNvSpPr>
            <a:spLocks noChangeArrowheads="1"/>
          </p:cNvSpPr>
          <p:nvPr/>
        </p:nvSpPr>
        <p:spPr bwMode="auto">
          <a:xfrm>
            <a:off x="1686569" y="5482281"/>
            <a:ext cx="2471737" cy="111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tr-TR" sz="2000" b="0">
                <a:solidFill>
                  <a:srgbClr val="CC0000"/>
                </a:solidFill>
                <a:latin typeface="Tahoma" panose="020B0604030504040204" pitchFamily="34" charset="0"/>
              </a:rPr>
              <a:t>General Registers:</a:t>
            </a:r>
          </a:p>
          <a:p>
            <a:pPr algn="ctr">
              <a:lnSpc>
                <a:spcPct val="90000"/>
              </a:lnSpc>
            </a:pPr>
            <a:r>
              <a:rPr lang="en-US" altLang="tr-TR" sz="1800" b="0">
                <a:latin typeface="Tahoma" panose="020B0604030504040204" pitchFamily="34" charset="0"/>
              </a:rPr>
              <a:t>A small scratchpad</a:t>
            </a:r>
            <a:br>
              <a:rPr lang="en-US" altLang="tr-TR" sz="1800" b="0">
                <a:latin typeface="Tahoma" panose="020B0604030504040204" pitchFamily="34" charset="0"/>
              </a:rPr>
            </a:br>
            <a:r>
              <a:rPr lang="en-US" altLang="tr-TR" sz="1800" b="0">
                <a:latin typeface="Tahoma" panose="020B0604030504040204" pitchFamily="34" charset="0"/>
              </a:rPr>
              <a:t>of frequently used </a:t>
            </a:r>
            <a:br>
              <a:rPr lang="en-US" altLang="tr-TR" sz="1800" b="0">
                <a:latin typeface="Tahoma" panose="020B0604030504040204" pitchFamily="34" charset="0"/>
              </a:rPr>
            </a:br>
            <a:r>
              <a:rPr lang="en-US" altLang="tr-TR" sz="1800" b="0">
                <a:latin typeface="Tahoma" panose="020B0604030504040204" pitchFamily="34" charset="0"/>
              </a:rPr>
              <a:t>or temporary variables</a:t>
            </a:r>
          </a:p>
        </p:txBody>
      </p:sp>
      <p:sp>
        <p:nvSpPr>
          <p:cNvPr id="63" name="Text Box 122"/>
          <p:cNvSpPr txBox="1">
            <a:spLocks noChangeArrowheads="1"/>
          </p:cNvSpPr>
          <p:nvPr/>
        </p:nvSpPr>
        <p:spPr bwMode="auto">
          <a:xfrm>
            <a:off x="4056706" y="2586681"/>
            <a:ext cx="763588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tr-TR" sz="2000">
                <a:latin typeface="Tahoma" panose="020B0604030504040204" pitchFamily="34" charset="0"/>
              </a:rPr>
              <a:t>0</a:t>
            </a:r>
            <a:br>
              <a:rPr lang="en-US" altLang="tr-TR" sz="2000">
                <a:latin typeface="Tahoma" panose="020B0604030504040204" pitchFamily="34" charset="0"/>
              </a:rPr>
            </a:br>
            <a:r>
              <a:rPr lang="en-US" altLang="tr-TR" sz="2000">
                <a:latin typeface="Tahoma" panose="020B0604030504040204" pitchFamily="34" charset="0"/>
              </a:rPr>
              <a:t>4</a:t>
            </a:r>
          </a:p>
          <a:p>
            <a:pPr algn="r"/>
            <a:r>
              <a:rPr lang="en-US" altLang="tr-TR" sz="2000">
                <a:latin typeface="Tahoma" panose="020B0604030504040204" pitchFamily="34" charset="0"/>
              </a:rPr>
              <a:t>8</a:t>
            </a:r>
          </a:p>
          <a:p>
            <a:pPr algn="r"/>
            <a:r>
              <a:rPr lang="en-US" altLang="tr-TR" sz="2000">
                <a:latin typeface="Tahoma" panose="020B0604030504040204" pitchFamily="34" charset="0"/>
              </a:rPr>
              <a:t>16</a:t>
            </a:r>
            <a:br>
              <a:rPr lang="en-US" altLang="tr-TR" sz="2000">
                <a:latin typeface="Tahoma" panose="020B0604030504040204" pitchFamily="34" charset="0"/>
              </a:rPr>
            </a:br>
            <a:r>
              <a:rPr lang="en-US" altLang="tr-TR" sz="2000">
                <a:latin typeface="Tahoma" panose="020B0604030504040204" pitchFamily="34" charset="0"/>
              </a:rPr>
              <a:t>20</a:t>
            </a:r>
          </a:p>
          <a:p>
            <a:pPr algn="r"/>
            <a:endParaRPr lang="en-US" altLang="tr-TR" sz="2000">
              <a:latin typeface="Tahoma" panose="020B0604030504040204" pitchFamily="34" charset="0"/>
            </a:endParaRPr>
          </a:p>
          <a:p>
            <a:pPr algn="r"/>
            <a:endParaRPr lang="en-US" altLang="tr-TR" sz="2000">
              <a:latin typeface="Tahoma" panose="020B0604030504040204" pitchFamily="34" charset="0"/>
            </a:endParaRPr>
          </a:p>
        </p:txBody>
      </p:sp>
      <p:sp>
        <p:nvSpPr>
          <p:cNvPr id="64" name="Text Box 123"/>
          <p:cNvSpPr txBox="1">
            <a:spLocks noChangeArrowheads="1"/>
          </p:cNvSpPr>
          <p:nvPr/>
        </p:nvSpPr>
        <p:spPr bwMode="auto">
          <a:xfrm>
            <a:off x="3755081" y="2358081"/>
            <a:ext cx="1114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tr-TR" sz="1400">
                <a:solidFill>
                  <a:srgbClr val="CC0000"/>
                </a:solidFill>
                <a:latin typeface="Tahoma" panose="020B0604030504040204" pitchFamily="34" charset="0"/>
              </a:rPr>
              <a:t>Addresses</a:t>
            </a:r>
          </a:p>
        </p:txBody>
      </p:sp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676027"/>
              </p:ext>
            </p:extLst>
          </p:nvPr>
        </p:nvGraphicFramePr>
        <p:xfrm>
          <a:off x="4809975" y="4362776"/>
          <a:ext cx="16002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1225508736"/>
                    </a:ext>
                  </a:extLst>
                </a:gridCol>
              </a:tblGrid>
              <a:tr h="3633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0x20030007</a:t>
                      </a:r>
                      <a:endParaRPr lang="tr-T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963844"/>
                  </a:ext>
                </a:extLst>
              </a:tr>
              <a:tr h="3633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0x20040009</a:t>
                      </a:r>
                      <a:endParaRPr lang="tr-T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585716"/>
                  </a:ext>
                </a:extLst>
              </a:tr>
              <a:tr h="3633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0x00642820</a:t>
                      </a:r>
                      <a:endParaRPr lang="tr-T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5708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928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execute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program </a:t>
            </a:r>
            <a:r>
              <a:rPr lang="tr-TR" dirty="0" err="1" smtClean="0"/>
              <a:t>the</a:t>
            </a:r>
            <a:r>
              <a:rPr lang="tr-TR" dirty="0" smtClean="0"/>
              <a:t> PC is </a:t>
            </a:r>
            <a:r>
              <a:rPr lang="tr-TR" dirty="0" err="1" smtClean="0"/>
              <a:t>loaded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addres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instruction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program.  </a:t>
            </a:r>
            <a:r>
              <a:rPr lang="tr-TR" dirty="0" err="1" smtClean="0"/>
              <a:t>In</a:t>
            </a:r>
            <a:r>
              <a:rPr lang="tr-TR" dirty="0" smtClean="0"/>
              <a:t> MARS </a:t>
            </a:r>
            <a:r>
              <a:rPr lang="tr-TR" dirty="0" err="1" smtClean="0"/>
              <a:t>simulator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is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0x00 40 00 00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At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next</a:t>
            </a:r>
            <a:r>
              <a:rPr lang="tr-TR" dirty="0" smtClean="0"/>
              <a:t> </a:t>
            </a:r>
            <a:r>
              <a:rPr lang="tr-TR" dirty="0" err="1" smtClean="0"/>
              <a:t>fetch</a:t>
            </a:r>
            <a:r>
              <a:rPr lang="tr-TR" dirty="0" smtClean="0"/>
              <a:t> </a:t>
            </a:r>
            <a:r>
              <a:rPr lang="tr-TR" dirty="0" err="1" smtClean="0"/>
              <a:t>cycle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instruction</a:t>
            </a:r>
            <a:r>
              <a:rPr lang="tr-TR" dirty="0" smtClean="0"/>
              <a:t> (</a:t>
            </a:r>
            <a:r>
              <a:rPr lang="en-US" dirty="0" smtClean="0"/>
              <a:t>0x20030007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) is </a:t>
            </a:r>
            <a:r>
              <a:rPr lang="tr-TR" dirty="0" err="1" smtClean="0"/>
              <a:t>brought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CPU (</a:t>
            </a:r>
            <a:r>
              <a:rPr lang="tr-TR" dirty="0" err="1" smtClean="0"/>
              <a:t>particularly</a:t>
            </a:r>
            <a:r>
              <a:rPr lang="tr-TR" dirty="0" smtClean="0"/>
              <a:t> </a:t>
            </a:r>
            <a:r>
              <a:rPr lang="tr-TR" dirty="0" err="1" smtClean="0"/>
              <a:t>Instruction</a:t>
            </a:r>
            <a:r>
              <a:rPr lang="tr-TR" dirty="0" smtClean="0"/>
              <a:t> </a:t>
            </a:r>
            <a:r>
              <a:rPr lang="tr-TR" dirty="0" err="1" smtClean="0"/>
              <a:t>Register</a:t>
            </a:r>
            <a:r>
              <a:rPr lang="tr-TR" dirty="0" smtClean="0"/>
              <a:t>) </a:t>
            </a:r>
            <a:r>
              <a:rPr lang="tr-TR" dirty="0" err="1" smtClean="0"/>
              <a:t>instruction</a:t>
            </a:r>
            <a:r>
              <a:rPr lang="tr-TR" dirty="0" smtClean="0"/>
              <a:t> is </a:t>
            </a:r>
            <a:r>
              <a:rPr lang="tr-TR" dirty="0" err="1" smtClean="0"/>
              <a:t>decoded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execution</a:t>
            </a:r>
            <a:r>
              <a:rPr lang="tr-TR" dirty="0" smtClean="0"/>
              <a:t> of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instruction</a:t>
            </a:r>
            <a:r>
              <a:rPr lang="tr-TR" dirty="0" smtClean="0"/>
              <a:t> is </a:t>
            </a:r>
            <a:r>
              <a:rPr lang="tr-TR" dirty="0" err="1" smtClean="0"/>
              <a:t>performed</a:t>
            </a:r>
            <a:r>
              <a:rPr lang="tr-TR" dirty="0" smtClean="0"/>
              <a:t>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523599"/>
              </p:ext>
            </p:extLst>
          </p:nvPr>
        </p:nvGraphicFramePr>
        <p:xfrm>
          <a:off x="6248400" y="3269774"/>
          <a:ext cx="16002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1887008023"/>
                    </a:ext>
                  </a:extLst>
                </a:gridCol>
              </a:tblGrid>
              <a:tr h="3633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Content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231371"/>
                  </a:ext>
                </a:extLst>
              </a:tr>
              <a:tr h="3633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0x20030007</a:t>
                      </a:r>
                      <a:endParaRPr lang="tr-T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358391"/>
                  </a:ext>
                </a:extLst>
              </a:tr>
              <a:tr h="3633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0x20040009</a:t>
                      </a:r>
                      <a:endParaRPr lang="tr-T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4604003"/>
                  </a:ext>
                </a:extLst>
              </a:tr>
              <a:tr h="3633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0x00642820</a:t>
                      </a:r>
                      <a:endParaRPr lang="tr-T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20783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234098"/>
              </p:ext>
            </p:extLst>
          </p:nvPr>
        </p:nvGraphicFramePr>
        <p:xfrm>
          <a:off x="4533900" y="3269774"/>
          <a:ext cx="16002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1887008023"/>
                    </a:ext>
                  </a:extLst>
                </a:gridCol>
              </a:tblGrid>
              <a:tr h="3633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Memory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231371"/>
                  </a:ext>
                </a:extLst>
              </a:tr>
              <a:tr h="3633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</a:t>
                      </a:r>
                      <a:r>
                        <a:rPr lang="tr-TR" dirty="0" smtClean="0"/>
                        <a:t>00400000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358391"/>
                  </a:ext>
                </a:extLst>
              </a:tr>
              <a:tr h="3633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</a:t>
                      </a:r>
                      <a:r>
                        <a:rPr lang="tr-TR" dirty="0" smtClean="0"/>
                        <a:t>00400004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4604003"/>
                  </a:ext>
                </a:extLst>
              </a:tr>
              <a:tr h="3633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</a:t>
                      </a:r>
                      <a:r>
                        <a:rPr lang="tr-TR" dirty="0" smtClean="0"/>
                        <a:t>00400008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8051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2794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0" y="450850"/>
            <a:ext cx="11406444" cy="493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1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574" y="492124"/>
            <a:ext cx="11379489" cy="500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272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651000" y="165100"/>
            <a:ext cx="7772400" cy="889000"/>
          </a:xfrm>
        </p:spPr>
        <p:txBody>
          <a:bodyPr/>
          <a:lstStyle/>
          <a:p>
            <a:r>
              <a:rPr lang="en-US" altLang="en-US"/>
              <a:t>The Power of the Stored Program</a:t>
            </a:r>
          </a:p>
        </p:txBody>
      </p:sp>
      <p:sp>
        <p:nvSpPr>
          <p:cNvPr id="7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59000" y="1206500"/>
            <a:ext cx="76962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8382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76400" indent="-3048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33600" indent="-3048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90800" indent="-3048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8000" indent="-3048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505200" indent="-3048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62400" indent="-3048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/>
              <a:t>32-bit instructions and data stored in memory</a:t>
            </a:r>
          </a:p>
          <a:p>
            <a:pPr>
              <a:lnSpc>
                <a:spcPct val="90000"/>
              </a:lnSpc>
            </a:pPr>
            <a:r>
              <a:rPr lang="en-US" altLang="en-US"/>
              <a:t>Sequence of instructions: only difference between two applications (for example, a text editor and a video game)</a:t>
            </a:r>
          </a:p>
          <a:p>
            <a:pPr>
              <a:lnSpc>
                <a:spcPct val="90000"/>
              </a:lnSpc>
            </a:pPr>
            <a:r>
              <a:rPr lang="en-US" altLang="en-US"/>
              <a:t>To run a new program: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No rewiring required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Simply store new program in memory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The processor hardware executes the program:</a:t>
            </a:r>
          </a:p>
          <a:p>
            <a:pPr lvl="1">
              <a:lnSpc>
                <a:spcPct val="90000"/>
              </a:lnSpc>
            </a:pPr>
            <a:r>
              <a:rPr lang="en-US" altLang="en-US" i="1"/>
              <a:t>fetches</a:t>
            </a:r>
            <a:r>
              <a:rPr lang="en-US" altLang="en-US"/>
              <a:t> (reads) the instructions from memory in sequence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performs the specified operation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The program counter (PC) keeps track of the current instruction</a:t>
            </a:r>
          </a:p>
          <a:p>
            <a:pPr>
              <a:lnSpc>
                <a:spcPct val="90000"/>
              </a:lnSpc>
            </a:pPr>
            <a:r>
              <a:rPr lang="en-US" altLang="en-US"/>
              <a:t>In MIPS, programs typically start at memory address 0x00400000</a:t>
            </a:r>
          </a:p>
        </p:txBody>
      </p:sp>
    </p:spTree>
    <p:extLst>
      <p:ext uri="{BB962C8B-B14F-4D97-AF65-F5344CB8AC3E}">
        <p14:creationId xmlns:p14="http://schemas.microsoft.com/office/powerpoint/2010/main" val="12430024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358900" y="101600"/>
            <a:ext cx="7772400" cy="8890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Interpreting Machine Language Code</a:t>
            </a:r>
          </a:p>
        </p:txBody>
      </p:sp>
      <p:sp>
        <p:nvSpPr>
          <p:cNvPr id="7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66900" y="1143000"/>
            <a:ext cx="76962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8382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76400" indent="-3048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33600" indent="-3048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90800" indent="-3048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8000" indent="-3048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505200" indent="-3048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62400" indent="-3048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dirty="0"/>
              <a:t>Start with opcode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Opcode tells how to parse the remaining bits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If opcode is all 0’s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R-type instruction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Function bits tell what instruction it is 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Otherwise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opcode tells what instruction it is</a:t>
            </a:r>
          </a:p>
        </p:txBody>
      </p:sp>
      <p:graphicFrame>
        <p:nvGraphicFramePr>
          <p:cNvPr id="8" name="Object 4"/>
          <p:cNvGraphicFramePr>
            <a:graphicFrameLocks noGrp="1" noChangeAspect="1"/>
          </p:cNvGraphicFramePr>
          <p:nvPr>
            <p:ph idx="1"/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854901337"/>
              </p:ext>
            </p:extLst>
          </p:nvPr>
        </p:nvGraphicFramePr>
        <p:xfrm>
          <a:off x="1562100" y="3806825"/>
          <a:ext cx="8534400" cy="175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VISIO" r:id="rId6" imgW="4672080" imgH="962280" progId="Visio.Drawing.6">
                  <p:embed/>
                </p:oleObj>
              </mc:Choice>
              <mc:Fallback>
                <p:oleObj name="VISIO" r:id="rId6" imgW="4672080" imgH="962280" progId="Visio.Drawing.6">
                  <p:embed/>
                  <p:pic>
                    <p:nvPicPr>
                      <p:cNvPr id="112640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3806825"/>
                        <a:ext cx="8534400" cy="175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1383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33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Logical Instruction Examples</a:t>
            </a:r>
          </a:p>
        </p:txBody>
      </p:sp>
      <p:sp>
        <p:nvSpPr>
          <p:cNvPr id="112333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 sz="3200"/>
          </a:p>
        </p:txBody>
      </p:sp>
      <p:sp>
        <p:nvSpPr>
          <p:cNvPr id="112333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03926" y="317023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graphicFrame>
        <p:nvGraphicFramePr>
          <p:cNvPr id="1123337" name="Object 9"/>
          <p:cNvGraphicFramePr>
            <a:graphicFrameLocks noGrp="1" noChangeAspect="1"/>
          </p:cNvGraphicFramePr>
          <p:nvPr>
            <p:ph idx="1"/>
            <p:custDataLst>
              <p:tags r:id="rId5"/>
            </p:custDataLst>
          </p:nvPr>
        </p:nvGraphicFramePr>
        <p:xfrm>
          <a:off x="1676400" y="1600200"/>
          <a:ext cx="8382000" cy="356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VISIO" r:id="rId8" imgW="3618360" imgH="1536480" progId="Visio.Drawing.6">
                  <p:embed/>
                </p:oleObj>
              </mc:Choice>
              <mc:Fallback>
                <p:oleObj name="VISIO" r:id="rId8" imgW="3618360" imgH="1536480" progId="Visio.Drawing.6">
                  <p:embed/>
                  <p:pic>
                    <p:nvPicPr>
                      <p:cNvPr id="112333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600200"/>
                        <a:ext cx="8382000" cy="356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64658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150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Logical Instruction Examples</a:t>
            </a:r>
          </a:p>
        </p:txBody>
      </p:sp>
      <p:sp>
        <p:nvSpPr>
          <p:cNvPr id="1301507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 sz="3200"/>
          </a:p>
        </p:txBody>
      </p:sp>
      <p:sp>
        <p:nvSpPr>
          <p:cNvPr id="1301508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03926" y="317023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graphicFrame>
        <p:nvGraphicFramePr>
          <p:cNvPr id="1301509" name="Object 5"/>
          <p:cNvGraphicFramePr>
            <a:graphicFrameLocks noGrp="1" noChangeAspect="1"/>
          </p:cNvGraphicFramePr>
          <p:nvPr>
            <p:ph idx="1"/>
            <p:custDataLst>
              <p:tags r:id="rId5"/>
            </p:custDataLst>
          </p:nvPr>
        </p:nvGraphicFramePr>
        <p:xfrm>
          <a:off x="1676400" y="1600200"/>
          <a:ext cx="8382000" cy="356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VISIO" r:id="rId8" imgW="3618360" imgH="1536480" progId="Visio.Drawing.6">
                  <p:embed/>
                </p:oleObj>
              </mc:Choice>
              <mc:Fallback>
                <p:oleObj name="VISIO" r:id="rId8" imgW="3618360" imgH="1536480" progId="Visio.Drawing.6">
                  <p:embed/>
                  <p:pic>
                    <p:nvPicPr>
                      <p:cNvPr id="130150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600200"/>
                        <a:ext cx="8382000" cy="356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64460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137" y="207962"/>
            <a:ext cx="3294063" cy="6351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5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49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Logical Instruction Examples</a:t>
            </a:r>
          </a:p>
        </p:txBody>
      </p:sp>
      <p:sp>
        <p:nvSpPr>
          <p:cNvPr id="1130499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 sz="3200"/>
          </a:p>
        </p:txBody>
      </p:sp>
      <p:sp>
        <p:nvSpPr>
          <p:cNvPr id="1130500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03926" y="317023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graphicFrame>
        <p:nvGraphicFramePr>
          <p:cNvPr id="1130502" name="Object 6"/>
          <p:cNvGraphicFramePr>
            <a:graphicFrameLocks noGrp="1" noChangeAspect="1"/>
          </p:cNvGraphicFramePr>
          <p:nvPr>
            <p:ph idx="1"/>
            <p:custDataLst>
              <p:tags r:id="rId5"/>
            </p:custDataLst>
          </p:nvPr>
        </p:nvGraphicFramePr>
        <p:xfrm>
          <a:off x="1905000" y="2057401"/>
          <a:ext cx="8153400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VISIO" r:id="rId8" imgW="3757680" imgH="1365120" progId="Visio.Drawing.6">
                  <p:embed/>
                </p:oleObj>
              </mc:Choice>
              <mc:Fallback>
                <p:oleObj name="VISIO" r:id="rId8" imgW="3757680" imgH="1365120" progId="Visio.Drawing.6">
                  <p:embed/>
                  <p:pic>
                    <p:nvPicPr>
                      <p:cNvPr id="113050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057401"/>
                        <a:ext cx="8153400" cy="296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95605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355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/>
              <a:t>Logical Instruction Examples</a:t>
            </a:r>
          </a:p>
        </p:txBody>
      </p:sp>
      <p:sp>
        <p:nvSpPr>
          <p:cNvPr id="1303555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 sz="3200"/>
          </a:p>
        </p:txBody>
      </p:sp>
      <p:sp>
        <p:nvSpPr>
          <p:cNvPr id="1303556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03926" y="317023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graphicFrame>
        <p:nvGraphicFramePr>
          <p:cNvPr id="1303557" name="Object 5"/>
          <p:cNvGraphicFramePr>
            <a:graphicFrameLocks noGrp="1" noChangeAspect="1"/>
          </p:cNvGraphicFramePr>
          <p:nvPr>
            <p:ph idx="1"/>
            <p:custDataLst>
              <p:tags r:id="rId5"/>
            </p:custDataLst>
          </p:nvPr>
        </p:nvGraphicFramePr>
        <p:xfrm>
          <a:off x="1905000" y="2057401"/>
          <a:ext cx="8153400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VISIO" r:id="rId8" imgW="3757680" imgH="1365120" progId="Visio.Drawing.6">
                  <p:embed/>
                </p:oleObj>
              </mc:Choice>
              <mc:Fallback>
                <p:oleObj name="VISIO" r:id="rId8" imgW="3757680" imgH="1365120" progId="Visio.Drawing.6">
                  <p:embed/>
                  <p:pic>
                    <p:nvPicPr>
                      <p:cNvPr id="130355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057401"/>
                        <a:ext cx="8153400" cy="296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39491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Shift Instructions</a:t>
            </a:r>
          </a:p>
        </p:txBody>
      </p:sp>
      <p:sp>
        <p:nvSpPr>
          <p:cNvPr id="104960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 sz="3200"/>
          </a:p>
        </p:txBody>
      </p:sp>
      <p:sp>
        <p:nvSpPr>
          <p:cNvPr id="104960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03926" y="317023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1049608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133600" y="1143000"/>
            <a:ext cx="8534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8382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76400" indent="-3048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33600" indent="-3048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90800" indent="-3048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8000" indent="-3048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505200" indent="-3048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62400" indent="-3048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sll: </a:t>
            </a:r>
            <a:r>
              <a:rPr lang="en-US" altLang="en-US" sz="2000"/>
              <a:t>shift left logical</a:t>
            </a:r>
          </a:p>
          <a:p>
            <a:pPr lvl="1">
              <a:lnSpc>
                <a:spcPct val="90000"/>
              </a:lnSpc>
            </a:pPr>
            <a:r>
              <a:rPr lang="en-US" altLang="en-US" b="1"/>
              <a:t>Example:</a:t>
            </a:r>
            <a:r>
              <a:rPr lang="en-US" altLang="en-US"/>
              <a:t>  </a:t>
            </a:r>
            <a:r>
              <a:rPr lang="en-US" altLang="en-US">
                <a:latin typeface="Courier New" panose="02070309020205020404" pitchFamily="49" charset="0"/>
              </a:rPr>
              <a:t>sll $t0, $t1, 5  # $t0 &lt;= $t1 &lt;&lt; 5</a:t>
            </a:r>
          </a:p>
          <a:p>
            <a:pPr>
              <a:lnSpc>
                <a:spcPct val="90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srl: </a:t>
            </a:r>
            <a:r>
              <a:rPr lang="en-US" altLang="en-US" sz="2000"/>
              <a:t>shift right logical</a:t>
            </a:r>
          </a:p>
          <a:p>
            <a:pPr lvl="1">
              <a:lnSpc>
                <a:spcPct val="90000"/>
              </a:lnSpc>
            </a:pPr>
            <a:r>
              <a:rPr lang="en-US" altLang="en-US" b="1"/>
              <a:t>Example:</a:t>
            </a:r>
            <a:r>
              <a:rPr lang="en-US" altLang="en-US"/>
              <a:t>  </a:t>
            </a:r>
            <a:r>
              <a:rPr lang="en-US" altLang="en-US">
                <a:latin typeface="Courier New" panose="02070309020205020404" pitchFamily="49" charset="0"/>
              </a:rPr>
              <a:t>srl $t0, $t1, 5  # $t0 &lt;= $t1 &gt;&gt; 5</a:t>
            </a:r>
          </a:p>
          <a:p>
            <a:pPr>
              <a:lnSpc>
                <a:spcPct val="90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sra: </a:t>
            </a:r>
            <a:r>
              <a:rPr lang="en-US" altLang="en-US" sz="2000"/>
              <a:t>shift right arithmetic</a:t>
            </a:r>
          </a:p>
          <a:p>
            <a:pPr lvl="1">
              <a:lnSpc>
                <a:spcPct val="90000"/>
              </a:lnSpc>
            </a:pPr>
            <a:r>
              <a:rPr lang="en-US" altLang="en-US" b="1"/>
              <a:t>Example:</a:t>
            </a:r>
            <a:r>
              <a:rPr lang="en-US" altLang="en-US"/>
              <a:t>  </a:t>
            </a:r>
            <a:r>
              <a:rPr lang="en-US" altLang="en-US">
                <a:latin typeface="Courier New" panose="02070309020205020404" pitchFamily="49" charset="0"/>
              </a:rPr>
              <a:t>sra $t0, $t1, 5  # $t0 &lt;= $t1 &gt;&gt;&gt; 5</a:t>
            </a:r>
            <a:endParaRPr lang="en-US" alt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Variable shift instructions:</a:t>
            </a:r>
          </a:p>
          <a:p>
            <a:pPr>
              <a:lnSpc>
                <a:spcPct val="90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sllv: </a:t>
            </a:r>
            <a:r>
              <a:rPr lang="en-US" altLang="en-US" sz="2000"/>
              <a:t>shift left logical variable</a:t>
            </a:r>
          </a:p>
          <a:p>
            <a:pPr lvl="1">
              <a:lnSpc>
                <a:spcPct val="90000"/>
              </a:lnSpc>
            </a:pPr>
            <a:r>
              <a:rPr lang="en-US" altLang="en-US" b="1"/>
              <a:t>Example:</a:t>
            </a:r>
            <a:r>
              <a:rPr lang="en-US" altLang="en-US"/>
              <a:t>  </a:t>
            </a:r>
            <a:r>
              <a:rPr lang="en-US" altLang="en-US">
                <a:latin typeface="Courier New" panose="02070309020205020404" pitchFamily="49" charset="0"/>
              </a:rPr>
              <a:t>sllv $t0, $t1, $t2 # $t0 &lt;= $t1 &lt;&lt; $t2</a:t>
            </a:r>
          </a:p>
          <a:p>
            <a:pPr>
              <a:lnSpc>
                <a:spcPct val="90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srlv: </a:t>
            </a:r>
            <a:r>
              <a:rPr lang="en-US" altLang="en-US" sz="2000"/>
              <a:t>shift right logical variable</a:t>
            </a:r>
          </a:p>
          <a:p>
            <a:pPr lvl="1">
              <a:lnSpc>
                <a:spcPct val="90000"/>
              </a:lnSpc>
            </a:pPr>
            <a:r>
              <a:rPr lang="en-US" altLang="en-US" b="1"/>
              <a:t>Example:</a:t>
            </a:r>
            <a:r>
              <a:rPr lang="en-US" altLang="en-US"/>
              <a:t>  </a:t>
            </a:r>
            <a:r>
              <a:rPr lang="en-US" altLang="en-US">
                <a:latin typeface="Courier New" panose="02070309020205020404" pitchFamily="49" charset="0"/>
              </a:rPr>
              <a:t>srlv $t0, $t1, $t2 # $t0 &lt;= $t1 &gt;&gt; $t2</a:t>
            </a:r>
          </a:p>
          <a:p>
            <a:pPr>
              <a:lnSpc>
                <a:spcPct val="90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srav: </a:t>
            </a:r>
            <a:r>
              <a:rPr lang="en-US" altLang="en-US" sz="2000"/>
              <a:t>shift right arithmetic variable</a:t>
            </a:r>
          </a:p>
          <a:p>
            <a:pPr lvl="1">
              <a:lnSpc>
                <a:spcPct val="90000"/>
              </a:lnSpc>
            </a:pPr>
            <a:r>
              <a:rPr lang="en-US" altLang="en-US" b="1"/>
              <a:t>Example</a:t>
            </a:r>
            <a:r>
              <a:rPr lang="en-US" altLang="en-US"/>
              <a:t>:  </a:t>
            </a:r>
            <a:r>
              <a:rPr lang="en-US" altLang="en-US">
                <a:latin typeface="Courier New" panose="02070309020205020404" pitchFamily="49" charset="0"/>
              </a:rPr>
              <a:t>srav $t0, $t1, $t2 # $t0 &lt;= $t1 &gt;&gt;&gt; $t2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3808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2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Shift Instructions</a:t>
            </a:r>
          </a:p>
        </p:txBody>
      </p:sp>
      <p:graphicFrame>
        <p:nvGraphicFramePr>
          <p:cNvPr id="1050627" name="Object 3"/>
          <p:cNvGraphicFramePr>
            <a:graphicFrameLocks noGrp="1" noChangeAspect="1"/>
          </p:cNvGraphicFramePr>
          <p:nvPr>
            <p:ph sz="quarter" idx="2"/>
            <p:custDataLst>
              <p:tags r:id="rId3"/>
            </p:custDataLst>
          </p:nvPr>
        </p:nvGraphicFramePr>
        <p:xfrm>
          <a:off x="2133600" y="1219201"/>
          <a:ext cx="6553200" cy="243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4" name="VISIO" r:id="rId9" imgW="2400480" imgH="892080" progId="Visio.Drawing.6">
                  <p:embed/>
                </p:oleObj>
              </mc:Choice>
              <mc:Fallback>
                <p:oleObj name="VISIO" r:id="rId9" imgW="2400480" imgH="892080" progId="Visio.Drawing.6">
                  <p:embed/>
                  <p:pic>
                    <p:nvPicPr>
                      <p:cNvPr id="10506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219201"/>
                        <a:ext cx="6553200" cy="243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0628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 sz="3200"/>
          </a:p>
        </p:txBody>
      </p:sp>
      <p:sp>
        <p:nvSpPr>
          <p:cNvPr id="1050629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03926" y="317023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graphicFrame>
        <p:nvGraphicFramePr>
          <p:cNvPr id="1050630" name="Object 6"/>
          <p:cNvGraphicFramePr>
            <a:graphicFrameLocks noGrp="1" noChangeAspect="1"/>
          </p:cNvGraphicFramePr>
          <p:nvPr>
            <p:ph sz="quarter" idx="3"/>
            <p:custDataLst>
              <p:tags r:id="rId6"/>
            </p:custDataLst>
          </p:nvPr>
        </p:nvGraphicFramePr>
        <p:xfrm>
          <a:off x="4191000" y="3786189"/>
          <a:ext cx="6248400" cy="259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5" name="VISIO" r:id="rId11" imgW="2214720" imgH="919800" progId="Visio.Drawing.6">
                  <p:embed/>
                </p:oleObj>
              </mc:Choice>
              <mc:Fallback>
                <p:oleObj name="VISIO" r:id="rId11" imgW="2214720" imgH="919800" progId="Visio.Drawing.6">
                  <p:embed/>
                  <p:pic>
                    <p:nvPicPr>
                      <p:cNvPr id="10506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786189"/>
                        <a:ext cx="6248400" cy="2592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5495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5314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0668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</p:txBody>
      </p:sp>
      <p:sp>
        <p:nvSpPr>
          <p:cNvPr id="1165315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en-US" altLang="en-US" dirty="0"/>
              <a:t>Generating Constants</a:t>
            </a:r>
          </a:p>
        </p:txBody>
      </p:sp>
      <p:sp>
        <p:nvSpPr>
          <p:cNvPr id="11653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 sz="3200"/>
          </a:p>
        </p:txBody>
      </p:sp>
      <p:sp>
        <p:nvSpPr>
          <p:cNvPr id="11653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133600" y="1219200"/>
            <a:ext cx="83058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8382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76400" indent="-3048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33600" indent="-3048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90800" indent="-3048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8000" indent="-3048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505200" indent="-3048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62400" indent="-3048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dirty="0"/>
              <a:t>16-bit constants using </a:t>
            </a:r>
            <a:r>
              <a:rPr lang="en-US" altLang="en-US" dirty="0" err="1">
                <a:latin typeface="Courier New" panose="02070309020205020404" pitchFamily="49" charset="0"/>
              </a:rPr>
              <a:t>addi</a:t>
            </a:r>
            <a:r>
              <a:rPr lang="en-US" altLang="en-US" dirty="0"/>
              <a:t>: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32-bit constants using load upper immediate (</a:t>
            </a:r>
            <a:r>
              <a:rPr lang="en-US" altLang="en-US" dirty="0" err="1">
                <a:latin typeface="Courier New" panose="02070309020205020404" pitchFamily="49" charset="0"/>
              </a:rPr>
              <a:t>lui</a:t>
            </a:r>
            <a:r>
              <a:rPr lang="en-US" altLang="en-US" dirty="0"/>
              <a:t>) and </a:t>
            </a:r>
            <a:r>
              <a:rPr lang="en-US" altLang="en-US" dirty="0" err="1">
                <a:latin typeface="Courier New" panose="02070309020205020404" pitchFamily="49" charset="0"/>
              </a:rPr>
              <a:t>ori</a:t>
            </a:r>
            <a:r>
              <a:rPr lang="en-US" altLang="en-US" dirty="0"/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</a:t>
            </a:r>
            <a:r>
              <a:rPr lang="en-US" altLang="en-US" sz="1800" dirty="0"/>
              <a:t>(</a:t>
            </a:r>
            <a:r>
              <a:rPr lang="en-US" altLang="en-US" sz="1800" dirty="0" err="1">
                <a:latin typeface="Courier New" panose="02070309020205020404" pitchFamily="49" charset="0"/>
              </a:rPr>
              <a:t>lui</a:t>
            </a:r>
            <a:r>
              <a:rPr lang="en-US" altLang="en-US" sz="1800" dirty="0"/>
              <a:t> loads the 16-bit immediate into the upper half of the register and sets the lower half to 0.)</a:t>
            </a:r>
          </a:p>
        </p:txBody>
      </p:sp>
      <p:sp>
        <p:nvSpPr>
          <p:cNvPr id="1165318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572000"/>
            <a:ext cx="36576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</a:rPr>
              <a:t>High-level code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int a = 0xFEDC8765;</a:t>
            </a:r>
          </a:p>
        </p:txBody>
      </p:sp>
      <p:sp>
        <p:nvSpPr>
          <p:cNvPr id="1165319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705600" y="4572000"/>
            <a:ext cx="39624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</a:rPr>
              <a:t>MIPS assembly code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# $s0 = 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lui $s0, 0xFEDC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ori $s0, $s0, 0x8765</a:t>
            </a:r>
          </a:p>
        </p:txBody>
      </p:sp>
      <p:sp>
        <p:nvSpPr>
          <p:cNvPr id="1165320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1752600"/>
            <a:ext cx="44196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</a:rPr>
              <a:t>High-level code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// 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is a 32-bit signed word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a = 0x4f3c;</a:t>
            </a:r>
          </a:p>
        </p:txBody>
      </p:sp>
      <p:sp>
        <p:nvSpPr>
          <p:cNvPr id="1165321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752600"/>
            <a:ext cx="39624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</a:rPr>
              <a:t>MIPS assembly code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# $s0 = 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addi $s0, $0, 0x4f3c</a:t>
            </a:r>
          </a:p>
        </p:txBody>
      </p:sp>
    </p:spTree>
    <p:extLst>
      <p:ext uri="{BB962C8B-B14F-4D97-AF65-F5344CB8AC3E}">
        <p14:creationId xmlns:p14="http://schemas.microsoft.com/office/powerpoint/2010/main" val="42697043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Memory Access </a:t>
            </a:r>
            <a:r>
              <a:rPr lang="tr-TR" b="1" dirty="0" err="1"/>
              <a:t>Instructions</a:t>
            </a:r>
            <a:endParaRPr lang="tr-T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H</a:t>
            </a:r>
            <a:r>
              <a:rPr lang="en-US" dirty="0" smtClean="0"/>
              <a:t>ow </a:t>
            </a:r>
            <a:r>
              <a:rPr lang="en-US" dirty="0"/>
              <a:t>to copy data from memory into registers, and how to copy data to memory from registers.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1377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Load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Store</a:t>
            </a:r>
            <a:r>
              <a:rPr lang="tr-TR" dirty="0" smtClean="0"/>
              <a:t> </a:t>
            </a:r>
            <a:r>
              <a:rPr lang="tr-TR" dirty="0" err="1" smtClean="0"/>
              <a:t>instructions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MIPS architecture is a Load/Store architecture, which means that the only </a:t>
            </a:r>
            <a:r>
              <a:rPr lang="en-US" dirty="0" smtClean="0"/>
              <a:t>instructions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access main memory are the load and store instructions. Only one </a:t>
            </a:r>
            <a:r>
              <a:rPr lang="en-US" dirty="0" smtClean="0"/>
              <a:t>addressing</a:t>
            </a:r>
            <a:r>
              <a:rPr lang="tr-TR" dirty="0" smtClean="0"/>
              <a:t> </a:t>
            </a:r>
            <a:r>
              <a:rPr lang="en-US" dirty="0" smtClean="0"/>
              <a:t>mode </a:t>
            </a:r>
            <a:r>
              <a:rPr lang="en-US" dirty="0"/>
              <a:t>is implemented in the hardware.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84370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Load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Store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038" y="1449858"/>
            <a:ext cx="11557686" cy="50333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operands for all arithmetic and logic operations are contained in registers.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operate on data in main memory, the data is first copied into registers.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load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operation copies data from main memory into a register.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operation copies data from a register into main memory 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a word (4 bytes) is loaded or stored the memory address must be a multiple of four. This is called an alignment restriction.</a:t>
            </a:r>
            <a:endParaRPr lang="tr-TR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Addresses that are a multiple of four are called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 aligned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This restriction makes the hardware simpler and faster. </a:t>
            </a:r>
            <a:endParaRPr lang="tr-T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2659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aligned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How can you multiply by four in binary? By shifting left 2 positions. </a:t>
            </a:r>
            <a:r>
              <a:rPr lang="tr-TR" dirty="0" smtClean="0"/>
              <a:t> </a:t>
            </a:r>
            <a:r>
              <a:rPr lang="tr-TR" dirty="0" err="1" smtClean="0"/>
              <a:t>Therefore</a:t>
            </a:r>
            <a:r>
              <a:rPr lang="tr-TR" dirty="0" smtClean="0"/>
              <a:t> </a:t>
            </a:r>
            <a:r>
              <a:rPr lang="en-US" dirty="0" smtClean="0"/>
              <a:t>a multiple of 4 looks like some N shifted left two positions. So the low order two bits of a multiple of 4 are both 0.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0x000AE430   Yes.</a:t>
            </a:r>
          </a:p>
          <a:p>
            <a:pPr marL="0" indent="0">
              <a:buNone/>
            </a:pPr>
            <a:r>
              <a:rPr lang="en-US" dirty="0" smtClean="0"/>
              <a:t>    0x00014432   No.</a:t>
            </a:r>
          </a:p>
          <a:p>
            <a:pPr marL="0" indent="0">
              <a:buNone/>
            </a:pPr>
            <a:r>
              <a:rPr lang="en-US" dirty="0" smtClean="0"/>
              <a:t>    0x000B0737   No.</a:t>
            </a:r>
          </a:p>
          <a:p>
            <a:pPr marL="0" indent="0">
              <a:buNone/>
            </a:pPr>
            <a:r>
              <a:rPr lang="en-US" dirty="0" smtClean="0"/>
              <a:t>    0x0E0D8844   Yes.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61930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lw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sw</a:t>
            </a:r>
            <a:r>
              <a:rPr lang="tr-TR" dirty="0" smtClean="0"/>
              <a:t> </a:t>
            </a:r>
            <a:r>
              <a:rPr lang="tr-TR" dirty="0" err="1" smtClean="0"/>
              <a:t>instructions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lw</a:t>
            </a:r>
            <a:r>
              <a:rPr lang="en-US" dirty="0" smtClean="0"/>
              <a:t> instruction loads a word into a register from memory.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sw</a:t>
            </a:r>
            <a:r>
              <a:rPr lang="en-US" dirty="0" smtClean="0"/>
              <a:t> instruction stores a word from a register into memory.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Each instruction specifies a register and a memory address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7395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627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First </a:t>
            </a:r>
            <a:r>
              <a:rPr lang="tr-TR" dirty="0" err="1" smtClean="0"/>
              <a:t>Instructions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execution</a:t>
            </a:r>
            <a:r>
              <a:rPr lang="tr-TR" dirty="0" smtClean="0"/>
              <a:t> of an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800"/>
            <a:ext cx="10515600" cy="52371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Simple program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compute</a:t>
            </a:r>
            <a:r>
              <a:rPr lang="tr-TR" dirty="0" smtClean="0"/>
              <a:t> 7+9</a:t>
            </a:r>
          </a:p>
          <a:p>
            <a:pPr marL="0" indent="0">
              <a:buNone/>
            </a:pPr>
            <a:r>
              <a:rPr lang="tr-TR" dirty="0" err="1" smtClean="0"/>
              <a:t>Inorder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perform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operation</a:t>
            </a:r>
            <a:r>
              <a:rPr lang="tr-TR" dirty="0" smtClean="0"/>
              <a:t>, 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initialize</a:t>
            </a:r>
            <a:r>
              <a:rPr lang="tr-TR" dirty="0" smtClean="0"/>
              <a:t>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registers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values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perform</a:t>
            </a:r>
            <a:r>
              <a:rPr lang="tr-TR" dirty="0" smtClean="0"/>
              <a:t> </a:t>
            </a:r>
            <a:r>
              <a:rPr lang="tr-TR" dirty="0" err="1" smtClean="0"/>
              <a:t>addition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add</a:t>
            </a:r>
            <a:r>
              <a:rPr lang="tr-TR" dirty="0" smtClean="0"/>
              <a:t> </a:t>
            </a:r>
            <a:r>
              <a:rPr lang="tr-TR" dirty="0" err="1" smtClean="0"/>
              <a:t>instruction</a:t>
            </a:r>
            <a:r>
              <a:rPr lang="tr-TR" dirty="0" smtClean="0"/>
              <a:t>.  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82080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2270"/>
          </a:xfrm>
        </p:spPr>
        <p:txBody>
          <a:bodyPr/>
          <a:lstStyle/>
          <a:p>
            <a:r>
              <a:rPr lang="tr-TR" b="1" dirty="0" smtClean="0"/>
              <a:t>MIPS </a:t>
            </a:r>
            <a:r>
              <a:rPr lang="tr-TR" b="1" dirty="0" err="1" smtClean="0"/>
              <a:t>Addresses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7351"/>
            <a:ext cx="10515600" cy="579120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dirty="0" smtClean="0"/>
              <a:t>The MIPS instruction that loads a word into a register is the </a:t>
            </a:r>
            <a:r>
              <a:rPr lang="en-US" u="sng" dirty="0" err="1" smtClean="0"/>
              <a:t>lw</a:t>
            </a:r>
            <a:r>
              <a:rPr lang="en-US" dirty="0" smtClean="0"/>
              <a:t> instruction.</a:t>
            </a:r>
            <a:endParaRPr lang="tr-TR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tr-TR" dirty="0" smtClean="0"/>
              <a:t>T</a:t>
            </a:r>
            <a:r>
              <a:rPr lang="en-US" dirty="0" smtClean="0"/>
              <a:t>he store word instruction is </a:t>
            </a:r>
            <a:r>
              <a:rPr lang="en-US" u="sng" dirty="0" smtClean="0"/>
              <a:t>sw</a:t>
            </a:r>
            <a:r>
              <a:rPr lang="en-US" dirty="0" smtClean="0"/>
              <a:t>.</a:t>
            </a:r>
            <a:endParaRPr lang="tr-TR" dirty="0"/>
          </a:p>
          <a:p>
            <a:pPr marL="0" indent="0">
              <a:lnSpc>
                <a:spcPct val="170000"/>
              </a:lnSpc>
              <a:buNone/>
            </a:pPr>
            <a:r>
              <a:rPr lang="en-US" dirty="0" smtClean="0"/>
              <a:t>Each must specify a register and a memory address. </a:t>
            </a:r>
            <a:endParaRPr lang="tr-TR" dirty="0"/>
          </a:p>
          <a:p>
            <a:pPr marL="0" indent="0">
              <a:lnSpc>
                <a:spcPct val="170000"/>
              </a:lnSpc>
              <a:buNone/>
            </a:pPr>
            <a:r>
              <a:rPr lang="en-US" dirty="0" smtClean="0"/>
              <a:t>A MIPS instruction is 32 bits (always). A MIPS memory address is 32 bits (always). How can a load or store instruction specify an address that is the same size as itself?</a:t>
            </a:r>
          </a:p>
          <a:p>
            <a:pPr marL="0" indent="0">
              <a:lnSpc>
                <a:spcPct val="170000"/>
              </a:lnSpc>
              <a:buNone/>
            </a:pPr>
            <a:endParaRPr lang="tr-TR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n-US" dirty="0" smtClean="0"/>
              <a:t>An instruction that refers to memory uses a </a:t>
            </a:r>
            <a:r>
              <a:rPr lang="en-US" u="sng" dirty="0" smtClean="0"/>
              <a:t>base register </a:t>
            </a:r>
            <a:r>
              <a:rPr lang="en-US" dirty="0" smtClean="0"/>
              <a:t>and an </a:t>
            </a:r>
            <a:r>
              <a:rPr lang="en-US" u="sng" dirty="0" smtClean="0"/>
              <a:t>offset</a:t>
            </a:r>
            <a:r>
              <a:rPr lang="tr-TR" u="sng" dirty="0" smtClean="0"/>
              <a:t>(</a:t>
            </a:r>
            <a:r>
              <a:rPr lang="tr-TR" u="sng" dirty="0" err="1" smtClean="0"/>
              <a:t>ordisplacement</a:t>
            </a:r>
            <a:r>
              <a:rPr lang="tr-TR" u="sng" dirty="0" smtClean="0"/>
              <a:t>)</a:t>
            </a:r>
            <a:r>
              <a:rPr lang="en-US" dirty="0" smtClean="0"/>
              <a:t>. The base register is a general purpose register that contains a 32-bit address. The offset is a 16-bit signed integer contained in the instruction. The sum of the address in the base register with the (sign-extended) offset forms the memory address.</a:t>
            </a:r>
          </a:p>
        </p:txBody>
      </p:sp>
    </p:spTree>
    <p:extLst>
      <p:ext uri="{BB962C8B-B14F-4D97-AF65-F5344CB8AC3E}">
        <p14:creationId xmlns:p14="http://schemas.microsoft.com/office/powerpoint/2010/main" val="3162138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0507"/>
          </a:xfrm>
        </p:spPr>
        <p:txBody>
          <a:bodyPr/>
          <a:lstStyle/>
          <a:p>
            <a:r>
              <a:rPr lang="tr-TR" dirty="0" err="1" smtClean="0"/>
              <a:t>Example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8317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dirty="0" smtClean="0"/>
              <a:t>L</a:t>
            </a:r>
            <a:r>
              <a:rPr lang="en-US" dirty="0" err="1" smtClean="0"/>
              <a:t>oad</a:t>
            </a:r>
            <a:r>
              <a:rPr lang="en-US" dirty="0" smtClean="0"/>
              <a:t> word instruction in assembly language: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lw</a:t>
            </a:r>
            <a:r>
              <a:rPr lang="en-US" dirty="0" smtClean="0"/>
              <a:t>   </a:t>
            </a:r>
            <a:r>
              <a:rPr lang="tr-TR" dirty="0" smtClean="0"/>
              <a:t>$</a:t>
            </a:r>
            <a:r>
              <a:rPr lang="en-US" dirty="0" err="1" smtClean="0"/>
              <a:t>d,off</a:t>
            </a:r>
            <a:r>
              <a:rPr lang="en-US" dirty="0" smtClean="0"/>
              <a:t>(</a:t>
            </a:r>
            <a:r>
              <a:rPr lang="tr-TR" dirty="0" smtClean="0"/>
              <a:t>$</a:t>
            </a:r>
            <a:r>
              <a:rPr lang="en-US" dirty="0" smtClean="0"/>
              <a:t>b)       # $d &lt;-- Word from memory address </a:t>
            </a:r>
            <a:r>
              <a:rPr lang="en-US" dirty="0" err="1" smtClean="0"/>
              <a:t>b+off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# </a:t>
            </a:r>
            <a:r>
              <a:rPr lang="tr-TR" dirty="0" smtClean="0"/>
              <a:t>$</a:t>
            </a:r>
            <a:r>
              <a:rPr lang="en-US" dirty="0" smtClean="0"/>
              <a:t>b is a register. off is 16-bit two's complement.</a:t>
            </a:r>
          </a:p>
          <a:p>
            <a:pPr marL="0" indent="0">
              <a:buNone/>
            </a:pPr>
            <a:r>
              <a:rPr lang="en-US" dirty="0" smtClean="0"/>
              <a:t>                    # (The data from memory is available in $d after</a:t>
            </a:r>
          </a:p>
          <a:p>
            <a:pPr marL="0" indent="0">
              <a:buNone/>
            </a:pPr>
            <a:r>
              <a:rPr lang="en-US" dirty="0" smtClean="0"/>
              <a:t>                    #  a one machine cycle delay.)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At execution time two things happen: </a:t>
            </a:r>
            <a:endParaRPr lang="tr-TR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an address is calculated by adding the base register b with the offset off, and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en-US" dirty="0" smtClean="0"/>
              <a:t> </a:t>
            </a:r>
            <a:endParaRPr lang="tr-TR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data is fetched from memory at that address.</a:t>
            </a:r>
            <a:endParaRPr lang="tr-TR" dirty="0" smtClean="0"/>
          </a:p>
          <a:p>
            <a:pPr marL="971550" lvl="1" indent="-514350">
              <a:buFont typeface="+mj-lt"/>
              <a:buAutoNum type="arabicPeriod"/>
            </a:pPr>
            <a:endParaRPr lang="tr-TR" dirty="0"/>
          </a:p>
          <a:p>
            <a:pPr marL="0" indent="0">
              <a:buNone/>
            </a:pPr>
            <a:r>
              <a:rPr lang="en-US" dirty="0"/>
              <a:t>The base address is always the content of one of the registers in the register file.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displacement </a:t>
            </a:r>
            <a:r>
              <a:rPr lang="en-US" dirty="0"/>
              <a:t>is always a 16-bit constant. The constant value can range </a:t>
            </a:r>
            <a:r>
              <a:rPr lang="en-US" dirty="0" smtClean="0"/>
              <a:t>from</a:t>
            </a:r>
            <a:r>
              <a:rPr lang="tr-TR" dirty="0" smtClean="0"/>
              <a:t> - </a:t>
            </a:r>
            <a:r>
              <a:rPr lang="tr-TR" dirty="0"/>
              <a:t>32,768 </a:t>
            </a:r>
            <a:r>
              <a:rPr lang="tr-TR" dirty="0" smtClean="0"/>
              <a:t>(-2^16 </a:t>
            </a:r>
            <a:r>
              <a:rPr lang="tr-TR" dirty="0"/>
              <a:t>) </a:t>
            </a:r>
            <a:r>
              <a:rPr lang="tr-TR" dirty="0" err="1"/>
              <a:t>to</a:t>
            </a:r>
            <a:r>
              <a:rPr lang="tr-TR" dirty="0"/>
              <a:t> + 32,764 ( </a:t>
            </a:r>
            <a:r>
              <a:rPr lang="tr-TR" dirty="0" smtClean="0"/>
              <a:t>(2^16) </a:t>
            </a:r>
            <a:r>
              <a:rPr lang="tr-TR" dirty="0"/>
              <a:t>- 4 )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73337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Example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err="1" smtClean="0"/>
              <a:t>Following</a:t>
            </a:r>
            <a:r>
              <a:rPr lang="tr-TR" dirty="0" smtClean="0"/>
              <a:t> </a:t>
            </a:r>
            <a:r>
              <a:rPr lang="tr-TR" dirty="0" err="1" smtClean="0"/>
              <a:t>example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instruction</a:t>
            </a:r>
            <a:r>
              <a:rPr lang="en-US" dirty="0" smtClean="0"/>
              <a:t> loads the word at address 0x00400060 into register $</a:t>
            </a:r>
            <a:r>
              <a:rPr lang="tr-TR" dirty="0" smtClean="0"/>
              <a:t>6</a:t>
            </a:r>
            <a:r>
              <a:rPr lang="en-US" dirty="0" smtClean="0"/>
              <a:t>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Assume that register $</a:t>
            </a:r>
            <a:r>
              <a:rPr lang="tr-TR" dirty="0" smtClean="0"/>
              <a:t>7</a:t>
            </a:r>
            <a:r>
              <a:rPr lang="en-US" dirty="0" smtClean="0"/>
              <a:t> contains 0x00400000.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0x00400060 --- address of data</a:t>
            </a:r>
          </a:p>
          <a:p>
            <a:pPr marL="0" indent="0">
              <a:buNone/>
            </a:pPr>
            <a:r>
              <a:rPr lang="en-US" dirty="0" smtClean="0"/>
              <a:t>0x00400000 --- address in $10</a:t>
            </a:r>
          </a:p>
          <a:p>
            <a:pPr marL="0" indent="0">
              <a:buNone/>
            </a:pPr>
            <a:r>
              <a:rPr lang="en-US" dirty="0" smtClean="0"/>
              <a:t>$8         --- destination register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instruction is: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lw</a:t>
            </a:r>
            <a:r>
              <a:rPr lang="en-US" dirty="0" smtClean="0"/>
              <a:t> $</a:t>
            </a:r>
            <a:r>
              <a:rPr lang="tr-TR" dirty="0" smtClean="0"/>
              <a:t>6</a:t>
            </a:r>
            <a:r>
              <a:rPr lang="en-US" dirty="0" smtClean="0"/>
              <a:t>,0x60($</a:t>
            </a:r>
            <a:r>
              <a:rPr lang="tr-TR" dirty="0" smtClean="0"/>
              <a:t>7</a:t>
            </a:r>
            <a:r>
              <a:rPr lang="en-US" dirty="0" smtClean="0"/>
              <a:t>)</a:t>
            </a:r>
            <a:r>
              <a:rPr lang="tr-TR" dirty="0" smtClean="0"/>
              <a:t>           # $6</a:t>
            </a:r>
            <a:r>
              <a:rPr lang="tr-TR" dirty="0" smtClean="0">
                <a:sym typeface="Wingdings" panose="05000000000000000000" pitchFamily="2" charset="2"/>
              </a:rPr>
              <a:t>&lt;--------Memory[0x60+$7]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90566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store</a:t>
            </a:r>
            <a:r>
              <a:rPr lang="tr-TR" dirty="0" smtClean="0"/>
              <a:t> </a:t>
            </a:r>
            <a:r>
              <a:rPr lang="tr-TR" dirty="0" err="1" smtClean="0"/>
              <a:t>word</a:t>
            </a:r>
            <a:r>
              <a:rPr lang="tr-TR" dirty="0" smtClean="0"/>
              <a:t> </a:t>
            </a:r>
            <a:r>
              <a:rPr lang="tr-TR" dirty="0" err="1"/>
              <a:t>instruction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sw $s1, </a:t>
            </a:r>
            <a:r>
              <a:rPr lang="pt-BR" dirty="0" smtClean="0"/>
              <a:t>12( </a:t>
            </a:r>
            <a:r>
              <a:rPr lang="pt-BR" dirty="0"/>
              <a:t>$</a:t>
            </a:r>
            <a:r>
              <a:rPr lang="pt-BR" dirty="0" smtClean="0"/>
              <a:t>a</a:t>
            </a:r>
            <a:r>
              <a:rPr lang="tr-TR" dirty="0" smtClean="0"/>
              <a:t>0 </a:t>
            </a:r>
            <a:r>
              <a:rPr lang="pt-BR" dirty="0" smtClean="0"/>
              <a:t>)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r>
              <a:rPr lang="en-US" dirty="0"/>
              <a:t>When the hardware executes this instruction it will compute the effective address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destination memory location by adding together the contents of register </a:t>
            </a:r>
            <a:r>
              <a:rPr lang="pt-BR" dirty="0"/>
              <a:t>$a</a:t>
            </a:r>
            <a:r>
              <a:rPr lang="tr-TR" dirty="0"/>
              <a:t>0</a:t>
            </a:r>
            <a:r>
              <a:rPr lang="en-US" dirty="0" smtClean="0"/>
              <a:t> 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constant</a:t>
            </a:r>
            <a:r>
              <a:rPr lang="tr-TR" dirty="0"/>
              <a:t> </a:t>
            </a:r>
            <a:r>
              <a:rPr lang="tr-TR" dirty="0" err="1"/>
              <a:t>value</a:t>
            </a:r>
            <a:r>
              <a:rPr lang="tr-TR" dirty="0"/>
              <a:t> </a:t>
            </a:r>
            <a:r>
              <a:rPr lang="tr-TR" dirty="0" smtClean="0"/>
              <a:t>12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</a:t>
            </a:r>
            <a:r>
              <a:rPr lang="tr-TR" dirty="0"/>
              <a:t> </a:t>
            </a:r>
            <a:r>
              <a:rPr lang="tr-TR" dirty="0" err="1"/>
              <a:t>Mem</a:t>
            </a:r>
            <a:r>
              <a:rPr lang="tr-TR" dirty="0"/>
              <a:t> [ $</a:t>
            </a:r>
            <a:r>
              <a:rPr lang="tr-TR" dirty="0" smtClean="0"/>
              <a:t>a0 </a:t>
            </a:r>
            <a:r>
              <a:rPr lang="tr-TR" dirty="0"/>
              <a:t>+ 12] </a:t>
            </a:r>
            <a:r>
              <a:rPr lang="tr-TR" dirty="0" smtClean="0"/>
              <a:t>&lt;- $s1</a:t>
            </a:r>
          </a:p>
          <a:p>
            <a:r>
              <a:rPr lang="en-US" dirty="0"/>
              <a:t>A copy of the contents of register $s1 is stored in memory at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effective</a:t>
            </a:r>
            <a:r>
              <a:rPr lang="tr-TR" dirty="0" smtClean="0"/>
              <a:t> </a:t>
            </a:r>
            <a:r>
              <a:rPr lang="tr-TR" dirty="0" err="1"/>
              <a:t>address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03523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97" y="68056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tr-TR" dirty="0" err="1" smtClean="0"/>
              <a:t>Consider</a:t>
            </a:r>
            <a:r>
              <a:rPr lang="tr-TR" dirty="0" smtClean="0"/>
              <a:t> </a:t>
            </a:r>
            <a:r>
              <a:rPr lang="tr-TR" dirty="0" err="1" smtClean="0"/>
              <a:t>given</a:t>
            </a:r>
            <a:r>
              <a:rPr lang="tr-TR" dirty="0" smtClean="0"/>
              <a:t> </a:t>
            </a:r>
            <a:r>
              <a:rPr lang="en-US" dirty="0" smtClean="0"/>
              <a:t>registers </a:t>
            </a:r>
            <a:r>
              <a:rPr lang="en-US" dirty="0"/>
              <a:t>$12 and $13 and </a:t>
            </a:r>
            <a:r>
              <a:rPr lang="en-US" dirty="0" smtClean="0"/>
              <a:t>memory.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Write </a:t>
            </a:r>
            <a:r>
              <a:rPr lang="en-US" dirty="0"/>
              <a:t>the instruction that puts the word 0xFFFFFFFF into memory location 0x0004000C.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Register $12 contains 0xFFFFFFFF</a:t>
            </a:r>
          </a:p>
          <a:p>
            <a:pPr marL="0" indent="0">
              <a:buNone/>
            </a:pPr>
            <a:r>
              <a:rPr lang="en-US" dirty="0"/>
              <a:t>    Register $13 contains </a:t>
            </a:r>
            <a:r>
              <a:rPr lang="en-US" dirty="0" smtClean="0"/>
              <a:t>0x00040014</a:t>
            </a:r>
            <a:endParaRPr lang="en-US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err="1"/>
              <a:t>sw</a:t>
            </a:r>
            <a:r>
              <a:rPr lang="en-US" dirty="0"/>
              <a:t> $12 , 0xFFF8($13)    or    </a:t>
            </a:r>
            <a:r>
              <a:rPr lang="en-US" dirty="0" err="1"/>
              <a:t>sw</a:t>
            </a:r>
            <a:r>
              <a:rPr lang="en-US" dirty="0"/>
              <a:t> $12 , -8($13)</a:t>
            </a:r>
            <a:endParaRPr lang="tr-T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230582"/>
              </p:ext>
            </p:extLst>
          </p:nvPr>
        </p:nvGraphicFramePr>
        <p:xfrm>
          <a:off x="8287263" y="3080949"/>
          <a:ext cx="2405449" cy="28091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1484">
                  <a:extLst>
                    <a:ext uri="{9D8B030D-6E8A-4147-A177-3AD203B41FA5}">
                      <a16:colId xmlns:a16="http://schemas.microsoft.com/office/drawing/2014/main" val="1806623230"/>
                    </a:ext>
                  </a:extLst>
                </a:gridCol>
                <a:gridCol w="1233965">
                  <a:extLst>
                    <a:ext uri="{9D8B030D-6E8A-4147-A177-3AD203B41FA5}">
                      <a16:colId xmlns:a16="http://schemas.microsoft.com/office/drawing/2014/main" val="2553644543"/>
                    </a:ext>
                  </a:extLst>
                </a:gridCol>
              </a:tblGrid>
              <a:tr h="401301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Memory</a:t>
                      </a:r>
                      <a:endParaRPr lang="tr-T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>
                          <a:effectLst/>
                        </a:rPr>
                        <a:t>Addresses</a:t>
                      </a:r>
                      <a:endParaRPr lang="tr-T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/>
                </a:tc>
                <a:extLst>
                  <a:ext uri="{0D108BD9-81ED-4DB2-BD59-A6C34878D82A}">
                    <a16:rowId xmlns:a16="http://schemas.microsoft.com/office/drawing/2014/main" val="4194286669"/>
                  </a:ext>
                </a:extLst>
              </a:tr>
              <a:tr h="401301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>
                          <a:effectLst/>
                        </a:rPr>
                        <a:t>00000005</a:t>
                      </a:r>
                      <a:endParaRPr lang="tr-T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>
                          <a:effectLst/>
                        </a:rPr>
                        <a:t>00040014</a:t>
                      </a:r>
                      <a:endParaRPr lang="tr-T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 anchor="b"/>
                </a:tc>
                <a:extLst>
                  <a:ext uri="{0D108BD9-81ED-4DB2-BD59-A6C34878D82A}">
                    <a16:rowId xmlns:a16="http://schemas.microsoft.com/office/drawing/2014/main" val="2250311691"/>
                  </a:ext>
                </a:extLst>
              </a:tr>
              <a:tr h="40130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00000004</a:t>
                      </a:r>
                      <a:endParaRPr lang="tr-T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00040010</a:t>
                      </a:r>
                      <a:endParaRPr lang="tr-T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 anchor="ctr"/>
                </a:tc>
                <a:extLst>
                  <a:ext uri="{0D108BD9-81ED-4DB2-BD59-A6C34878D82A}">
                    <a16:rowId xmlns:a16="http://schemas.microsoft.com/office/drawing/2014/main" val="592929715"/>
                  </a:ext>
                </a:extLst>
              </a:tr>
              <a:tr h="40130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00000003</a:t>
                      </a:r>
                      <a:endParaRPr lang="tr-T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0004000C</a:t>
                      </a:r>
                      <a:endParaRPr lang="tr-T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 anchor="ctr"/>
                </a:tc>
                <a:extLst>
                  <a:ext uri="{0D108BD9-81ED-4DB2-BD59-A6C34878D82A}">
                    <a16:rowId xmlns:a16="http://schemas.microsoft.com/office/drawing/2014/main" val="709256310"/>
                  </a:ext>
                </a:extLst>
              </a:tr>
              <a:tr h="40130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00000002</a:t>
                      </a:r>
                      <a:endParaRPr lang="tr-T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00040008</a:t>
                      </a:r>
                      <a:endParaRPr lang="tr-T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 anchor="ctr"/>
                </a:tc>
                <a:extLst>
                  <a:ext uri="{0D108BD9-81ED-4DB2-BD59-A6C34878D82A}">
                    <a16:rowId xmlns:a16="http://schemas.microsoft.com/office/drawing/2014/main" val="3307303097"/>
                  </a:ext>
                </a:extLst>
              </a:tr>
              <a:tr h="40130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00000001</a:t>
                      </a:r>
                      <a:endParaRPr lang="tr-T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00040004</a:t>
                      </a:r>
                      <a:endParaRPr lang="tr-T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 anchor="ctr"/>
                </a:tc>
                <a:extLst>
                  <a:ext uri="{0D108BD9-81ED-4DB2-BD59-A6C34878D82A}">
                    <a16:rowId xmlns:a16="http://schemas.microsoft.com/office/drawing/2014/main" val="1583877853"/>
                  </a:ext>
                </a:extLst>
              </a:tr>
              <a:tr h="40130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00000000</a:t>
                      </a:r>
                      <a:endParaRPr lang="tr-T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>
                          <a:effectLst/>
                        </a:rPr>
                        <a:t>00040000</a:t>
                      </a:r>
                      <a:endParaRPr lang="tr-T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 anchor="ctr"/>
                </a:tc>
                <a:extLst>
                  <a:ext uri="{0D108BD9-81ED-4DB2-BD59-A6C34878D82A}">
                    <a16:rowId xmlns:a16="http://schemas.microsoft.com/office/drawing/2014/main" val="1495204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1790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How </a:t>
            </a:r>
            <a:r>
              <a:rPr lang="tr-TR" b="1" dirty="0" err="1" smtClean="0"/>
              <a:t>to</a:t>
            </a:r>
            <a:r>
              <a:rPr lang="tr-TR" b="1" dirty="0" smtClean="0"/>
              <a:t> </a:t>
            </a:r>
            <a:r>
              <a:rPr lang="tr-TR" b="1" dirty="0" err="1" smtClean="0"/>
              <a:t>initialize</a:t>
            </a:r>
            <a:r>
              <a:rPr lang="en-US" b="1" dirty="0" smtClean="0"/>
              <a:t> </a:t>
            </a:r>
            <a:r>
              <a:rPr lang="en-US" b="1" dirty="0"/>
              <a:t>the Base </a:t>
            </a:r>
            <a:r>
              <a:rPr lang="en-US" b="1" dirty="0" smtClean="0"/>
              <a:t>Register</a:t>
            </a:r>
            <a:r>
              <a:rPr lang="tr-TR" b="1" dirty="0" smtClean="0"/>
              <a:t>(32-bits)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865" y="135606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By using a 32-bit base register and an offset a 32-bit </a:t>
            </a:r>
            <a:r>
              <a:rPr lang="en-US" dirty="0" err="1"/>
              <a:t>lw</a:t>
            </a:r>
            <a:r>
              <a:rPr lang="en-US" dirty="0"/>
              <a:t> or </a:t>
            </a:r>
            <a:r>
              <a:rPr lang="en-US" dirty="0" err="1"/>
              <a:t>sw</a:t>
            </a:r>
            <a:r>
              <a:rPr lang="en-US" dirty="0"/>
              <a:t> instruction can reference all of memory.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But </a:t>
            </a:r>
            <a:r>
              <a:rPr lang="en-US" dirty="0"/>
              <a:t>how does the base address get into the base register?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is where the </a:t>
            </a:r>
            <a:r>
              <a:rPr lang="en-US" dirty="0" err="1"/>
              <a:t>lui</a:t>
            </a:r>
            <a:r>
              <a:rPr lang="en-US" dirty="0"/>
              <a:t> (load upper immediate) instruction is useful.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It </a:t>
            </a:r>
            <a:r>
              <a:rPr lang="en-US" dirty="0"/>
              <a:t>copies its 16-bit immediate operand to the upper two bytes of the designated register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en-US" dirty="0" err="1"/>
              <a:t>lui</a:t>
            </a:r>
            <a:r>
              <a:rPr lang="en-US" dirty="0"/>
              <a:t>  </a:t>
            </a:r>
            <a:r>
              <a:rPr lang="tr-TR" dirty="0" smtClean="0"/>
              <a:t>$</a:t>
            </a:r>
            <a:r>
              <a:rPr lang="en-US" dirty="0" err="1" smtClean="0"/>
              <a:t>d,const</a:t>
            </a:r>
            <a:r>
              <a:rPr lang="en-US" dirty="0" smtClean="0"/>
              <a:t>  </a:t>
            </a:r>
            <a:r>
              <a:rPr lang="tr-TR" dirty="0" smtClean="0"/>
              <a:t>	</a:t>
            </a:r>
            <a:r>
              <a:rPr lang="en-US" dirty="0" smtClean="0"/>
              <a:t># </a:t>
            </a:r>
            <a:r>
              <a:rPr lang="en-US" dirty="0"/>
              <a:t>upper two bytes of $d &lt;— two byte </a:t>
            </a:r>
            <a:r>
              <a:rPr lang="en-US" dirty="0" err="1"/>
              <a:t>const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         </a:t>
            </a:r>
            <a:r>
              <a:rPr lang="tr-TR" dirty="0" smtClean="0"/>
              <a:t>	</a:t>
            </a:r>
            <a:r>
              <a:rPr lang="en-US" dirty="0" smtClean="0"/>
              <a:t># </a:t>
            </a:r>
            <a:r>
              <a:rPr lang="en-US" dirty="0"/>
              <a:t>lower two bytes of $d &lt;— 0x0000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65906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060" y="930876"/>
            <a:ext cx="10515600" cy="49591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example, say that memory is as in the picture, and that you want to load the word at 0x00040010 into $12. The </a:t>
            </a:r>
            <a:r>
              <a:rPr lang="en-US" dirty="0" err="1"/>
              <a:t>lui</a:t>
            </a:r>
            <a:r>
              <a:rPr lang="en-US" dirty="0"/>
              <a:t> instruction can set up the base register</a:t>
            </a:r>
            <a:r>
              <a:rPr lang="en-US" dirty="0" smtClean="0"/>
              <a:t>: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err="1"/>
              <a:t>lui</a:t>
            </a:r>
            <a:r>
              <a:rPr lang="en-US" dirty="0"/>
              <a:t> $13, 0x0004</a:t>
            </a:r>
          </a:p>
          <a:p>
            <a:pPr marL="0" indent="0">
              <a:buNone/>
            </a:pPr>
            <a:r>
              <a:rPr lang="en-US" dirty="0" err="1"/>
              <a:t>lw</a:t>
            </a:r>
            <a:r>
              <a:rPr lang="en-US" dirty="0"/>
              <a:t>  $12, 0x10($13)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After the </a:t>
            </a:r>
            <a:r>
              <a:rPr lang="en-US" dirty="0" err="1"/>
              <a:t>lui</a:t>
            </a:r>
            <a:r>
              <a:rPr lang="en-US" dirty="0"/>
              <a:t> instruction $13 contains 0x00040000. To get to the address we need, use an offset of 0x10. </a:t>
            </a:r>
            <a:endParaRPr lang="tr-T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917140"/>
              </p:ext>
            </p:extLst>
          </p:nvPr>
        </p:nvGraphicFramePr>
        <p:xfrm>
          <a:off x="8641490" y="2084170"/>
          <a:ext cx="2405449" cy="28091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1484">
                  <a:extLst>
                    <a:ext uri="{9D8B030D-6E8A-4147-A177-3AD203B41FA5}">
                      <a16:colId xmlns:a16="http://schemas.microsoft.com/office/drawing/2014/main" val="1806623230"/>
                    </a:ext>
                  </a:extLst>
                </a:gridCol>
                <a:gridCol w="1233965">
                  <a:extLst>
                    <a:ext uri="{9D8B030D-6E8A-4147-A177-3AD203B41FA5}">
                      <a16:colId xmlns:a16="http://schemas.microsoft.com/office/drawing/2014/main" val="2553644543"/>
                    </a:ext>
                  </a:extLst>
                </a:gridCol>
              </a:tblGrid>
              <a:tr h="401301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Memory</a:t>
                      </a:r>
                      <a:endParaRPr lang="tr-T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>
                          <a:effectLst/>
                        </a:rPr>
                        <a:t>Addresses</a:t>
                      </a:r>
                      <a:endParaRPr lang="tr-T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/>
                </a:tc>
                <a:extLst>
                  <a:ext uri="{0D108BD9-81ED-4DB2-BD59-A6C34878D82A}">
                    <a16:rowId xmlns:a16="http://schemas.microsoft.com/office/drawing/2014/main" val="4194286669"/>
                  </a:ext>
                </a:extLst>
              </a:tr>
              <a:tr h="401301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>
                          <a:effectLst/>
                        </a:rPr>
                        <a:t>00000005</a:t>
                      </a:r>
                      <a:endParaRPr lang="tr-T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>
                          <a:effectLst/>
                        </a:rPr>
                        <a:t>00040014</a:t>
                      </a:r>
                      <a:endParaRPr lang="tr-T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 anchor="b"/>
                </a:tc>
                <a:extLst>
                  <a:ext uri="{0D108BD9-81ED-4DB2-BD59-A6C34878D82A}">
                    <a16:rowId xmlns:a16="http://schemas.microsoft.com/office/drawing/2014/main" val="2250311691"/>
                  </a:ext>
                </a:extLst>
              </a:tr>
              <a:tr h="40130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00000004</a:t>
                      </a:r>
                      <a:endParaRPr lang="tr-T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00040010</a:t>
                      </a:r>
                      <a:endParaRPr lang="tr-T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 anchor="ctr"/>
                </a:tc>
                <a:extLst>
                  <a:ext uri="{0D108BD9-81ED-4DB2-BD59-A6C34878D82A}">
                    <a16:rowId xmlns:a16="http://schemas.microsoft.com/office/drawing/2014/main" val="592929715"/>
                  </a:ext>
                </a:extLst>
              </a:tr>
              <a:tr h="40130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00000003</a:t>
                      </a:r>
                      <a:endParaRPr lang="tr-T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0004000C</a:t>
                      </a:r>
                      <a:endParaRPr lang="tr-T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 anchor="ctr"/>
                </a:tc>
                <a:extLst>
                  <a:ext uri="{0D108BD9-81ED-4DB2-BD59-A6C34878D82A}">
                    <a16:rowId xmlns:a16="http://schemas.microsoft.com/office/drawing/2014/main" val="709256310"/>
                  </a:ext>
                </a:extLst>
              </a:tr>
              <a:tr h="40130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00000002</a:t>
                      </a:r>
                      <a:endParaRPr lang="tr-T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00040008</a:t>
                      </a:r>
                      <a:endParaRPr lang="tr-T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 anchor="ctr"/>
                </a:tc>
                <a:extLst>
                  <a:ext uri="{0D108BD9-81ED-4DB2-BD59-A6C34878D82A}">
                    <a16:rowId xmlns:a16="http://schemas.microsoft.com/office/drawing/2014/main" val="3307303097"/>
                  </a:ext>
                </a:extLst>
              </a:tr>
              <a:tr h="40130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00000001</a:t>
                      </a:r>
                      <a:endParaRPr lang="tr-T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00040004</a:t>
                      </a:r>
                      <a:endParaRPr lang="tr-T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 anchor="ctr"/>
                </a:tc>
                <a:extLst>
                  <a:ext uri="{0D108BD9-81ED-4DB2-BD59-A6C34878D82A}">
                    <a16:rowId xmlns:a16="http://schemas.microsoft.com/office/drawing/2014/main" val="1583877853"/>
                  </a:ext>
                </a:extLst>
              </a:tr>
              <a:tr h="40130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00000000</a:t>
                      </a:r>
                      <a:endParaRPr lang="tr-T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>
                          <a:effectLst/>
                        </a:rPr>
                        <a:t>00040000</a:t>
                      </a:r>
                      <a:endParaRPr lang="tr-T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 anchor="ctr"/>
                </a:tc>
                <a:extLst>
                  <a:ext uri="{0D108BD9-81ED-4DB2-BD59-A6C34878D82A}">
                    <a16:rowId xmlns:a16="http://schemas.microsoft.com/office/drawing/2014/main" val="1495204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36155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Filling in the bottom </a:t>
            </a:r>
            <a:r>
              <a:rPr lang="en-US" b="1" dirty="0" smtClean="0"/>
              <a:t>Half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By </a:t>
            </a:r>
            <a:r>
              <a:rPr lang="en-US" dirty="0"/>
              <a:t>using the </a:t>
            </a:r>
            <a:r>
              <a:rPr lang="en-US" dirty="0" err="1"/>
              <a:t>lui</a:t>
            </a:r>
            <a:r>
              <a:rPr lang="en-US" dirty="0"/>
              <a:t> instruction, the base register can be loaded with multiples of 0x00010000.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But </a:t>
            </a:r>
            <a:r>
              <a:rPr lang="en-US" dirty="0"/>
              <a:t>often you want a more specific address in the base register. Use the </a:t>
            </a:r>
            <a:r>
              <a:rPr lang="en-US" dirty="0" err="1"/>
              <a:t>ori</a:t>
            </a:r>
            <a:r>
              <a:rPr lang="en-US" dirty="0"/>
              <a:t> instruction to fill the bottom 16 bits. 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ori</a:t>
            </a:r>
            <a:r>
              <a:rPr lang="en-US" dirty="0"/>
              <a:t> </a:t>
            </a:r>
            <a:r>
              <a:rPr lang="tr-TR" dirty="0" smtClean="0"/>
              <a:t>$</a:t>
            </a:r>
            <a:r>
              <a:rPr lang="en-US" dirty="0" smtClean="0"/>
              <a:t>d,</a:t>
            </a:r>
            <a:r>
              <a:rPr lang="tr-TR" dirty="0" smtClean="0"/>
              <a:t>$</a:t>
            </a:r>
            <a:r>
              <a:rPr lang="en-US" dirty="0" err="1" smtClean="0"/>
              <a:t>s,imm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zero-extends </a:t>
            </a:r>
            <a:r>
              <a:rPr lang="en-US" dirty="0" err="1"/>
              <a:t>imm</a:t>
            </a:r>
            <a:r>
              <a:rPr lang="en-US" dirty="0"/>
              <a:t> to 32 bits then does a bitwise OR of that with the contents of register $s. The result goes into register $d.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00733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3038"/>
            <a:ext cx="10515600" cy="58639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err="1"/>
              <a:t>lw</a:t>
            </a:r>
            <a:r>
              <a:rPr lang="en-US" dirty="0"/>
              <a:t> instruction (below) loads the word at 0x0060500C into $12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it-IT" dirty="0" smtClean="0"/>
              <a:t>lui </a:t>
            </a:r>
            <a:r>
              <a:rPr lang="it-IT" dirty="0"/>
              <a:t>$13, 0x0060</a:t>
            </a:r>
          </a:p>
          <a:p>
            <a:pPr marL="0" indent="0">
              <a:buNone/>
            </a:pPr>
            <a:r>
              <a:rPr lang="it-IT" dirty="0"/>
              <a:t>ori $13, $13, 0x5000</a:t>
            </a:r>
          </a:p>
          <a:p>
            <a:pPr marL="0" indent="0">
              <a:buNone/>
            </a:pPr>
            <a:r>
              <a:rPr lang="it-IT" dirty="0"/>
              <a:t>lw  $12, 0xC($13</a:t>
            </a:r>
            <a:r>
              <a:rPr lang="it-IT" dirty="0" smtClean="0"/>
              <a:t>)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above </a:t>
            </a:r>
            <a:r>
              <a:rPr lang="en-US" dirty="0" err="1"/>
              <a:t>ori</a:t>
            </a:r>
            <a:r>
              <a:rPr lang="en-US" dirty="0"/>
              <a:t> instruction "fills in" the lower 16 bits of register $13 by doing the following: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$13 after </a:t>
            </a:r>
            <a:r>
              <a:rPr lang="en-US" dirty="0" err="1"/>
              <a:t>lui</a:t>
            </a:r>
            <a:r>
              <a:rPr lang="en-US" dirty="0"/>
              <a:t>           </a:t>
            </a:r>
            <a:r>
              <a:rPr lang="tr-TR" dirty="0" smtClean="0"/>
              <a:t>		</a:t>
            </a:r>
            <a:r>
              <a:rPr lang="en-US" dirty="0" smtClean="0"/>
              <a:t>:  </a:t>
            </a:r>
            <a:r>
              <a:rPr lang="en-US" dirty="0"/>
              <a:t>0000 0000 0110 0000 0000 0000 0000 0000</a:t>
            </a:r>
          </a:p>
          <a:p>
            <a:pPr marL="0" indent="0">
              <a:buNone/>
            </a:pPr>
            <a:r>
              <a:rPr lang="en-US" dirty="0"/>
              <a:t>zero-extended </a:t>
            </a:r>
            <a:r>
              <a:rPr lang="en-US" dirty="0" err="1"/>
              <a:t>imm</a:t>
            </a:r>
            <a:r>
              <a:rPr lang="en-US" dirty="0"/>
              <a:t>. op. </a:t>
            </a:r>
            <a:r>
              <a:rPr lang="tr-TR" dirty="0" smtClean="0"/>
              <a:t>	</a:t>
            </a:r>
            <a:r>
              <a:rPr lang="en-US" dirty="0" smtClean="0"/>
              <a:t>:  </a:t>
            </a:r>
            <a:r>
              <a:rPr lang="en-US" dirty="0"/>
              <a:t>0000 0000 0000 0000 0101 0000 0000 0000</a:t>
            </a:r>
          </a:p>
          <a:p>
            <a:pPr marL="0" indent="0">
              <a:buNone/>
            </a:pPr>
            <a:r>
              <a:rPr lang="en-US" dirty="0"/>
              <a:t>result of bitwise OR    </a:t>
            </a:r>
            <a:r>
              <a:rPr lang="tr-TR" dirty="0" smtClean="0"/>
              <a:t>	</a:t>
            </a:r>
            <a:r>
              <a:rPr lang="en-US" dirty="0" smtClean="0"/>
              <a:t>:  </a:t>
            </a:r>
            <a:r>
              <a:rPr lang="en-US" dirty="0"/>
              <a:t>0000 0000 0110 0000 0101 0000 0000 0000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55211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0668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</p:txBody>
      </p:sp>
      <p:sp>
        <p:nvSpPr>
          <p:cNvPr id="1129475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en-US" altLang="en-US" dirty="0"/>
              <a:t>Multiplication, Division</a:t>
            </a:r>
          </a:p>
        </p:txBody>
      </p:sp>
      <p:sp>
        <p:nvSpPr>
          <p:cNvPr id="112947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 sz="3200"/>
          </a:p>
        </p:txBody>
      </p:sp>
      <p:sp>
        <p:nvSpPr>
          <p:cNvPr id="112947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133600" y="1219200"/>
            <a:ext cx="76962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8382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76400" indent="-3048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33600" indent="-3048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90800" indent="-3048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8000" indent="-3048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505200" indent="-3048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62400" indent="-3048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/>
              <a:t>Special registers: </a:t>
            </a:r>
            <a:r>
              <a:rPr lang="en-US" altLang="en-US">
                <a:latin typeface="Courier New" panose="02070309020205020404" pitchFamily="49" charset="0"/>
              </a:rPr>
              <a:t>lo</a:t>
            </a:r>
            <a:r>
              <a:rPr lang="en-US" altLang="en-US"/>
              <a:t>, </a:t>
            </a:r>
            <a:r>
              <a:rPr lang="en-US" altLang="en-US">
                <a:latin typeface="Courier New" panose="02070309020205020404" pitchFamily="49" charset="0"/>
              </a:rPr>
              <a:t>hi</a:t>
            </a: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32 </a:t>
            </a:r>
            <a:r>
              <a:rPr lang="en-US" altLang="en-US">
                <a:cs typeface="Times New Roman" panose="02020603050405020304" pitchFamily="18" charset="0"/>
              </a:rPr>
              <a:t>× 32 multiplication, 64 bit result</a:t>
            </a:r>
          </a:p>
          <a:p>
            <a:pPr lvl="1" algn="just">
              <a:lnSpc>
                <a:spcPct val="90000"/>
              </a:lnSpc>
            </a:pPr>
            <a:r>
              <a:rPr lang="en-US" altLang="en-US">
                <a:latin typeface="Courier New" panose="02070309020205020404" pitchFamily="49" charset="0"/>
              </a:rPr>
              <a:t>mult $s0, $s1 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cs typeface="Times New Roman" panose="02020603050405020304" pitchFamily="18" charset="0"/>
              </a:rPr>
              <a:t>Result in {</a:t>
            </a:r>
            <a:r>
              <a:rPr lang="en-US" altLang="en-US">
                <a:latin typeface="Courier New" panose="02070309020205020404" pitchFamily="49" charset="0"/>
                <a:cs typeface="Times New Roman" panose="02020603050405020304" pitchFamily="18" charset="0"/>
              </a:rPr>
              <a:t>hi</a:t>
            </a:r>
            <a:r>
              <a:rPr lang="en-US" altLang="en-US">
                <a:cs typeface="Times New Roman" panose="02020603050405020304" pitchFamily="18" charset="0"/>
              </a:rPr>
              <a:t>, </a:t>
            </a:r>
            <a:r>
              <a:rPr lang="en-US" altLang="en-US">
                <a:latin typeface="Courier New" panose="02070309020205020404" pitchFamily="49" charset="0"/>
                <a:cs typeface="Times New Roman" panose="02020603050405020304" pitchFamily="18" charset="0"/>
              </a:rPr>
              <a:t>lo</a:t>
            </a:r>
            <a:r>
              <a:rPr lang="en-US" altLang="en-US">
                <a:cs typeface="Times New Roman" panose="02020603050405020304" pitchFamily="18" charset="0"/>
              </a:rPr>
              <a:t>}</a:t>
            </a:r>
            <a:endParaRPr lang="en-US" altLang="en-US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altLang="en-US"/>
              <a:t>32-bit division, 32-bit quotient, 32-bit remainder</a:t>
            </a:r>
            <a:endParaRPr lang="en-US" altLang="en-US">
              <a:latin typeface="Courier New" panose="02070309020205020404" pitchFamily="49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>
                <a:latin typeface="Courier New" panose="02070309020205020404" pitchFamily="49" charset="0"/>
              </a:rPr>
              <a:t>div $s0, $s1 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cs typeface="Times New Roman" panose="02020603050405020304" pitchFamily="18" charset="0"/>
              </a:rPr>
              <a:t>Quotient in </a:t>
            </a:r>
            <a:r>
              <a:rPr lang="en-US" altLang="en-US">
                <a:latin typeface="Courier New" panose="02070309020205020404" pitchFamily="49" charset="0"/>
                <a:cs typeface="Times New Roman" panose="02020603050405020304" pitchFamily="18" charset="0"/>
              </a:rPr>
              <a:t>lo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cs typeface="Times New Roman" panose="02020603050405020304" pitchFamily="18" charset="0"/>
              </a:rPr>
              <a:t>Remainder in </a:t>
            </a:r>
            <a:r>
              <a:rPr lang="en-US" altLang="en-US">
                <a:latin typeface="Courier New" panose="02070309020205020404" pitchFamily="49" charset="0"/>
                <a:cs typeface="Times New Roman" panose="02020603050405020304" pitchFamily="18" charset="0"/>
              </a:rPr>
              <a:t>hi</a:t>
            </a:r>
          </a:p>
          <a:p>
            <a:pPr algn="just">
              <a:lnSpc>
                <a:spcPct val="90000"/>
              </a:lnSpc>
            </a:pPr>
            <a:r>
              <a:rPr lang="en-US" altLang="en-US"/>
              <a:t>Moves from lo/hi special registers</a:t>
            </a:r>
          </a:p>
          <a:p>
            <a:pPr lvl="1" algn="just">
              <a:lnSpc>
                <a:spcPct val="90000"/>
              </a:lnSpc>
            </a:pPr>
            <a:r>
              <a:rPr lang="en-US" altLang="en-US">
                <a:latin typeface="Courier New" panose="02070309020205020404" pitchFamily="49" charset="0"/>
              </a:rPr>
              <a:t>mflo $s2</a:t>
            </a:r>
          </a:p>
          <a:p>
            <a:pPr lvl="1" algn="just">
              <a:lnSpc>
                <a:spcPct val="90000"/>
              </a:lnSpc>
            </a:pPr>
            <a:r>
              <a:rPr lang="en-US" altLang="en-US">
                <a:latin typeface="Courier New" panose="02070309020205020404" pitchFamily="49" charset="0"/>
              </a:rPr>
              <a:t>mfhi $s3</a:t>
            </a:r>
          </a:p>
          <a:p>
            <a:pPr lvl="1">
              <a:lnSpc>
                <a:spcPct val="90000"/>
              </a:lnSpc>
            </a:pPr>
            <a:endParaRPr lang="en-US" altLang="en-US">
              <a:latin typeface="Courier New" panose="02070309020205020404" pitchFamily="49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62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63700" y="10541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1231900" y="88900"/>
            <a:ext cx="7772400" cy="889000"/>
          </a:xfrm>
        </p:spPr>
        <p:txBody>
          <a:bodyPr/>
          <a:lstStyle/>
          <a:p>
            <a:r>
              <a:rPr lang="en-US" altLang="en-US"/>
              <a:t>I-Type</a:t>
            </a:r>
          </a:p>
        </p:txBody>
      </p:sp>
      <p:graphicFrame>
        <p:nvGraphicFramePr>
          <p:cNvPr id="8" name="Object 5"/>
          <p:cNvGraphicFramePr>
            <a:graphicFrameLocks noGrp="1" noChangeAspect="1"/>
          </p:cNvGraphicFramePr>
          <p:nvPr>
            <p:ph idx="1"/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347856844"/>
              </p:ext>
            </p:extLst>
          </p:nvPr>
        </p:nvGraphicFramePr>
        <p:xfrm>
          <a:off x="2044700" y="4395788"/>
          <a:ext cx="7239000" cy="168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VISIO" r:id="rId7" imgW="2089800" imgH="510120" progId="Visio.Drawing.6">
                  <p:embed/>
                </p:oleObj>
              </mc:Choice>
              <mc:Fallback>
                <p:oleObj name="VISIO" r:id="rId7" imgW="2089800" imgH="510120" progId="Visio.Drawing.6">
                  <p:embed/>
                  <p:pic>
                    <p:nvPicPr>
                      <p:cNvPr id="103834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700" y="4395788"/>
                        <a:ext cx="7239000" cy="1687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739900" y="1206500"/>
            <a:ext cx="76962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8382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76400" indent="-3048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33600" indent="-3048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90800" indent="-3048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8000" indent="-3048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505200" indent="-3048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62400" indent="-3048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i="1" dirty="0"/>
              <a:t>Immediate-type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3 operands:</a:t>
            </a:r>
          </a:p>
          <a:p>
            <a:pPr lvl="1">
              <a:lnSpc>
                <a:spcPct val="90000"/>
              </a:lnSpc>
            </a:pPr>
            <a:r>
              <a:rPr lang="en-US" altLang="en-US" dirty="0" err="1">
                <a:latin typeface="Courier New" panose="02070309020205020404" pitchFamily="49" charset="0"/>
              </a:rPr>
              <a:t>rs</a:t>
            </a:r>
            <a:r>
              <a:rPr lang="en-US" altLang="en-US" dirty="0"/>
              <a:t>, </a:t>
            </a:r>
            <a:r>
              <a:rPr lang="en-US" altLang="en-US" dirty="0" err="1">
                <a:latin typeface="Courier New" panose="02070309020205020404" pitchFamily="49" charset="0"/>
              </a:rPr>
              <a:t>rt</a:t>
            </a:r>
            <a:r>
              <a:rPr lang="en-US" altLang="en-US" dirty="0"/>
              <a:t>: 	register operands</a:t>
            </a:r>
          </a:p>
          <a:p>
            <a:pPr lvl="1">
              <a:lnSpc>
                <a:spcPct val="90000"/>
              </a:lnSpc>
            </a:pPr>
            <a:r>
              <a:rPr lang="en-US" altLang="en-US" dirty="0" err="1">
                <a:latin typeface="Courier New" panose="02070309020205020404" pitchFamily="49" charset="0"/>
              </a:rPr>
              <a:t>imm</a:t>
            </a:r>
            <a:r>
              <a:rPr lang="en-US" altLang="en-US" dirty="0"/>
              <a:t>:	16-bit two’s complement immediate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Other fields: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Courier New" panose="02070309020205020404" pitchFamily="49" charset="0"/>
              </a:rPr>
              <a:t>op</a:t>
            </a:r>
            <a:r>
              <a:rPr lang="en-US" altLang="en-US" dirty="0"/>
              <a:t>: 	the opcode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Simplicity favors regularity: all instructions have opcode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Operation is completely determined by the opcode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358787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674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0668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</p:txBody>
      </p:sp>
      <p:sp>
        <p:nvSpPr>
          <p:cNvPr id="1052675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r>
              <a:rPr lang="en-US" altLang="en-US" dirty="0"/>
              <a:t>Branching</a:t>
            </a:r>
          </a:p>
        </p:txBody>
      </p:sp>
      <p:sp>
        <p:nvSpPr>
          <p:cNvPr id="105267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 sz="3200"/>
          </a:p>
        </p:txBody>
      </p:sp>
      <p:sp>
        <p:nvSpPr>
          <p:cNvPr id="1052677" name="Rectangle 5"/>
          <p:cNvSpPr>
            <a:spLocks noGrp="1" noChangeArrowheads="1"/>
          </p:cNvSpPr>
          <p:nvPr>
            <p:ph sz="half" idx="1"/>
            <p:custDataLst>
              <p:tags r:id="rId4"/>
            </p:custDataLst>
          </p:nvPr>
        </p:nvSpPr>
        <p:spPr>
          <a:xfrm>
            <a:off x="2209800" y="1563130"/>
            <a:ext cx="8077200" cy="5181600"/>
          </a:xfrm>
        </p:spPr>
        <p:txBody>
          <a:bodyPr/>
          <a:lstStyle/>
          <a:p>
            <a:r>
              <a:rPr lang="en-US" altLang="en-US" dirty="0"/>
              <a:t>Allows a program to execute instructions out of sequence.</a:t>
            </a:r>
          </a:p>
          <a:p>
            <a:r>
              <a:rPr lang="en-US" altLang="en-US" dirty="0"/>
              <a:t>Types of branches:</a:t>
            </a:r>
          </a:p>
          <a:p>
            <a:pPr lvl="1"/>
            <a:r>
              <a:rPr lang="en-US" altLang="en-US" b="1" dirty="0">
                <a:solidFill>
                  <a:schemeClr val="accent2"/>
                </a:solidFill>
              </a:rPr>
              <a:t>Conditional branches</a:t>
            </a:r>
          </a:p>
          <a:p>
            <a:pPr lvl="2"/>
            <a:r>
              <a:rPr lang="en-US" altLang="en-US" dirty="0"/>
              <a:t>branch if equal (</a:t>
            </a:r>
            <a:r>
              <a:rPr lang="en-US" altLang="en-US" dirty="0" err="1">
                <a:latin typeface="Courier New" panose="02070309020205020404" pitchFamily="49" charset="0"/>
              </a:rPr>
              <a:t>beq</a:t>
            </a:r>
            <a:r>
              <a:rPr lang="en-US" altLang="en-US" dirty="0"/>
              <a:t>)</a:t>
            </a:r>
          </a:p>
          <a:p>
            <a:pPr lvl="2"/>
            <a:r>
              <a:rPr lang="en-US" altLang="en-US" dirty="0"/>
              <a:t>branch if not equal (</a:t>
            </a:r>
            <a:r>
              <a:rPr lang="en-US" altLang="en-US" dirty="0" err="1">
                <a:latin typeface="Courier New" panose="02070309020205020404" pitchFamily="49" charset="0"/>
              </a:rPr>
              <a:t>bne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b="1" dirty="0">
                <a:solidFill>
                  <a:schemeClr val="accent2"/>
                </a:solidFill>
              </a:rPr>
              <a:t>Unconditional branches</a:t>
            </a:r>
          </a:p>
          <a:p>
            <a:pPr lvl="2"/>
            <a:r>
              <a:rPr lang="en-US" altLang="en-US" dirty="0"/>
              <a:t>jump (</a:t>
            </a:r>
            <a:r>
              <a:rPr lang="en-US" altLang="en-US" dirty="0">
                <a:latin typeface="Courier New" panose="02070309020205020404" pitchFamily="49" charset="0"/>
              </a:rPr>
              <a:t>j</a:t>
            </a:r>
            <a:r>
              <a:rPr lang="en-US" altLang="en-US" dirty="0"/>
              <a:t>)</a:t>
            </a:r>
          </a:p>
          <a:p>
            <a:pPr lvl="2"/>
            <a:r>
              <a:rPr lang="en-US" altLang="en-US" dirty="0"/>
              <a:t>jump register (</a:t>
            </a:r>
            <a:r>
              <a:rPr lang="en-US" altLang="en-US" dirty="0" err="1">
                <a:latin typeface="Courier New" panose="02070309020205020404" pitchFamily="49" charset="0"/>
              </a:rPr>
              <a:t>jr</a:t>
            </a:r>
            <a:r>
              <a:rPr lang="en-US" altLang="en-US" dirty="0"/>
              <a:t>)</a:t>
            </a:r>
          </a:p>
          <a:p>
            <a:pPr lvl="2"/>
            <a:r>
              <a:rPr lang="en-US" altLang="en-US" dirty="0"/>
              <a:t>jump and link (</a:t>
            </a:r>
            <a:r>
              <a:rPr lang="en-US" altLang="en-US" dirty="0" err="1">
                <a:latin typeface="Courier New" panose="02070309020205020404" pitchFamily="49" charset="0"/>
              </a:rPr>
              <a:t>jal</a:t>
            </a:r>
            <a:r>
              <a:rPr lang="en-US" alt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234360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650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0668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</p:txBody>
      </p:sp>
      <p:sp>
        <p:nvSpPr>
          <p:cNvPr id="1051651" name="Rectangle 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838200" y="365125"/>
            <a:ext cx="10515600" cy="625475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Review: The Stored Program</a:t>
            </a:r>
          </a:p>
        </p:txBody>
      </p:sp>
      <p:sp>
        <p:nvSpPr>
          <p:cNvPr id="1051652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 sz="3200"/>
          </a:p>
        </p:txBody>
      </p:sp>
      <p:graphicFrame>
        <p:nvGraphicFramePr>
          <p:cNvPr id="1051653" name="Object 5"/>
          <p:cNvGraphicFramePr>
            <a:graphicFrameLocks noGrp="1" noChangeAspect="1"/>
          </p:cNvGraphicFramePr>
          <p:nvPr>
            <p:ph sz="half" idx="1"/>
            <p:custDataLst>
              <p:tags r:id="rId5"/>
            </p:custDataLst>
          </p:nvPr>
        </p:nvGraphicFramePr>
        <p:xfrm>
          <a:off x="3962400" y="1143000"/>
          <a:ext cx="4516438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VISIO" r:id="rId8" imgW="2286000" imgH="2776680" progId="Visio.Drawing.6">
                  <p:embed/>
                </p:oleObj>
              </mc:Choice>
              <mc:Fallback>
                <p:oleObj name="VISIO" r:id="rId8" imgW="2286000" imgH="2776680" progId="Visio.Drawing.6">
                  <p:embed/>
                  <p:pic>
                    <p:nvPicPr>
                      <p:cNvPr id="10516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143000"/>
                        <a:ext cx="4516438" cy="548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61071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0668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</p:txBody>
      </p:sp>
      <p:sp>
        <p:nvSpPr>
          <p:cNvPr id="105369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en-US" altLang="en-US" dirty="0"/>
              <a:t>Conditional Branching (</a:t>
            </a:r>
            <a:r>
              <a:rPr lang="en-US" altLang="en-US" dirty="0" err="1">
                <a:latin typeface="Courier New" panose="02070309020205020404" pitchFamily="49" charset="0"/>
              </a:rPr>
              <a:t>beq</a:t>
            </a:r>
            <a:r>
              <a:rPr lang="en-US" altLang="en-US" dirty="0"/>
              <a:t>)</a:t>
            </a:r>
          </a:p>
        </p:txBody>
      </p:sp>
      <p:sp>
        <p:nvSpPr>
          <p:cNvPr id="1053700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 sz="3200"/>
          </a:p>
        </p:txBody>
      </p:sp>
      <p:sp>
        <p:nvSpPr>
          <p:cNvPr id="1053701" name="Rectangle 5"/>
          <p:cNvSpPr>
            <a:spLocks noGrp="1" noChangeArrowheads="1"/>
          </p:cNvSpPr>
          <p:nvPr>
            <p:ph sz="half" idx="1"/>
            <p:custDataLst>
              <p:tags r:id="rId4"/>
            </p:custDataLst>
          </p:nvPr>
        </p:nvSpPr>
        <p:spPr>
          <a:xfrm>
            <a:off x="2209800" y="1143000"/>
            <a:ext cx="8077200" cy="5181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</a:rPr>
              <a:t># MIPS assembly</a:t>
            </a:r>
            <a:endParaRPr lang="en-US" altLang="en-US" sz="2000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2000" dirty="0"/>
              <a:t>  </a:t>
            </a:r>
            <a:r>
              <a:rPr lang="en-US" altLang="en-US" sz="2000" dirty="0" err="1">
                <a:latin typeface="Courier New" panose="02070309020205020404" pitchFamily="49" charset="0"/>
              </a:rPr>
              <a:t>addi</a:t>
            </a:r>
            <a:r>
              <a:rPr lang="en-US" altLang="en-US" sz="2000" dirty="0">
                <a:latin typeface="Courier New" panose="02070309020205020404" pitchFamily="49" charset="0"/>
              </a:rPr>
              <a:t> 	$s0, $0, 4    	# $s0 = 0 + 4 = 4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addi</a:t>
            </a:r>
            <a:r>
              <a:rPr lang="en-US" altLang="en-US" sz="2000" dirty="0">
                <a:latin typeface="Courier New" panose="02070309020205020404" pitchFamily="49" charset="0"/>
              </a:rPr>
              <a:t> $s1, $0, 1    	# $s1 = 0 + 1 = 1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sll</a:t>
            </a:r>
            <a:r>
              <a:rPr lang="en-US" altLang="en-US" sz="2000" dirty="0">
                <a:latin typeface="Courier New" panose="02070309020205020404" pitchFamily="49" charset="0"/>
              </a:rPr>
              <a:t>  $s1, $s1, 2   	# $s1 = 1 &lt;&lt; 2 = 4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beq</a:t>
            </a:r>
            <a:r>
              <a:rPr lang="en-US" altLang="en-US" sz="2000" dirty="0">
                <a:latin typeface="Courier New" panose="02070309020205020404" pitchFamily="49" charset="0"/>
              </a:rPr>
              <a:t>  $s0, $s1, target	</a:t>
            </a:r>
            <a:r>
              <a:rPr lang="en-US" altLang="en-US" sz="2000" dirty="0">
                <a:solidFill>
                  <a:schemeClr val="accent2"/>
                </a:solidFill>
                <a:latin typeface="Courier New" panose="02070309020205020404" pitchFamily="49" charset="0"/>
              </a:rPr>
              <a:t># branch is taken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addi</a:t>
            </a:r>
            <a:r>
              <a:rPr lang="en-US" altLang="en-US" sz="2000" dirty="0">
                <a:latin typeface="Courier New" panose="02070309020205020404" pitchFamily="49" charset="0"/>
              </a:rPr>
              <a:t> $s1, $s1, 1       </a:t>
            </a:r>
            <a:r>
              <a:rPr lang="en-US" altLang="en-US" sz="2000" dirty="0">
                <a:solidFill>
                  <a:schemeClr val="accent2"/>
                </a:solidFill>
                <a:latin typeface="Courier New" panose="02070309020205020404" pitchFamily="49" charset="0"/>
              </a:rPr>
              <a:t># not executed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sub  $s1, $s1, $s0   	</a:t>
            </a:r>
            <a:r>
              <a:rPr lang="en-US" altLang="en-US" sz="2000" dirty="0">
                <a:solidFill>
                  <a:schemeClr val="accent2"/>
                </a:solidFill>
                <a:latin typeface="Courier New" panose="02070309020205020404" pitchFamily="49" charset="0"/>
              </a:rPr>
              <a:t># not executed</a:t>
            </a:r>
          </a:p>
          <a:p>
            <a:pPr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target:			# label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add  $s1, $s1, $s0  	# $s1 = 4 + 4 = 8</a:t>
            </a:r>
          </a:p>
          <a:p>
            <a:pPr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</p:txBody>
      </p:sp>
      <p:sp>
        <p:nvSpPr>
          <p:cNvPr id="1053702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6649" y="5584825"/>
            <a:ext cx="1103870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Labels indicate instruction locations in a program. They cannot use reserved words and must be followed by a colon (:).</a:t>
            </a:r>
          </a:p>
        </p:txBody>
      </p:sp>
    </p:spTree>
    <p:extLst>
      <p:ext uri="{BB962C8B-B14F-4D97-AF65-F5344CB8AC3E}">
        <p14:creationId xmlns:p14="http://schemas.microsoft.com/office/powerpoint/2010/main" val="2084612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22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0668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</p:txBody>
      </p:sp>
      <p:sp>
        <p:nvSpPr>
          <p:cNvPr id="1054723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65126"/>
            <a:ext cx="10515600" cy="928216"/>
          </a:xfrm>
        </p:spPr>
        <p:txBody>
          <a:bodyPr/>
          <a:lstStyle/>
          <a:p>
            <a:r>
              <a:rPr lang="en-US" altLang="en-US" dirty="0"/>
              <a:t>The Branch Not Taken (</a:t>
            </a:r>
            <a:r>
              <a:rPr lang="en-US" altLang="en-US" dirty="0" err="1">
                <a:latin typeface="Courier New" panose="02070309020205020404" pitchFamily="49" charset="0"/>
              </a:rPr>
              <a:t>bne</a:t>
            </a:r>
            <a:r>
              <a:rPr lang="en-US" altLang="en-US" dirty="0"/>
              <a:t>)</a:t>
            </a:r>
          </a:p>
        </p:txBody>
      </p:sp>
      <p:sp>
        <p:nvSpPr>
          <p:cNvPr id="105472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 sz="3200"/>
          </a:p>
        </p:txBody>
      </p:sp>
      <p:sp>
        <p:nvSpPr>
          <p:cNvPr id="1054725" name="Rectangle 5"/>
          <p:cNvSpPr>
            <a:spLocks noGrp="1" noChangeArrowheads="1"/>
          </p:cNvSpPr>
          <p:nvPr>
            <p:ph sz="half" idx="1"/>
            <p:custDataLst>
              <p:tags r:id="rId4"/>
            </p:custDataLst>
          </p:nvPr>
        </p:nvSpPr>
        <p:spPr>
          <a:xfrm>
            <a:off x="1905000" y="1400434"/>
            <a:ext cx="8077200" cy="5181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</a:rPr>
              <a:t># MIPS assembly</a:t>
            </a:r>
            <a:r>
              <a:rPr lang="en-US" altLang="en-US" sz="2000" dirty="0"/>
              <a:t>  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</a:t>
            </a:r>
            <a:r>
              <a:rPr lang="en-US" altLang="en-US" sz="2000" dirty="0" err="1">
                <a:latin typeface="Courier New" panose="02070309020205020404" pitchFamily="49" charset="0"/>
              </a:rPr>
              <a:t>addi</a:t>
            </a:r>
            <a:r>
              <a:rPr lang="en-US" altLang="en-US" sz="2000" dirty="0">
                <a:latin typeface="Courier New" panose="02070309020205020404" pitchFamily="49" charset="0"/>
              </a:rPr>
              <a:t> 	$s0, $0, 4          # $s0 = 0 + 4 = 4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</a:t>
            </a:r>
            <a:r>
              <a:rPr lang="en-US" altLang="en-US" sz="2000" dirty="0" err="1">
                <a:latin typeface="Courier New" panose="02070309020205020404" pitchFamily="49" charset="0"/>
              </a:rPr>
              <a:t>addi</a:t>
            </a:r>
            <a:r>
              <a:rPr lang="en-US" altLang="en-US" sz="2000" dirty="0">
                <a:latin typeface="Courier New" panose="02070309020205020404" pitchFamily="49" charset="0"/>
              </a:rPr>
              <a:t> 	$s1, $0, 1          # $s1 = 0 + 1 = 1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</a:t>
            </a:r>
            <a:r>
              <a:rPr lang="en-US" altLang="en-US" sz="2000" dirty="0" err="1">
                <a:latin typeface="Courier New" panose="02070309020205020404" pitchFamily="49" charset="0"/>
              </a:rPr>
              <a:t>sll</a:t>
            </a:r>
            <a:r>
              <a:rPr lang="en-US" altLang="en-US" sz="2000" dirty="0">
                <a:latin typeface="Courier New" panose="02070309020205020404" pitchFamily="49" charset="0"/>
              </a:rPr>
              <a:t>  	$s1, $s1, 2         # $s1 = 1 &lt;&lt; 2 = 4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</a:t>
            </a:r>
            <a:r>
              <a:rPr lang="en-US" altLang="en-US" sz="2000" dirty="0" err="1">
                <a:latin typeface="Courier New" panose="02070309020205020404" pitchFamily="49" charset="0"/>
              </a:rPr>
              <a:t>bne</a:t>
            </a:r>
            <a:r>
              <a:rPr lang="en-US" altLang="en-US" sz="2000" dirty="0">
                <a:latin typeface="Courier New" panose="02070309020205020404" pitchFamily="49" charset="0"/>
              </a:rPr>
              <a:t>  	$s0, $s1, target	  </a:t>
            </a:r>
            <a:r>
              <a:rPr lang="en-US" altLang="en-US" sz="2000" dirty="0">
                <a:solidFill>
                  <a:schemeClr val="accent2"/>
                </a:solidFill>
                <a:latin typeface="Courier New" panose="02070309020205020404" pitchFamily="49" charset="0"/>
              </a:rPr>
              <a:t># branch not taken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</a:t>
            </a:r>
            <a:r>
              <a:rPr lang="en-US" altLang="en-US" sz="2000" dirty="0" err="1">
                <a:latin typeface="Courier New" panose="02070309020205020404" pitchFamily="49" charset="0"/>
              </a:rPr>
              <a:t>addi</a:t>
            </a:r>
            <a:r>
              <a:rPr lang="en-US" altLang="en-US" sz="2000" dirty="0">
                <a:latin typeface="Courier New" panose="02070309020205020404" pitchFamily="49" charset="0"/>
              </a:rPr>
              <a:t> 	$s1, $s1, 1      	  # $s1 = 4 + 1 = 5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sub  	$s1, $s1, $s0  	  # $s1 = 5 – 4 = 1</a:t>
            </a:r>
          </a:p>
          <a:p>
            <a:pPr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target: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add  	$s1, $s1, $s0  	  # $s1 = 1 + 4 = 5</a:t>
            </a:r>
          </a:p>
        </p:txBody>
      </p:sp>
    </p:spTree>
    <p:extLst>
      <p:ext uri="{BB962C8B-B14F-4D97-AF65-F5344CB8AC3E}">
        <p14:creationId xmlns:p14="http://schemas.microsoft.com/office/powerpoint/2010/main" val="35453094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74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0668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</p:txBody>
      </p:sp>
      <p:sp>
        <p:nvSpPr>
          <p:cNvPr id="1055747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65125"/>
            <a:ext cx="10515600" cy="701675"/>
          </a:xfrm>
        </p:spPr>
        <p:txBody>
          <a:bodyPr/>
          <a:lstStyle/>
          <a:p>
            <a:r>
              <a:rPr lang="en-US" altLang="en-US" dirty="0"/>
              <a:t>Unconditional Branching / Jumping (</a:t>
            </a:r>
            <a:r>
              <a:rPr lang="en-US" altLang="en-US" dirty="0">
                <a:latin typeface="Courier New" panose="02070309020205020404" pitchFamily="49" charset="0"/>
              </a:rPr>
              <a:t>j</a:t>
            </a:r>
            <a:r>
              <a:rPr lang="en-US" altLang="en-US" dirty="0"/>
              <a:t>)</a:t>
            </a:r>
          </a:p>
        </p:txBody>
      </p:sp>
      <p:sp>
        <p:nvSpPr>
          <p:cNvPr id="105574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 sz="3200"/>
          </a:p>
        </p:txBody>
      </p:sp>
      <p:sp>
        <p:nvSpPr>
          <p:cNvPr id="1055749" name="Rectangle 5"/>
          <p:cNvSpPr>
            <a:spLocks noGrp="1" noChangeArrowheads="1"/>
          </p:cNvSpPr>
          <p:nvPr>
            <p:ph sz="half" idx="1"/>
            <p:custDataLst>
              <p:tags r:id="rId4"/>
            </p:custDataLst>
          </p:nvPr>
        </p:nvSpPr>
        <p:spPr>
          <a:xfrm>
            <a:off x="1830859" y="1676400"/>
            <a:ext cx="8077200" cy="5181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</a:rPr>
              <a:t># MIPS assembly</a:t>
            </a:r>
            <a:endParaRPr lang="en-US" altLang="en-US" sz="20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</a:t>
            </a:r>
            <a:r>
              <a:rPr lang="en-US" altLang="en-US" sz="2000" dirty="0" err="1">
                <a:latin typeface="Courier New" panose="02070309020205020404" pitchFamily="49" charset="0"/>
              </a:rPr>
              <a:t>addi</a:t>
            </a:r>
            <a:r>
              <a:rPr lang="en-US" altLang="en-US" sz="2000" dirty="0">
                <a:latin typeface="Courier New" panose="02070309020205020404" pitchFamily="49" charset="0"/>
              </a:rPr>
              <a:t> $s0, $0, 4     		# $s0 = 4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	</a:t>
            </a:r>
            <a:r>
              <a:rPr lang="en-US" altLang="en-US" sz="2000" dirty="0" err="1">
                <a:latin typeface="Courier New" panose="02070309020205020404" pitchFamily="49" charset="0"/>
              </a:rPr>
              <a:t>addi</a:t>
            </a:r>
            <a:r>
              <a:rPr lang="en-US" altLang="en-US" sz="2000" dirty="0">
                <a:latin typeface="Courier New" panose="02070309020205020404" pitchFamily="49" charset="0"/>
              </a:rPr>
              <a:t> $s1, $0, 1     		# $s1 = 1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	j    	target      	# jump to target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	</a:t>
            </a:r>
            <a:r>
              <a:rPr lang="en-US" altLang="en-US" sz="2000" dirty="0" err="1">
                <a:latin typeface="Courier New" panose="02070309020205020404" pitchFamily="49" charset="0"/>
              </a:rPr>
              <a:t>sra</a:t>
            </a:r>
            <a:r>
              <a:rPr lang="en-US" altLang="en-US" sz="2000" dirty="0">
                <a:latin typeface="Courier New" panose="02070309020205020404" pitchFamily="49" charset="0"/>
              </a:rPr>
              <a:t>  	$s1, $s1, 2 	</a:t>
            </a:r>
            <a:r>
              <a:rPr lang="en-US" altLang="en-US" sz="2000" dirty="0">
                <a:solidFill>
                  <a:schemeClr val="accent2"/>
                </a:solidFill>
                <a:latin typeface="Courier New" panose="02070309020205020404" pitchFamily="49" charset="0"/>
              </a:rPr>
              <a:t># not executed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	</a:t>
            </a:r>
            <a:r>
              <a:rPr lang="en-US" altLang="en-US" sz="2000" dirty="0" err="1">
                <a:latin typeface="Courier New" panose="02070309020205020404" pitchFamily="49" charset="0"/>
              </a:rPr>
              <a:t>addi</a:t>
            </a:r>
            <a:r>
              <a:rPr lang="en-US" altLang="en-US" sz="2000" dirty="0">
                <a:latin typeface="Courier New" panose="02070309020205020404" pitchFamily="49" charset="0"/>
              </a:rPr>
              <a:t> 	$s1, $s1, 1 	</a:t>
            </a:r>
            <a:r>
              <a:rPr lang="en-US" altLang="en-US" sz="2000" dirty="0">
                <a:solidFill>
                  <a:schemeClr val="accent2"/>
                </a:solidFill>
                <a:latin typeface="Courier New" panose="02070309020205020404" pitchFamily="49" charset="0"/>
              </a:rPr>
              <a:t># not executed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	sub  	$s1, $s1, $s0  	</a:t>
            </a:r>
            <a:r>
              <a:rPr lang="en-US" altLang="en-US" sz="2000" dirty="0">
                <a:solidFill>
                  <a:schemeClr val="accent2"/>
                </a:solidFill>
                <a:latin typeface="Courier New" panose="02070309020205020404" pitchFamily="49" charset="0"/>
              </a:rPr>
              <a:t># not executed</a:t>
            </a:r>
          </a:p>
          <a:p>
            <a:pPr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target: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	add  	$s1, $s1, $s0  	# $s1 = 1 + 4 = 5</a:t>
            </a:r>
          </a:p>
          <a:p>
            <a:pPr algn="just"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7329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70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0668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</p:txBody>
      </p:sp>
      <p:sp>
        <p:nvSpPr>
          <p:cNvPr id="1056771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65126"/>
            <a:ext cx="10515600" cy="928216"/>
          </a:xfrm>
        </p:spPr>
        <p:txBody>
          <a:bodyPr/>
          <a:lstStyle/>
          <a:p>
            <a:r>
              <a:rPr lang="en-US" altLang="en-US" dirty="0"/>
              <a:t>Unconditional Branching (</a:t>
            </a:r>
            <a:r>
              <a:rPr lang="en-US" altLang="en-US" dirty="0" err="1">
                <a:latin typeface="Courier New" panose="02070309020205020404" pitchFamily="49" charset="0"/>
              </a:rPr>
              <a:t>jr</a:t>
            </a:r>
            <a:r>
              <a:rPr lang="en-US" altLang="en-US" dirty="0"/>
              <a:t>)</a:t>
            </a:r>
          </a:p>
        </p:txBody>
      </p:sp>
      <p:sp>
        <p:nvSpPr>
          <p:cNvPr id="105677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 sz="3200"/>
          </a:p>
        </p:txBody>
      </p:sp>
      <p:sp>
        <p:nvSpPr>
          <p:cNvPr id="1056773" name="Rectangle 5"/>
          <p:cNvSpPr>
            <a:spLocks noGrp="1" noChangeArrowheads="1"/>
          </p:cNvSpPr>
          <p:nvPr>
            <p:ph sz="half" idx="1"/>
            <p:custDataLst>
              <p:tags r:id="rId4"/>
            </p:custDataLst>
          </p:nvPr>
        </p:nvSpPr>
        <p:spPr>
          <a:xfrm>
            <a:off x="1905000" y="1579606"/>
            <a:ext cx="8077200" cy="5181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>
                <a:solidFill>
                  <a:schemeClr val="accent2"/>
                </a:solidFill>
              </a:rPr>
              <a:t># MIPS assembly</a:t>
            </a:r>
            <a:endParaRPr lang="en-US" altLang="en-US" sz="2400" dirty="0"/>
          </a:p>
          <a:p>
            <a:pPr>
              <a:buFontTx/>
              <a:buNone/>
            </a:pPr>
            <a:r>
              <a:rPr lang="en-US" altLang="en-US" sz="2400" dirty="0"/>
              <a:t>0x00002000       </a:t>
            </a:r>
            <a:r>
              <a:rPr lang="en-US" altLang="en-US" sz="2400" dirty="0" err="1"/>
              <a:t>addi</a:t>
            </a:r>
            <a:r>
              <a:rPr lang="en-US" altLang="en-US" sz="2400" dirty="0"/>
              <a:t> $s0, $0, 0x2010</a:t>
            </a:r>
          </a:p>
          <a:p>
            <a:pPr>
              <a:buFontTx/>
              <a:buNone/>
            </a:pPr>
            <a:r>
              <a:rPr lang="en-US" altLang="en-US" sz="2400" dirty="0"/>
              <a:t>0x00002004       </a:t>
            </a:r>
            <a:r>
              <a:rPr lang="en-US" altLang="en-US" sz="2400" dirty="0" err="1"/>
              <a:t>jr</a:t>
            </a:r>
            <a:r>
              <a:rPr lang="en-US" altLang="en-US" sz="2400" dirty="0"/>
              <a:t>   $s0               </a:t>
            </a:r>
          </a:p>
          <a:p>
            <a:pPr>
              <a:buFontTx/>
              <a:buNone/>
            </a:pPr>
            <a:r>
              <a:rPr lang="en-US" altLang="en-US" sz="2400" dirty="0"/>
              <a:t>0x00002008       </a:t>
            </a:r>
            <a:r>
              <a:rPr lang="en-US" altLang="en-US" sz="2400" dirty="0" err="1"/>
              <a:t>addi</a:t>
            </a:r>
            <a:r>
              <a:rPr lang="en-US" altLang="en-US" sz="2400" dirty="0"/>
              <a:t> $s1, $0, 1</a:t>
            </a:r>
          </a:p>
          <a:p>
            <a:pPr>
              <a:buFontTx/>
              <a:buNone/>
            </a:pPr>
            <a:r>
              <a:rPr lang="en-US" altLang="en-US" sz="2400" dirty="0"/>
              <a:t>0x0000200C       </a:t>
            </a:r>
            <a:r>
              <a:rPr lang="en-US" altLang="en-US" sz="2400" dirty="0" err="1"/>
              <a:t>sra</a:t>
            </a:r>
            <a:r>
              <a:rPr lang="en-US" altLang="en-US" sz="2400" dirty="0"/>
              <a:t>  $s1, $s1, 2</a:t>
            </a:r>
          </a:p>
          <a:p>
            <a:pPr>
              <a:buFontTx/>
              <a:buNone/>
            </a:pPr>
            <a:r>
              <a:rPr lang="en-US" altLang="en-US" sz="2400" dirty="0"/>
              <a:t>0x00002010       </a:t>
            </a:r>
            <a:r>
              <a:rPr lang="en-US" altLang="en-US" sz="2400" dirty="0" err="1"/>
              <a:t>lw</a:t>
            </a:r>
            <a:r>
              <a:rPr lang="en-US" altLang="en-US" sz="2400" dirty="0"/>
              <a:t>   $s3, 44($s1)</a:t>
            </a:r>
          </a:p>
        </p:txBody>
      </p:sp>
    </p:spTree>
    <p:extLst>
      <p:ext uri="{BB962C8B-B14F-4D97-AF65-F5344CB8AC3E}">
        <p14:creationId xmlns:p14="http://schemas.microsoft.com/office/powerpoint/2010/main" val="24036055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794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0668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</p:txBody>
      </p:sp>
      <p:sp>
        <p:nvSpPr>
          <p:cNvPr id="1057795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High-Level Code Constructs</a:t>
            </a:r>
          </a:p>
        </p:txBody>
      </p:sp>
      <p:sp>
        <p:nvSpPr>
          <p:cNvPr id="105779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 sz="3200"/>
          </a:p>
        </p:txBody>
      </p:sp>
      <p:sp>
        <p:nvSpPr>
          <p:cNvPr id="1057797" name="Rectangle 5"/>
          <p:cNvSpPr>
            <a:spLocks noGrp="1" noChangeArrowheads="1"/>
          </p:cNvSpPr>
          <p:nvPr>
            <p:ph sz="half" idx="1"/>
            <p:custDataLst>
              <p:tags r:id="rId4"/>
            </p:custDataLst>
          </p:nvPr>
        </p:nvSpPr>
        <p:spPr>
          <a:xfrm>
            <a:off x="2133600" y="1676400"/>
            <a:ext cx="8077200" cy="5181600"/>
          </a:xfrm>
        </p:spPr>
        <p:txBody>
          <a:bodyPr/>
          <a:lstStyle/>
          <a:p>
            <a:r>
              <a:rPr lang="en-US" altLang="en-US" dirty="0">
                <a:latin typeface="Courier10 BT" pitchFamily="49" charset="0"/>
              </a:rPr>
              <a:t>if</a:t>
            </a:r>
            <a:r>
              <a:rPr lang="en-US" altLang="en-US" dirty="0"/>
              <a:t> statements</a:t>
            </a:r>
          </a:p>
          <a:p>
            <a:r>
              <a:rPr lang="en-US" altLang="en-US" dirty="0">
                <a:latin typeface="Courier10 BT" pitchFamily="49" charset="0"/>
              </a:rPr>
              <a:t>if/else</a:t>
            </a:r>
            <a:r>
              <a:rPr lang="en-US" altLang="en-US" dirty="0"/>
              <a:t> statements</a:t>
            </a:r>
          </a:p>
          <a:p>
            <a:r>
              <a:rPr lang="en-US" altLang="en-US" dirty="0">
                <a:latin typeface="Courier10 BT" pitchFamily="49" charset="0"/>
              </a:rPr>
              <a:t>while</a:t>
            </a:r>
            <a:r>
              <a:rPr lang="en-US" altLang="en-US" dirty="0"/>
              <a:t> loops</a:t>
            </a:r>
          </a:p>
          <a:p>
            <a:r>
              <a:rPr lang="en-US" altLang="en-US" dirty="0">
                <a:latin typeface="Courier10 BT" pitchFamily="49" charset="0"/>
              </a:rPr>
              <a:t>for</a:t>
            </a:r>
            <a:r>
              <a:rPr lang="en-US" altLang="en-US" dirty="0"/>
              <a:t> loops</a:t>
            </a:r>
          </a:p>
        </p:txBody>
      </p:sp>
    </p:spTree>
    <p:extLst>
      <p:ext uri="{BB962C8B-B14F-4D97-AF65-F5344CB8AC3E}">
        <p14:creationId xmlns:p14="http://schemas.microsoft.com/office/powerpoint/2010/main" val="2722901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818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6764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</p:txBody>
      </p:sp>
      <p:sp>
        <p:nvSpPr>
          <p:cNvPr id="105881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65126"/>
            <a:ext cx="10515600" cy="714032"/>
          </a:xfrm>
        </p:spPr>
        <p:txBody>
          <a:bodyPr/>
          <a:lstStyle/>
          <a:p>
            <a:r>
              <a:rPr lang="en-US" altLang="en-US" dirty="0"/>
              <a:t>If Statement</a:t>
            </a:r>
          </a:p>
        </p:txBody>
      </p:sp>
      <p:sp>
        <p:nvSpPr>
          <p:cNvPr id="1058820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 sz="3200"/>
          </a:p>
        </p:txBody>
      </p:sp>
      <p:sp>
        <p:nvSpPr>
          <p:cNvPr id="1058822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133600" y="1524000"/>
            <a:ext cx="33528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</a:rPr>
              <a:t>High-level code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if (</a:t>
            </a:r>
            <a:r>
              <a:rPr lang="en-US" altLang="en-US" sz="1800" dirty="0" err="1">
                <a:latin typeface="Courier New" panose="02070309020205020404" pitchFamily="49" charset="0"/>
              </a:rPr>
              <a:t>i</a:t>
            </a:r>
            <a:r>
              <a:rPr lang="en-US" altLang="en-US" sz="1800" dirty="0">
                <a:latin typeface="Courier New" panose="02070309020205020404" pitchFamily="49" charset="0"/>
              </a:rPr>
              <a:t> == j)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f = g + h;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f = f – </a:t>
            </a:r>
            <a:r>
              <a:rPr lang="en-US" altLang="en-US" sz="1800" dirty="0" err="1">
                <a:latin typeface="Courier New" panose="02070309020205020404" pitchFamily="49" charset="0"/>
              </a:rPr>
              <a:t>i</a:t>
            </a:r>
            <a:r>
              <a:rPr lang="en-US" altLang="en-US" sz="1800" dirty="0"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1058823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943600" y="1524000"/>
            <a:ext cx="396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</a:rPr>
              <a:t>MIPS assembly code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# $s0 = f, $s1 = g, $s2 = 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# $s3 = i, $s4 = j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314322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7650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0668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</p:txBody>
      </p:sp>
      <p:sp>
        <p:nvSpPr>
          <p:cNvPr id="1307651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en-US" altLang="en-US" dirty="0"/>
              <a:t>If Statement</a:t>
            </a:r>
          </a:p>
        </p:txBody>
      </p:sp>
      <p:sp>
        <p:nvSpPr>
          <p:cNvPr id="130765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 sz="3200"/>
          </a:p>
        </p:txBody>
      </p:sp>
      <p:sp>
        <p:nvSpPr>
          <p:cNvPr id="130765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133600" y="1524000"/>
            <a:ext cx="33528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</a:rPr>
              <a:t>High-level code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if (i == j)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f = g + h;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f = f – i;</a:t>
            </a:r>
          </a:p>
        </p:txBody>
      </p:sp>
      <p:sp>
        <p:nvSpPr>
          <p:cNvPr id="1307654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943600" y="1524000"/>
            <a:ext cx="396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</a:rPr>
              <a:t>MIPS assembly code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# $s0 = f, $s1 = g, $s2 = 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# $s3 = i, $s4 = j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bne $s3, $s4, L1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add $s0, $s1, $s2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L1: sub $s0, $s0, $s3</a:t>
            </a:r>
          </a:p>
        </p:txBody>
      </p:sp>
      <p:sp>
        <p:nvSpPr>
          <p:cNvPr id="1307655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0" y="4708526"/>
            <a:ext cx="7315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accent2"/>
                </a:solidFill>
              </a:rPr>
              <a:t>Notice that the assembly tests for the opposite case (</a:t>
            </a:r>
            <a:r>
              <a:rPr lang="en-US" altLang="en-US" sz="2000">
                <a:solidFill>
                  <a:schemeClr val="accent2"/>
                </a:solidFill>
                <a:latin typeface="Courier New" panose="02070309020205020404" pitchFamily="49" charset="0"/>
              </a:rPr>
              <a:t>i != j</a:t>
            </a:r>
            <a:r>
              <a:rPr lang="en-US" altLang="en-US" sz="2000">
                <a:solidFill>
                  <a:schemeClr val="accent2"/>
                </a:solidFill>
              </a:rPr>
              <a:t>) than the test in the high-level code (</a:t>
            </a:r>
            <a:r>
              <a:rPr lang="en-US" altLang="en-US" sz="2000">
                <a:solidFill>
                  <a:schemeClr val="accent2"/>
                </a:solidFill>
                <a:latin typeface="Courier New" panose="02070309020205020404" pitchFamily="49" charset="0"/>
              </a:rPr>
              <a:t>i == j</a:t>
            </a:r>
            <a:r>
              <a:rPr lang="en-US" altLang="en-US" sz="2000">
                <a:solidFill>
                  <a:schemeClr val="accent2"/>
                </a:solidFill>
              </a:rPr>
              <a:t>).</a:t>
            </a:r>
          </a:p>
        </p:txBody>
      </p:sp>
      <p:sp>
        <p:nvSpPr>
          <p:cNvPr id="1307656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09800" y="4648200"/>
            <a:ext cx="7315200" cy="7620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9981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842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0668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</p:txBody>
      </p:sp>
      <p:sp>
        <p:nvSpPr>
          <p:cNvPr id="1059843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65125"/>
            <a:ext cx="10515600" cy="701675"/>
          </a:xfrm>
        </p:spPr>
        <p:txBody>
          <a:bodyPr/>
          <a:lstStyle/>
          <a:p>
            <a:r>
              <a:rPr lang="en-US" altLang="en-US" dirty="0"/>
              <a:t>If / Else Statement</a:t>
            </a:r>
          </a:p>
        </p:txBody>
      </p:sp>
      <p:sp>
        <p:nvSpPr>
          <p:cNvPr id="105984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 sz="3200"/>
          </a:p>
        </p:txBody>
      </p:sp>
      <p:sp>
        <p:nvSpPr>
          <p:cNvPr id="1059847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133600" y="1524000"/>
            <a:ext cx="33528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</a:rPr>
              <a:t>High-level code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if (i == j)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f = g + h;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else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f = f – i;</a:t>
            </a:r>
          </a:p>
        </p:txBody>
      </p:sp>
      <p:sp>
        <p:nvSpPr>
          <p:cNvPr id="1059848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943600" y="1524000"/>
            <a:ext cx="396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</a:rPr>
              <a:t>MIPS assembly code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# $s0 = f, $s1 = g, $s2 = 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# $s3 = i, $s4 = j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24141797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399" y="374650"/>
            <a:ext cx="11236187" cy="615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26960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9698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0668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</p:txBody>
      </p:sp>
      <p:sp>
        <p:nvSpPr>
          <p:cNvPr id="130969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65125"/>
            <a:ext cx="10515600" cy="701675"/>
          </a:xfrm>
        </p:spPr>
        <p:txBody>
          <a:bodyPr/>
          <a:lstStyle/>
          <a:p>
            <a:r>
              <a:rPr lang="en-US" altLang="en-US" dirty="0"/>
              <a:t>If / Else Statement</a:t>
            </a:r>
          </a:p>
        </p:txBody>
      </p:sp>
      <p:sp>
        <p:nvSpPr>
          <p:cNvPr id="1309700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 sz="3200"/>
          </a:p>
        </p:txBody>
      </p:sp>
      <p:sp>
        <p:nvSpPr>
          <p:cNvPr id="130970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133600" y="1524000"/>
            <a:ext cx="33528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</a:rPr>
              <a:t>High-level code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if (i == j)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f = g + h;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else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f = f – i;</a:t>
            </a:r>
          </a:p>
        </p:txBody>
      </p:sp>
      <p:sp>
        <p:nvSpPr>
          <p:cNvPr id="1309702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943600" y="1524000"/>
            <a:ext cx="396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</a:rPr>
              <a:t>MIPS assembly code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# $s0 = f, $s1 = g, $s2 = 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# $s3 = i, $s4 = j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bne $s3, $s4, L1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add $s0, $s1, $s2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</a:t>
            </a:r>
            <a:r>
              <a:rPr lang="en-US" altLang="en-US" sz="1800">
                <a:solidFill>
                  <a:schemeClr val="accent2"/>
                </a:solidFill>
                <a:latin typeface="Courier New" panose="02070309020205020404" pitchFamily="49" charset="0"/>
              </a:rPr>
              <a:t>j   done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L1:   sub $s0, $s0, $s3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done:</a:t>
            </a:r>
          </a:p>
        </p:txBody>
      </p:sp>
    </p:spTree>
    <p:extLst>
      <p:ext uri="{BB962C8B-B14F-4D97-AF65-F5344CB8AC3E}">
        <p14:creationId xmlns:p14="http://schemas.microsoft.com/office/powerpoint/2010/main" val="2888166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174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0668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</p:txBody>
      </p:sp>
      <p:sp>
        <p:nvSpPr>
          <p:cNvPr id="1311747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65125"/>
            <a:ext cx="10515600" cy="701675"/>
          </a:xfrm>
        </p:spPr>
        <p:txBody>
          <a:bodyPr/>
          <a:lstStyle/>
          <a:p>
            <a:r>
              <a:rPr lang="en-US" altLang="en-US" dirty="0"/>
              <a:t>While Loops</a:t>
            </a:r>
          </a:p>
        </p:txBody>
      </p:sp>
      <p:sp>
        <p:nvSpPr>
          <p:cNvPr id="131174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28800" y="1524000"/>
            <a:ext cx="3962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</a:rPr>
              <a:t>High-level code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// determines the power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// of x such that 2</a:t>
            </a:r>
            <a:r>
              <a:rPr lang="en-US" altLang="en-US" sz="1600" baseline="30000">
                <a:latin typeface="Courier New" panose="02070309020205020404" pitchFamily="49" charset="0"/>
              </a:rPr>
              <a:t>x</a:t>
            </a:r>
            <a:r>
              <a:rPr lang="en-US" altLang="en-US" sz="1600">
                <a:latin typeface="Courier New" panose="02070309020205020404" pitchFamily="49" charset="0"/>
              </a:rPr>
              <a:t> = 128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int pow = 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int x   = 0;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while (pow != 128)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pow = pow * 2;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x = x + 1;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31174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86400" y="1524000"/>
            <a:ext cx="4953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</a:rPr>
              <a:t>MIPS assembly code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# $s0 = pow, $s1 = x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addi $s0, $0, 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add  $s1, $0, $0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addi $t0, $0, 128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while: beq  $s0, $t0, done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sll  $s0, $s0, 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addi $s1, $s1, 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j    while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done:</a:t>
            </a:r>
          </a:p>
        </p:txBody>
      </p:sp>
      <p:sp>
        <p:nvSpPr>
          <p:cNvPr id="1311750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57400" y="4937126"/>
            <a:ext cx="7772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accent2"/>
                </a:solidFill>
              </a:rPr>
              <a:t>Notice that the assembly tests for the opposite case (</a:t>
            </a:r>
            <a:r>
              <a:rPr lang="en-US" altLang="en-US" sz="2000">
                <a:solidFill>
                  <a:schemeClr val="accent2"/>
                </a:solidFill>
                <a:latin typeface="Courier New" panose="02070309020205020404" pitchFamily="49" charset="0"/>
              </a:rPr>
              <a:t>pow == 128</a:t>
            </a:r>
            <a:r>
              <a:rPr lang="en-US" altLang="en-US" sz="2000">
                <a:solidFill>
                  <a:schemeClr val="accent2"/>
                </a:solidFill>
              </a:rPr>
              <a:t>) than the test in the high-level code (</a:t>
            </a:r>
            <a:r>
              <a:rPr lang="en-US" altLang="en-US" sz="2000">
                <a:solidFill>
                  <a:schemeClr val="accent2"/>
                </a:solidFill>
                <a:latin typeface="Courier New" panose="02070309020205020404" pitchFamily="49" charset="0"/>
              </a:rPr>
              <a:t>pow != 128</a:t>
            </a:r>
            <a:r>
              <a:rPr lang="en-US" altLang="en-US" sz="2000">
                <a:solidFill>
                  <a:schemeClr val="accent2"/>
                </a:solidFill>
              </a:rPr>
              <a:t>).</a:t>
            </a:r>
          </a:p>
        </p:txBody>
      </p:sp>
      <p:sp>
        <p:nvSpPr>
          <p:cNvPr id="1311751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981200" y="4876800"/>
            <a:ext cx="7848600" cy="7620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5080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89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r>
              <a:rPr lang="en-US" altLang="en-US" dirty="0"/>
              <a:t>For Loops</a:t>
            </a:r>
          </a:p>
        </p:txBody>
      </p:sp>
      <p:sp>
        <p:nvSpPr>
          <p:cNvPr id="1061892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 sz="3200"/>
          </a:p>
        </p:txBody>
      </p:sp>
      <p:sp>
        <p:nvSpPr>
          <p:cNvPr id="1061893" name="Rectangle 5"/>
          <p:cNvSpPr>
            <a:spLocks noGrp="1" noChangeArrowheads="1"/>
          </p:cNvSpPr>
          <p:nvPr>
            <p:ph sz="half" idx="1"/>
            <p:custDataLst>
              <p:tags r:id="rId3"/>
            </p:custDataLst>
          </p:nvPr>
        </p:nvSpPr>
        <p:spPr>
          <a:xfrm>
            <a:off x="1855573" y="1818503"/>
            <a:ext cx="8077200" cy="4186881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dirty="0"/>
              <a:t>The general form of a for loop is:</a:t>
            </a:r>
          </a:p>
          <a:p>
            <a:pPr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000" dirty="0">
                <a:latin typeface="Courier New" panose="02070309020205020404" pitchFamily="49" charset="0"/>
              </a:rPr>
              <a:t>for (initialization; condition; loop operation)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loop body</a:t>
            </a:r>
          </a:p>
          <a:p>
            <a:pPr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r>
              <a:rPr lang="en-US" altLang="en-US" sz="2400" dirty="0">
                <a:latin typeface="Courier New" panose="02070309020205020404" pitchFamily="49" charset="0"/>
              </a:rPr>
              <a:t>initialization:</a:t>
            </a:r>
            <a:r>
              <a:rPr lang="en-US" altLang="en-US" sz="2400" dirty="0"/>
              <a:t> executes before the loop begins</a:t>
            </a:r>
          </a:p>
          <a:p>
            <a:r>
              <a:rPr lang="en-US" altLang="en-US" sz="2400" dirty="0">
                <a:latin typeface="Courier New" panose="02070309020205020404" pitchFamily="49" charset="0"/>
              </a:rPr>
              <a:t>condition:</a:t>
            </a:r>
            <a:r>
              <a:rPr lang="en-US" altLang="en-US" sz="2400" dirty="0"/>
              <a:t> is tested at the beginning of each iteration</a:t>
            </a:r>
          </a:p>
          <a:p>
            <a:r>
              <a:rPr lang="en-US" altLang="en-US" sz="2400" dirty="0">
                <a:latin typeface="Courier New" panose="02070309020205020404" pitchFamily="49" charset="0"/>
              </a:rPr>
              <a:t>loop operation:</a:t>
            </a:r>
            <a:r>
              <a:rPr lang="en-US" altLang="en-US" sz="2400" dirty="0"/>
              <a:t> executes at the end of each iteration</a:t>
            </a:r>
          </a:p>
          <a:p>
            <a:r>
              <a:rPr lang="en-US" altLang="en-US" sz="2400" dirty="0">
                <a:latin typeface="Courier New" panose="02070309020205020404" pitchFamily="49" charset="0"/>
              </a:rPr>
              <a:t>loop body:</a:t>
            </a:r>
            <a:r>
              <a:rPr lang="en-US" altLang="en-US" sz="2400" dirty="0"/>
              <a:t> executes each time the condition is met</a:t>
            </a:r>
          </a:p>
          <a:p>
            <a:pPr>
              <a:buFontTx/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66419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For Loops</a:t>
            </a:r>
          </a:p>
        </p:txBody>
      </p:sp>
      <p:sp>
        <p:nvSpPr>
          <p:cNvPr id="131379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28800" y="1524000"/>
            <a:ext cx="3962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</a:rPr>
              <a:t>High-level code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// add the numbers from 0 to 9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int sum =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int i;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for (i=0; i!=10; i = i+1)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sum = sum + i;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31379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248400" y="1524000"/>
            <a:ext cx="4191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</a:rPr>
              <a:t>MIPS assembly code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# $s0 = i, $s1 = sum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addi $s1, $0, 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add  $s0, $0, $0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addi $t0, $0, 10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for:   beq  $s0, $t0, done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add  $s1, $s1, $s0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addi $s0, $s0, 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j    for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done:</a:t>
            </a:r>
          </a:p>
        </p:txBody>
      </p:sp>
      <p:sp>
        <p:nvSpPr>
          <p:cNvPr id="1313797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4937126"/>
            <a:ext cx="7772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accent2"/>
                </a:solidFill>
              </a:rPr>
              <a:t>Notice that the assembly tests for the opposite case (</a:t>
            </a:r>
            <a:r>
              <a:rPr lang="en-US" altLang="en-US" sz="2000">
                <a:solidFill>
                  <a:schemeClr val="accent2"/>
                </a:solidFill>
                <a:latin typeface="Courier New" panose="02070309020205020404" pitchFamily="49" charset="0"/>
              </a:rPr>
              <a:t>i == 128</a:t>
            </a:r>
            <a:r>
              <a:rPr lang="en-US" altLang="en-US" sz="2000">
                <a:solidFill>
                  <a:schemeClr val="accent2"/>
                </a:solidFill>
              </a:rPr>
              <a:t>) than the test in the high-level code (</a:t>
            </a:r>
            <a:r>
              <a:rPr lang="en-US" altLang="en-US" sz="2000">
                <a:solidFill>
                  <a:schemeClr val="accent2"/>
                </a:solidFill>
                <a:latin typeface="Courier New" panose="02070309020205020404" pitchFamily="49" charset="0"/>
              </a:rPr>
              <a:t>i != 10</a:t>
            </a:r>
            <a:r>
              <a:rPr lang="en-US" altLang="en-US" sz="2000">
                <a:solidFill>
                  <a:schemeClr val="accent2"/>
                </a:solidFill>
              </a:rPr>
              <a:t>).</a:t>
            </a:r>
          </a:p>
        </p:txBody>
      </p:sp>
      <p:sp>
        <p:nvSpPr>
          <p:cNvPr id="1313798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81200" y="4876800"/>
            <a:ext cx="7848600" cy="7620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631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5842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0668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</p:txBody>
      </p:sp>
      <p:sp>
        <p:nvSpPr>
          <p:cNvPr id="1315843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Less Than Comparisons</a:t>
            </a:r>
          </a:p>
        </p:txBody>
      </p:sp>
      <p:sp>
        <p:nvSpPr>
          <p:cNvPr id="131584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 sz="3200"/>
          </a:p>
        </p:txBody>
      </p:sp>
      <p:sp>
        <p:nvSpPr>
          <p:cNvPr id="131584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81200" y="1524000"/>
            <a:ext cx="3962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</a:rPr>
              <a:t>High-level code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// add the powers of 2 from 1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// to 100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 err="1">
                <a:latin typeface="Courier New" panose="02070309020205020404" pitchFamily="49" charset="0"/>
              </a:rPr>
              <a:t>int</a:t>
            </a:r>
            <a:r>
              <a:rPr lang="en-US" altLang="en-US" sz="1600" dirty="0">
                <a:latin typeface="Courier New" panose="02070309020205020404" pitchFamily="49" charset="0"/>
              </a:rPr>
              <a:t> sum =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 err="1">
                <a:latin typeface="Courier New" panose="02070309020205020404" pitchFamily="49" charset="0"/>
              </a:rPr>
              <a:t>int</a:t>
            </a:r>
            <a:r>
              <a:rPr lang="en-US" altLang="en-US" sz="1600" dirty="0">
                <a:latin typeface="Courier New" panose="02070309020205020404" pitchFamily="49" charset="0"/>
              </a:rPr>
              <a:t>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600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for (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=1;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 &lt; 101;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 =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*2)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sum = sum +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31584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72200" y="1524000"/>
            <a:ext cx="396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</a:rPr>
              <a:t>MIPS assembly code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# $s0 =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, $s1 = sum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addi</a:t>
            </a:r>
            <a:r>
              <a:rPr lang="en-US" altLang="en-US" sz="1600" dirty="0">
                <a:latin typeface="Courier New" panose="02070309020205020404" pitchFamily="49" charset="0"/>
              </a:rPr>
              <a:t> $s1, $0, 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addi</a:t>
            </a:r>
            <a:r>
              <a:rPr lang="en-US" altLang="en-US" sz="1600" dirty="0">
                <a:latin typeface="Courier New" panose="02070309020205020404" pitchFamily="49" charset="0"/>
              </a:rPr>
              <a:t> $s0, $0, 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addi</a:t>
            </a:r>
            <a:r>
              <a:rPr lang="en-US" altLang="en-US" sz="1600" dirty="0">
                <a:latin typeface="Courier New" panose="02070309020205020404" pitchFamily="49" charset="0"/>
              </a:rPr>
              <a:t> $t0, $0, 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loop:  </a:t>
            </a:r>
            <a:r>
              <a:rPr lang="en-US" altLang="en-US" sz="1600" u="sng" dirty="0" err="1">
                <a:latin typeface="Courier New" panose="02070309020205020404" pitchFamily="49" charset="0"/>
              </a:rPr>
              <a:t>slt</a:t>
            </a:r>
            <a:r>
              <a:rPr lang="en-US" altLang="en-US" sz="1600" u="sng" dirty="0">
                <a:latin typeface="Courier New" panose="02070309020205020404" pitchFamily="49" charset="0"/>
              </a:rPr>
              <a:t>  $t1, $s0, $t0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beq</a:t>
            </a:r>
            <a:r>
              <a:rPr lang="en-US" altLang="en-US" sz="1600" dirty="0">
                <a:latin typeface="Courier New" panose="02070309020205020404" pitchFamily="49" charset="0"/>
              </a:rPr>
              <a:t>  $t1, $0, done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add  $s1, $s1, $s0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sll</a:t>
            </a:r>
            <a:r>
              <a:rPr lang="en-US" altLang="en-US" sz="1600" dirty="0">
                <a:latin typeface="Courier New" panose="02070309020205020404" pitchFamily="49" charset="0"/>
              </a:rPr>
              <a:t>  $s0, $s0, 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j    loop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done:</a:t>
            </a:r>
          </a:p>
        </p:txBody>
      </p:sp>
      <p:sp>
        <p:nvSpPr>
          <p:cNvPr id="1315847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4937126"/>
            <a:ext cx="251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accent2"/>
                </a:solidFill>
              </a:rPr>
              <a:t>$t1 = 1 if i &lt; 101.</a:t>
            </a:r>
          </a:p>
        </p:txBody>
      </p:sp>
      <p:sp>
        <p:nvSpPr>
          <p:cNvPr id="1315848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705600" y="4876800"/>
            <a:ext cx="2209800" cy="5334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421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570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0668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</p:txBody>
      </p:sp>
      <p:sp>
        <p:nvSpPr>
          <p:cNvPr id="1133571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65126"/>
            <a:ext cx="10515600" cy="994118"/>
          </a:xfrm>
        </p:spPr>
        <p:txBody>
          <a:bodyPr/>
          <a:lstStyle/>
          <a:p>
            <a:r>
              <a:rPr lang="en-US" altLang="en-US" dirty="0"/>
              <a:t>Arrays</a:t>
            </a:r>
          </a:p>
        </p:txBody>
      </p:sp>
      <p:sp>
        <p:nvSpPr>
          <p:cNvPr id="1133572" name="Rectangle 4"/>
          <p:cNvSpPr>
            <a:spLocks noGrp="1" noChangeArrowheads="1"/>
          </p:cNvSpPr>
          <p:nvPr>
            <p:ph sz="half" idx="1"/>
            <p:custDataLst>
              <p:tags r:id="rId3"/>
            </p:custDataLst>
          </p:nvPr>
        </p:nvSpPr>
        <p:spPr>
          <a:xfrm>
            <a:off x="2209800" y="1143000"/>
            <a:ext cx="8077200" cy="5181600"/>
          </a:xfrm>
        </p:spPr>
        <p:txBody>
          <a:bodyPr/>
          <a:lstStyle/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endParaRPr lang="en-US" altLang="en-US" sz="1800"/>
          </a:p>
          <a:p>
            <a:pPr>
              <a:buFontTx/>
              <a:buNone/>
            </a:pPr>
            <a:endParaRPr lang="en-US" altLang="en-US" sz="1800"/>
          </a:p>
        </p:txBody>
      </p:sp>
      <p:sp>
        <p:nvSpPr>
          <p:cNvPr id="1133575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38200" y="2794686"/>
            <a:ext cx="8077200" cy="3334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Useful for accessing large amounts of similar data</a:t>
            </a:r>
          </a:p>
          <a:p>
            <a:r>
              <a:rPr lang="en-US" altLang="en-US" dirty="0"/>
              <a:t>Array element: accessed by </a:t>
            </a:r>
            <a:r>
              <a:rPr lang="en-US" altLang="en-US" i="1" dirty="0"/>
              <a:t>index</a:t>
            </a:r>
            <a:endParaRPr lang="en-US" altLang="en-US" dirty="0"/>
          </a:p>
          <a:p>
            <a:r>
              <a:rPr lang="en-US" altLang="en-US" dirty="0"/>
              <a:t>Array </a:t>
            </a:r>
            <a:r>
              <a:rPr lang="en-US" altLang="en-US" i="1" dirty="0"/>
              <a:t>size:</a:t>
            </a:r>
            <a:r>
              <a:rPr lang="en-US" altLang="en-US" dirty="0"/>
              <a:t> number of elements in the array</a:t>
            </a:r>
          </a:p>
        </p:txBody>
      </p:sp>
    </p:spTree>
    <p:extLst>
      <p:ext uri="{BB962C8B-B14F-4D97-AF65-F5344CB8AC3E}">
        <p14:creationId xmlns:p14="http://schemas.microsoft.com/office/powerpoint/2010/main" val="40735068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666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0668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</p:txBody>
      </p:sp>
      <p:sp>
        <p:nvSpPr>
          <p:cNvPr id="1137667" name="Rectangle 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en-US" altLang="en-US" dirty="0"/>
              <a:t>Arrays</a:t>
            </a:r>
          </a:p>
        </p:txBody>
      </p:sp>
      <p:sp>
        <p:nvSpPr>
          <p:cNvPr id="1137668" name="Rectangle 4"/>
          <p:cNvSpPr>
            <a:spLocks noGrp="1" noChangeArrowheads="1"/>
          </p:cNvSpPr>
          <p:nvPr>
            <p:ph sz="half" idx="1"/>
            <p:custDataLst>
              <p:tags r:id="rId4"/>
            </p:custDataLst>
          </p:nvPr>
        </p:nvSpPr>
        <p:spPr>
          <a:xfrm>
            <a:off x="2209800" y="1143000"/>
            <a:ext cx="8077200" cy="5181600"/>
          </a:xfrm>
        </p:spPr>
        <p:txBody>
          <a:bodyPr/>
          <a:lstStyle/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endParaRPr lang="en-US" altLang="en-US" sz="1800"/>
          </a:p>
          <a:p>
            <a:pPr>
              <a:buFontTx/>
              <a:buNone/>
            </a:pPr>
            <a:endParaRPr lang="en-US" altLang="en-US" sz="1800"/>
          </a:p>
        </p:txBody>
      </p:sp>
      <p:sp>
        <p:nvSpPr>
          <p:cNvPr id="1137669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09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 sz="3200"/>
          </a:p>
        </p:txBody>
      </p:sp>
      <p:graphicFrame>
        <p:nvGraphicFramePr>
          <p:cNvPr id="1137670" name="Object 6"/>
          <p:cNvGraphicFramePr>
            <a:graphicFrameLocks noGrp="1" noChangeAspect="1"/>
          </p:cNvGraphicFramePr>
          <p:nvPr>
            <p:ph sz="half" idx="2"/>
            <p:custDataLst>
              <p:tags r:id="rId6"/>
            </p:custDataLst>
          </p:nvPr>
        </p:nvGraphicFramePr>
        <p:xfrm>
          <a:off x="3938588" y="3505200"/>
          <a:ext cx="3529012" cy="267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VISIO" r:id="rId10" imgW="1877760" imgH="1491840" progId="Visio.Drawing.6">
                  <p:embed/>
                </p:oleObj>
              </mc:Choice>
              <mc:Fallback>
                <p:oleObj name="VISIO" r:id="rId10" imgW="1877760" imgH="1491840" progId="Visio.Drawing.6">
                  <p:embed/>
                  <p:pic>
                    <p:nvPicPr>
                      <p:cNvPr id="113767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8588" y="3505200"/>
                        <a:ext cx="3529012" cy="267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7671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0574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5-element array</a:t>
            </a:r>
          </a:p>
          <a:p>
            <a:r>
              <a:rPr lang="en-US" altLang="en-US" b="1" dirty="0">
                <a:solidFill>
                  <a:schemeClr val="accent2"/>
                </a:solidFill>
              </a:rPr>
              <a:t>Base address</a:t>
            </a:r>
            <a:r>
              <a:rPr lang="en-US" altLang="en-US" dirty="0"/>
              <a:t> = 0x12348000 (address of the first array element, </a:t>
            </a:r>
            <a:r>
              <a:rPr lang="en-US" altLang="en-US" dirty="0">
                <a:latin typeface="Courier New" panose="02070309020205020404" pitchFamily="49" charset="0"/>
              </a:rPr>
              <a:t>array[0]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First step in accessing an array: load base address into a register</a:t>
            </a:r>
          </a:p>
        </p:txBody>
      </p:sp>
    </p:spTree>
    <p:extLst>
      <p:ext uri="{BB962C8B-B14F-4D97-AF65-F5344CB8AC3E}">
        <p14:creationId xmlns:p14="http://schemas.microsoft.com/office/powerpoint/2010/main" val="886813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890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0668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</p:txBody>
      </p:sp>
      <p:sp>
        <p:nvSpPr>
          <p:cNvPr id="1317891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65125"/>
            <a:ext cx="10515600" cy="701675"/>
          </a:xfrm>
        </p:spPr>
        <p:txBody>
          <a:bodyPr/>
          <a:lstStyle/>
          <a:p>
            <a:r>
              <a:rPr lang="en-US" altLang="en-US" dirty="0"/>
              <a:t>Arrays</a:t>
            </a:r>
          </a:p>
        </p:txBody>
      </p:sp>
      <p:sp>
        <p:nvSpPr>
          <p:cNvPr id="1317892" name="Rectangle 4"/>
          <p:cNvSpPr>
            <a:spLocks noGrp="1" noChangeArrowheads="1"/>
          </p:cNvSpPr>
          <p:nvPr>
            <p:ph sz="half" idx="1"/>
            <p:custDataLst>
              <p:tags r:id="rId3"/>
            </p:custDataLst>
          </p:nvPr>
        </p:nvSpPr>
        <p:spPr>
          <a:xfrm>
            <a:off x="2209800" y="1143000"/>
            <a:ext cx="8077200" cy="518160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endParaRPr lang="en-US" altLang="en-US" sz="1800"/>
          </a:p>
          <a:p>
            <a:pPr>
              <a:buFontTx/>
              <a:buNone/>
            </a:pPr>
            <a:endParaRPr lang="en-US" altLang="en-US" sz="1800"/>
          </a:p>
        </p:txBody>
      </p:sp>
      <p:sp>
        <p:nvSpPr>
          <p:cNvPr id="131789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 sz="3200"/>
          </a:p>
        </p:txBody>
      </p:sp>
      <p:sp>
        <p:nvSpPr>
          <p:cNvPr id="1317894" name="Rectangle 6"/>
          <p:cNvSpPr>
            <a:spLocks noGrp="1" noChangeArrowheads="1"/>
          </p:cNvSpPr>
          <p:nvPr>
            <p:ph sz="half" idx="2"/>
            <p:custDataLst>
              <p:tags r:id="rId5"/>
            </p:custDataLst>
          </p:nvPr>
        </p:nvSpPr>
        <p:spPr>
          <a:xfrm>
            <a:off x="1752600" y="1143000"/>
            <a:ext cx="8915400" cy="518160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// high-level code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10 BT" pitchFamily="49" charset="0"/>
              </a:rPr>
              <a:t>	</a:t>
            </a:r>
            <a:r>
              <a:rPr lang="en-US" altLang="en-US" sz="1600" dirty="0" err="1">
                <a:latin typeface="Courier10 BT" pitchFamily="49" charset="0"/>
              </a:rPr>
              <a:t>int</a:t>
            </a:r>
            <a:r>
              <a:rPr lang="en-US" altLang="en-US" sz="1600" dirty="0">
                <a:latin typeface="Courier10 BT" pitchFamily="49" charset="0"/>
              </a:rPr>
              <a:t> array[5];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10 BT" pitchFamily="49" charset="0"/>
              </a:rPr>
              <a:t>	array[0] = array[0] * 2;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10 BT" pitchFamily="49" charset="0"/>
              </a:rPr>
              <a:t>	array[1] = array[1] * 2;</a:t>
            </a:r>
          </a:p>
          <a:p>
            <a:pPr>
              <a:buFontTx/>
              <a:buNone/>
            </a:pPr>
            <a:endParaRPr lang="en-US" altLang="en-US" sz="1600" dirty="0">
              <a:latin typeface="Courier10 BT" pitchFamily="49" charset="0"/>
            </a:endParaRPr>
          </a:p>
          <a:p>
            <a:pPr>
              <a:buFontTx/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# MIPS assembly code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# array base address = $s0</a:t>
            </a:r>
          </a:p>
          <a:p>
            <a:pPr>
              <a:buFontTx/>
              <a:buNone/>
            </a:pPr>
            <a:r>
              <a:rPr lang="en-US" altLang="en-US" sz="1600" dirty="0"/>
              <a:t>     </a:t>
            </a:r>
            <a:r>
              <a:rPr lang="en-US" altLang="en-US" sz="1600" dirty="0" err="1">
                <a:latin typeface="Courier10 BT" pitchFamily="49" charset="0"/>
              </a:rPr>
              <a:t>lui</a:t>
            </a:r>
            <a:r>
              <a:rPr lang="en-US" altLang="en-US" sz="1600" dirty="0">
                <a:latin typeface="Courier10 BT" pitchFamily="49" charset="0"/>
              </a:rPr>
              <a:t>  $s0, 0x1234        	# put 0x1234 in upper half of $S0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10 BT" pitchFamily="49" charset="0"/>
              </a:rPr>
              <a:t>  </a:t>
            </a:r>
            <a:r>
              <a:rPr lang="en-US" altLang="en-US" sz="1600" dirty="0" err="1">
                <a:latin typeface="Courier10 BT" pitchFamily="49" charset="0"/>
              </a:rPr>
              <a:t>ori</a:t>
            </a:r>
            <a:r>
              <a:rPr lang="en-US" altLang="en-US" sz="1600" dirty="0">
                <a:latin typeface="Courier10 BT" pitchFamily="49" charset="0"/>
              </a:rPr>
              <a:t>  $s0, $s0, 0x8000   	# put 0x8000 in lower half of $s0</a:t>
            </a:r>
          </a:p>
          <a:p>
            <a:pPr>
              <a:buFontTx/>
              <a:buNone/>
            </a:pPr>
            <a:endParaRPr lang="en-US" altLang="en-US" sz="1600" dirty="0">
              <a:latin typeface="Courier10 BT" pitchFamily="49" charset="0"/>
            </a:endParaRPr>
          </a:p>
          <a:p>
            <a:pPr>
              <a:buFontTx/>
              <a:buNone/>
            </a:pPr>
            <a:r>
              <a:rPr lang="en-US" altLang="en-US" sz="1600" dirty="0">
                <a:latin typeface="Courier10 BT" pitchFamily="49" charset="0"/>
              </a:rPr>
              <a:t>  </a:t>
            </a:r>
            <a:r>
              <a:rPr lang="en-US" altLang="en-US" sz="1600" dirty="0" err="1">
                <a:latin typeface="Courier10 BT" pitchFamily="49" charset="0"/>
              </a:rPr>
              <a:t>lw</a:t>
            </a:r>
            <a:r>
              <a:rPr lang="en-US" altLang="en-US" sz="1600" dirty="0">
                <a:latin typeface="Courier10 BT" pitchFamily="49" charset="0"/>
              </a:rPr>
              <a:t>   $t1, 0($s0)        	# $t1 = array[0]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10 BT" pitchFamily="49" charset="0"/>
              </a:rPr>
              <a:t>  </a:t>
            </a:r>
            <a:r>
              <a:rPr lang="en-US" altLang="en-US" sz="1600" dirty="0" err="1">
                <a:latin typeface="Courier10 BT" pitchFamily="49" charset="0"/>
              </a:rPr>
              <a:t>sll</a:t>
            </a:r>
            <a:r>
              <a:rPr lang="en-US" altLang="en-US" sz="1600" dirty="0">
                <a:latin typeface="Courier10 BT" pitchFamily="49" charset="0"/>
              </a:rPr>
              <a:t>  $t1, $t1, 1        	# $t1 = $t1 * 2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10 BT" pitchFamily="49" charset="0"/>
              </a:rPr>
              <a:t>  </a:t>
            </a:r>
            <a:r>
              <a:rPr lang="en-US" altLang="en-US" sz="1600" dirty="0" err="1">
                <a:latin typeface="Courier10 BT" pitchFamily="49" charset="0"/>
              </a:rPr>
              <a:t>sw</a:t>
            </a:r>
            <a:r>
              <a:rPr lang="en-US" altLang="en-US" sz="1600" dirty="0">
                <a:latin typeface="Courier10 BT" pitchFamily="49" charset="0"/>
              </a:rPr>
              <a:t>   $t1, 0($s0)        	# array[0] = $t1</a:t>
            </a:r>
          </a:p>
          <a:p>
            <a:pPr>
              <a:buFontTx/>
              <a:buNone/>
            </a:pPr>
            <a:endParaRPr lang="en-US" altLang="en-US" sz="1600" dirty="0">
              <a:latin typeface="Courier10 BT" pitchFamily="49" charset="0"/>
            </a:endParaRPr>
          </a:p>
          <a:p>
            <a:pPr>
              <a:buFontTx/>
              <a:buNone/>
            </a:pPr>
            <a:r>
              <a:rPr lang="en-US" altLang="en-US" sz="1600" dirty="0">
                <a:latin typeface="Courier10 BT" pitchFamily="49" charset="0"/>
              </a:rPr>
              <a:t>  </a:t>
            </a:r>
            <a:r>
              <a:rPr lang="en-US" altLang="en-US" sz="1600" dirty="0" err="1">
                <a:latin typeface="Courier10 BT" pitchFamily="49" charset="0"/>
              </a:rPr>
              <a:t>lw</a:t>
            </a:r>
            <a:r>
              <a:rPr lang="en-US" altLang="en-US" sz="1600" dirty="0">
                <a:latin typeface="Courier10 BT" pitchFamily="49" charset="0"/>
              </a:rPr>
              <a:t>   $t1, 4($s0)        	# $t1 = array[1]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10 BT" pitchFamily="49" charset="0"/>
              </a:rPr>
              <a:t>  </a:t>
            </a:r>
            <a:r>
              <a:rPr lang="en-US" altLang="en-US" sz="1600" dirty="0" err="1">
                <a:latin typeface="Courier10 BT" pitchFamily="49" charset="0"/>
              </a:rPr>
              <a:t>sll</a:t>
            </a:r>
            <a:r>
              <a:rPr lang="en-US" altLang="en-US" sz="1600" dirty="0">
                <a:latin typeface="Courier10 BT" pitchFamily="49" charset="0"/>
              </a:rPr>
              <a:t>  $t1, $t1, 1        	# $t1 = $t1 * 2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10 BT" pitchFamily="49" charset="0"/>
              </a:rPr>
              <a:t>  </a:t>
            </a:r>
            <a:r>
              <a:rPr lang="en-US" altLang="en-US" sz="1600" dirty="0" err="1">
                <a:latin typeface="Courier10 BT" pitchFamily="49" charset="0"/>
              </a:rPr>
              <a:t>sw</a:t>
            </a:r>
            <a:r>
              <a:rPr lang="en-US" altLang="en-US" sz="1600" dirty="0">
                <a:latin typeface="Courier10 BT" pitchFamily="49" charset="0"/>
              </a:rPr>
              <a:t>   $t1, 4($s0)        	# array[1] = $t1</a:t>
            </a:r>
          </a:p>
        </p:txBody>
      </p:sp>
    </p:spTree>
    <p:extLst>
      <p:ext uri="{BB962C8B-B14F-4D97-AF65-F5344CB8AC3E}">
        <p14:creationId xmlns:p14="http://schemas.microsoft.com/office/powerpoint/2010/main" val="1209496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618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0668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</p:txBody>
      </p:sp>
      <p:sp>
        <p:nvSpPr>
          <p:cNvPr id="113561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r>
              <a:rPr lang="en-US" altLang="en-US" dirty="0"/>
              <a:t>Arrays Using For Loops</a:t>
            </a:r>
          </a:p>
        </p:txBody>
      </p:sp>
      <p:sp>
        <p:nvSpPr>
          <p:cNvPr id="1135620" name="Rectangle 4"/>
          <p:cNvSpPr>
            <a:spLocks noGrp="1" noChangeArrowheads="1"/>
          </p:cNvSpPr>
          <p:nvPr>
            <p:ph sz="half" idx="2"/>
            <p:custDataLst>
              <p:tags r:id="rId3"/>
            </p:custDataLst>
          </p:nvPr>
        </p:nvSpPr>
        <p:spPr>
          <a:xfrm>
            <a:off x="2133600" y="1143000"/>
            <a:ext cx="7848600" cy="51816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  <a:latin typeface="Courier New" panose="02070309020205020404" pitchFamily="49" charset="0"/>
              </a:rPr>
              <a:t>// high-level code</a:t>
            </a:r>
          </a:p>
          <a:p>
            <a:pPr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int array[1000];</a:t>
            </a:r>
          </a:p>
          <a:p>
            <a:pPr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int i;</a:t>
            </a:r>
          </a:p>
          <a:p>
            <a:pPr>
              <a:buFontTx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for (i=0; i &lt; 1000; i = i + 1)</a:t>
            </a:r>
          </a:p>
          <a:p>
            <a:pPr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		array[i] = array[i] * 8;</a:t>
            </a:r>
          </a:p>
          <a:p>
            <a:pPr>
              <a:buFontTx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  <a:latin typeface="Courier New" panose="02070309020205020404" pitchFamily="49" charset="0"/>
              </a:rPr>
              <a:t># MIPS assembly code</a:t>
            </a:r>
          </a:p>
          <a:p>
            <a:pPr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# $s0 = array base address, $s1 = i</a:t>
            </a:r>
          </a:p>
          <a:p>
            <a:pPr>
              <a:buFontTx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en-US" sz="180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0347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690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0668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</p:txBody>
      </p:sp>
      <p:sp>
        <p:nvSpPr>
          <p:cNvPr id="1138691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65125"/>
            <a:ext cx="10515600" cy="701675"/>
          </a:xfrm>
        </p:spPr>
        <p:txBody>
          <a:bodyPr/>
          <a:lstStyle/>
          <a:p>
            <a:r>
              <a:rPr lang="en-US" altLang="en-US" dirty="0"/>
              <a:t>Arrays Using For Loops</a:t>
            </a:r>
          </a:p>
        </p:txBody>
      </p:sp>
      <p:sp>
        <p:nvSpPr>
          <p:cNvPr id="1138692" name="Rectangle 4"/>
          <p:cNvSpPr>
            <a:spLocks noGrp="1" noChangeArrowheads="1"/>
          </p:cNvSpPr>
          <p:nvPr>
            <p:ph sz="half" idx="2"/>
            <p:custDataLst>
              <p:tags r:id="rId3"/>
            </p:custDataLst>
          </p:nvPr>
        </p:nvSpPr>
        <p:spPr>
          <a:xfrm>
            <a:off x="3200400" y="1143000"/>
            <a:ext cx="7086600" cy="5181600"/>
          </a:xfrm>
          <a:noFill/>
          <a:ln/>
        </p:spPr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  <a:latin typeface="Courier New" panose="02070309020205020404" pitchFamily="49" charset="0"/>
              </a:rPr>
              <a:t># MIPS assembly code</a:t>
            </a:r>
          </a:p>
          <a:p>
            <a:pPr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# $s0 = array base address, $s1 = i</a:t>
            </a:r>
          </a:p>
          <a:p>
            <a:pPr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# initialization code</a:t>
            </a:r>
          </a:p>
          <a:p>
            <a:pPr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lui  $s0, 0x23B8        # $s0 = 0x23B80000</a:t>
            </a:r>
          </a:p>
          <a:p>
            <a:pPr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ori  $s0, $s0, 0xF000   # $s0 = 0x23B8F000</a:t>
            </a:r>
          </a:p>
          <a:p>
            <a:pPr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addi $s1, $0, 0         # i = 0</a:t>
            </a:r>
          </a:p>
          <a:p>
            <a:pPr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addi $t2, $0, 1000      # $t2 = 1000</a:t>
            </a:r>
          </a:p>
          <a:p>
            <a:pPr>
              <a:buFontTx/>
              <a:buNone/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loop:</a:t>
            </a:r>
          </a:p>
          <a:p>
            <a:pPr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slt  $t0, $s1, $t2      # i &lt; 1000?</a:t>
            </a:r>
          </a:p>
          <a:p>
            <a:pPr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beq  $t0, $0, done      # if not then done</a:t>
            </a:r>
          </a:p>
          <a:p>
            <a:pPr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sll  $t0, $s1, 2        # $t0 = i * 4 (byte offset)</a:t>
            </a:r>
          </a:p>
          <a:p>
            <a:pPr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add  $t0, $t0, $s0      # address of array[i]</a:t>
            </a:r>
          </a:p>
          <a:p>
            <a:pPr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lw   $t1, 0($t0)        # $t1 = array[i]</a:t>
            </a:r>
          </a:p>
          <a:p>
            <a:pPr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sll  $t1, $t1, 3        # $t1 = array[i] * 8</a:t>
            </a:r>
          </a:p>
          <a:p>
            <a:pPr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sw   $t1, 0($t0)        # array[i] = array[i] * 8</a:t>
            </a:r>
          </a:p>
          <a:p>
            <a:pPr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addi $s1, $s1, 1        # i = i + 1</a:t>
            </a:r>
          </a:p>
          <a:p>
            <a:pPr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j    loop               # repeat</a:t>
            </a:r>
          </a:p>
          <a:p>
            <a:pPr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done:</a:t>
            </a:r>
          </a:p>
          <a:p>
            <a:pPr>
              <a:buFontTx/>
              <a:buNone/>
            </a:pPr>
            <a:endParaRPr lang="en-US" altLang="en-US" sz="160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90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3100" y="529440"/>
            <a:ext cx="105029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How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initialize</a:t>
            </a:r>
            <a:r>
              <a:rPr lang="tr-TR" dirty="0" smtClean="0"/>
              <a:t> </a:t>
            </a:r>
            <a:r>
              <a:rPr lang="tr-TR" dirty="0" err="1" smtClean="0"/>
              <a:t>registers</a:t>
            </a:r>
            <a:r>
              <a:rPr lang="tr-TR" dirty="0" smtClean="0"/>
              <a:t>:</a:t>
            </a:r>
          </a:p>
          <a:p>
            <a:r>
              <a:rPr lang="tr-TR" dirty="0" smtClean="0"/>
              <a:t>$0 </a:t>
            </a:r>
            <a:r>
              <a:rPr lang="tr-TR" dirty="0" err="1" smtClean="0"/>
              <a:t>register</a:t>
            </a:r>
            <a:r>
              <a:rPr lang="tr-TR" dirty="0" smtClean="0"/>
              <a:t> is a </a:t>
            </a:r>
            <a:r>
              <a:rPr lang="tr-TR" dirty="0" err="1" smtClean="0"/>
              <a:t>special</a:t>
            </a:r>
            <a:r>
              <a:rPr lang="tr-TR" dirty="0" smtClean="0"/>
              <a:t> </a:t>
            </a:r>
            <a:r>
              <a:rPr lang="tr-TR" dirty="0" err="1" smtClean="0"/>
              <a:t>register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contains</a:t>
            </a:r>
            <a:r>
              <a:rPr lang="tr-TR" dirty="0" smtClean="0"/>
              <a:t> 0(</a:t>
            </a:r>
            <a:r>
              <a:rPr lang="tr-TR" dirty="0" err="1" smtClean="0"/>
              <a:t>zero</a:t>
            </a:r>
            <a:r>
              <a:rPr lang="tr-TR" dirty="0" smtClean="0"/>
              <a:t>)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time.  </a:t>
            </a:r>
            <a:r>
              <a:rPr lang="tr-TR" dirty="0" err="1" smtClean="0"/>
              <a:t>You</a:t>
            </a:r>
            <a:r>
              <a:rPr lang="tr-TR" dirty="0" smtClean="0"/>
              <a:t> can not </a:t>
            </a:r>
            <a:r>
              <a:rPr lang="tr-TR" dirty="0" err="1" smtClean="0"/>
              <a:t>change</a:t>
            </a:r>
            <a:r>
              <a:rPr lang="tr-TR" dirty="0" smtClean="0"/>
              <a:t>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content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b="1" dirty="0" err="1" smtClean="0"/>
              <a:t>Add</a:t>
            </a:r>
            <a:r>
              <a:rPr lang="en-US" b="1" dirty="0" smtClean="0"/>
              <a:t> Immediate</a:t>
            </a:r>
            <a:endParaRPr lang="it-IT" b="1" dirty="0" smtClean="0"/>
          </a:p>
          <a:p>
            <a:r>
              <a:rPr lang="en-US" dirty="0" err="1" smtClean="0"/>
              <a:t>addi</a:t>
            </a:r>
            <a:r>
              <a:rPr lang="en-US" dirty="0" smtClean="0"/>
              <a:t> </a:t>
            </a:r>
            <a:r>
              <a:rPr lang="en-US" dirty="0" err="1" smtClean="0"/>
              <a:t>Rt</a:t>
            </a:r>
            <a:r>
              <a:rPr lang="en-US" dirty="0" smtClean="0"/>
              <a:t>, </a:t>
            </a:r>
            <a:r>
              <a:rPr lang="en-US" dirty="0" err="1" smtClean="0"/>
              <a:t>Rs</a:t>
            </a:r>
            <a:r>
              <a:rPr lang="en-US" dirty="0" smtClean="0"/>
              <a:t>, </a:t>
            </a:r>
            <a:r>
              <a:rPr lang="en-US" dirty="0" err="1" smtClean="0"/>
              <a:t>Imm</a:t>
            </a:r>
            <a:r>
              <a:rPr lang="en-US" dirty="0" smtClean="0"/>
              <a:t> </a:t>
            </a:r>
            <a:r>
              <a:rPr lang="tr-TR" dirty="0" smtClean="0"/>
              <a:t>			</a:t>
            </a:r>
            <a:r>
              <a:rPr lang="en-US" dirty="0" smtClean="0"/>
              <a:t># RF[</a:t>
            </a:r>
            <a:r>
              <a:rPr lang="en-US" dirty="0" err="1" smtClean="0"/>
              <a:t>Rt</a:t>
            </a:r>
            <a:r>
              <a:rPr lang="en-US" dirty="0" smtClean="0"/>
              <a:t>] = RF[</a:t>
            </a:r>
            <a:r>
              <a:rPr lang="en-US" dirty="0" err="1" smtClean="0"/>
              <a:t>Rs</a:t>
            </a:r>
            <a:r>
              <a:rPr lang="en-US" dirty="0" smtClean="0"/>
              <a:t>] + </a:t>
            </a:r>
            <a:r>
              <a:rPr lang="en-US" dirty="0" err="1" smtClean="0"/>
              <a:t>Imm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Add contents o f </a:t>
            </a:r>
            <a:r>
              <a:rPr lang="en-US" dirty="0" err="1" smtClean="0"/>
              <a:t>Reg.File</a:t>
            </a:r>
            <a:r>
              <a:rPr lang="en-US" dirty="0" smtClean="0"/>
              <a:t> [</a:t>
            </a:r>
            <a:r>
              <a:rPr lang="en-US" dirty="0" err="1" smtClean="0"/>
              <a:t>Rs</a:t>
            </a:r>
            <a:r>
              <a:rPr lang="en-US" dirty="0" smtClean="0"/>
              <a:t>] t o sign extended (se) </a:t>
            </a:r>
            <a:r>
              <a:rPr lang="en-US" dirty="0" err="1" smtClean="0"/>
              <a:t>Imm</a:t>
            </a:r>
            <a:r>
              <a:rPr lang="en-US" dirty="0" smtClean="0"/>
              <a:t> value; store result in </a:t>
            </a:r>
            <a:r>
              <a:rPr lang="en-US" dirty="0" err="1" smtClean="0"/>
              <a:t>Reg.File</a:t>
            </a:r>
            <a:r>
              <a:rPr lang="en-US" dirty="0" smtClean="0"/>
              <a:t>[</a:t>
            </a:r>
            <a:r>
              <a:rPr lang="en-US" dirty="0" err="1" smtClean="0"/>
              <a:t>Rt</a:t>
            </a:r>
            <a:r>
              <a:rPr lang="en-US" dirty="0" smtClean="0"/>
              <a:t>] . If overflow occurs in the two's complement number system, an exception is</a:t>
            </a:r>
            <a:r>
              <a:rPr lang="tr-TR" dirty="0" smtClean="0"/>
              <a:t> </a:t>
            </a:r>
            <a:r>
              <a:rPr lang="en-US" dirty="0" smtClean="0"/>
              <a:t>generated. 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Imm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value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be </a:t>
            </a:r>
            <a:r>
              <a:rPr lang="tr-TR" dirty="0" err="1" smtClean="0"/>
              <a:t>stored</a:t>
            </a:r>
            <a:r>
              <a:rPr lang="tr-TR" dirty="0" smtClean="0"/>
              <a:t> in </a:t>
            </a:r>
            <a:r>
              <a:rPr lang="tr-TR" dirty="0" err="1" smtClean="0"/>
              <a:t>Rt</a:t>
            </a:r>
            <a:r>
              <a:rPr lang="tr-TR" dirty="0" smtClean="0"/>
              <a:t> </a:t>
            </a:r>
            <a:r>
              <a:rPr lang="tr-TR" dirty="0" err="1" smtClean="0"/>
              <a:t>register</a:t>
            </a:r>
            <a:endParaRPr lang="tr-TR" dirty="0" smtClean="0"/>
          </a:p>
          <a:p>
            <a:r>
              <a:rPr lang="tr-TR" dirty="0" err="1" smtClean="0"/>
              <a:t>Ex</a:t>
            </a:r>
            <a:r>
              <a:rPr lang="tr-TR" dirty="0" smtClean="0"/>
              <a:t>: </a:t>
            </a:r>
            <a:r>
              <a:rPr lang="tr-TR" dirty="0" err="1" smtClean="0"/>
              <a:t>addi</a:t>
            </a:r>
            <a:r>
              <a:rPr lang="tr-TR" dirty="0" smtClean="0"/>
              <a:t> $3,$0,7</a:t>
            </a:r>
          </a:p>
        </p:txBody>
      </p:sp>
    </p:spTree>
    <p:extLst>
      <p:ext uri="{BB962C8B-B14F-4D97-AF65-F5344CB8AC3E}">
        <p14:creationId xmlns:p14="http://schemas.microsoft.com/office/powerpoint/2010/main" val="131445837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578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0668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</p:txBody>
      </p:sp>
      <p:sp>
        <p:nvSpPr>
          <p:cNvPr id="117657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65126"/>
            <a:ext cx="10515600" cy="911740"/>
          </a:xfrm>
        </p:spPr>
        <p:txBody>
          <a:bodyPr/>
          <a:lstStyle/>
          <a:p>
            <a:r>
              <a:rPr lang="en-US" altLang="en-US" dirty="0"/>
              <a:t>ASCII Codes</a:t>
            </a:r>
          </a:p>
        </p:txBody>
      </p:sp>
      <p:sp>
        <p:nvSpPr>
          <p:cNvPr id="1176580" name="Rectangle 4"/>
          <p:cNvSpPr>
            <a:spLocks noGrp="1" noChangeArrowheads="1"/>
          </p:cNvSpPr>
          <p:nvPr>
            <p:ph sz="half" idx="2"/>
            <p:custDataLst>
              <p:tags r:id="rId3"/>
            </p:custDataLst>
          </p:nvPr>
        </p:nvSpPr>
        <p:spPr>
          <a:xfrm>
            <a:off x="2057400" y="2073811"/>
            <a:ext cx="7620000" cy="3791465"/>
          </a:xfrm>
          <a:noFill/>
          <a:ln/>
        </p:spPr>
        <p:txBody>
          <a:bodyPr/>
          <a:lstStyle/>
          <a:p>
            <a:r>
              <a:rPr lang="en-US" altLang="en-US" sz="2400" i="1" dirty="0"/>
              <a:t>American Standard Code for Information Interchange</a:t>
            </a:r>
            <a:endParaRPr lang="en-US" altLang="en-US" sz="2400" dirty="0"/>
          </a:p>
          <a:p>
            <a:pPr lvl="1"/>
            <a:r>
              <a:rPr lang="en-US" altLang="en-US" sz="2000" dirty="0"/>
              <a:t>assigns each text character a unique byte value</a:t>
            </a:r>
          </a:p>
          <a:p>
            <a:r>
              <a:rPr lang="en-US" altLang="en-US" sz="2400" dirty="0"/>
              <a:t>For example, S = 0x53, a = 0x61, A = 0x41</a:t>
            </a:r>
          </a:p>
          <a:p>
            <a:r>
              <a:rPr lang="en-US" altLang="en-US" sz="2400" dirty="0"/>
              <a:t>Lower-case and upper-case letters differ by 0x20 (32). </a:t>
            </a:r>
          </a:p>
        </p:txBody>
      </p:sp>
    </p:spTree>
    <p:extLst>
      <p:ext uri="{BB962C8B-B14F-4D97-AF65-F5344CB8AC3E}">
        <p14:creationId xmlns:p14="http://schemas.microsoft.com/office/powerpoint/2010/main" val="33443202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6-&lt;</a:t>
            </a:r>
            <a:fld id="{915D955F-5678-4D97-B26B-40B2AC26A6A3}" type="slidenum">
              <a:rPr lang="en-US" altLang="en-US"/>
              <a:pPr/>
              <a:t>61</a:t>
            </a:fld>
            <a:r>
              <a:rPr lang="en-US" altLang="en-US"/>
              <a:t>&gt;</a:t>
            </a:r>
          </a:p>
          <a:p>
            <a:endParaRPr lang="en-GB" altLang="en-US"/>
          </a:p>
        </p:txBody>
      </p:sp>
      <p:sp>
        <p:nvSpPr>
          <p:cNvPr id="13199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6"/>
            <a:ext cx="10515600" cy="725488"/>
          </a:xfrm>
        </p:spPr>
        <p:txBody>
          <a:bodyPr/>
          <a:lstStyle/>
          <a:p>
            <a:r>
              <a:rPr lang="en-US" altLang="en-US" dirty="0"/>
              <a:t>Cast of Characters</a:t>
            </a:r>
          </a:p>
        </p:txBody>
      </p:sp>
      <p:pic>
        <p:nvPicPr>
          <p:cNvPr id="1319940" name="Picture 4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295400"/>
            <a:ext cx="5410200" cy="522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2070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addi</a:t>
            </a:r>
            <a:r>
              <a:rPr lang="tr-TR" dirty="0" smtClean="0"/>
              <a:t> $3,$0,7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0673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err="1" smtClean="0"/>
              <a:t>Code</a:t>
            </a:r>
            <a:r>
              <a:rPr lang="tr-TR" dirty="0" smtClean="0"/>
              <a:t> in </a:t>
            </a:r>
            <a:r>
              <a:rPr lang="tr-TR" dirty="0" err="1" smtClean="0"/>
              <a:t>Hex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0x20030007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 2      0        0        3       0       0       0         7 </a:t>
            </a:r>
          </a:p>
          <a:p>
            <a:pPr marL="0" indent="0">
              <a:buNone/>
            </a:pPr>
            <a:r>
              <a:rPr lang="tr-TR" dirty="0" smtClean="0"/>
              <a:t>‭0010 0000 0000 0011 0000 0000 0000 0111‬</a:t>
            </a:r>
          </a:p>
          <a:p>
            <a:pPr marL="0" indent="0">
              <a:buNone/>
            </a:pPr>
            <a:r>
              <a:rPr lang="en-US" dirty="0" smtClean="0"/>
              <a:t>‭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001000</a:t>
            </a:r>
            <a:r>
              <a:rPr lang="tr-TR" dirty="0" smtClean="0"/>
              <a:t>        </a:t>
            </a:r>
            <a:r>
              <a:rPr lang="en-US" dirty="0" smtClean="0"/>
              <a:t>00000</a:t>
            </a:r>
            <a:r>
              <a:rPr lang="tr-TR" dirty="0" smtClean="0"/>
              <a:t>         </a:t>
            </a:r>
            <a:r>
              <a:rPr lang="en-US" dirty="0" smtClean="0"/>
              <a:t>00011</a:t>
            </a:r>
            <a:r>
              <a:rPr lang="tr-TR" dirty="0" smtClean="0"/>
              <a:t>      </a:t>
            </a:r>
            <a:r>
              <a:rPr lang="en-US" dirty="0" smtClean="0"/>
              <a:t>0000000000000111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OpCode</a:t>
            </a:r>
            <a:r>
              <a:rPr lang="tr-TR" dirty="0" smtClean="0"/>
              <a:t>         </a:t>
            </a:r>
            <a:r>
              <a:rPr lang="tr-TR" dirty="0" err="1" smtClean="0"/>
              <a:t>rs</a:t>
            </a:r>
            <a:r>
              <a:rPr lang="tr-TR" dirty="0" smtClean="0"/>
              <a:t>                 </a:t>
            </a:r>
            <a:r>
              <a:rPr lang="tr-TR" dirty="0" err="1" smtClean="0"/>
              <a:t>rt</a:t>
            </a:r>
            <a:r>
              <a:rPr lang="tr-TR" dirty="0" smtClean="0"/>
              <a:t>                16-bit </a:t>
            </a:r>
            <a:r>
              <a:rPr lang="tr-TR" dirty="0" err="1" smtClean="0"/>
              <a:t>Immediate</a:t>
            </a:r>
            <a:r>
              <a:rPr lang="tr-TR" dirty="0" smtClean="0"/>
              <a:t> 2’sc </a:t>
            </a:r>
            <a:r>
              <a:rPr lang="tr-TR" dirty="0" err="1" smtClean="0"/>
              <a:t>value</a:t>
            </a:r>
            <a:r>
              <a:rPr lang="tr-TR" dirty="0" smtClean="0"/>
              <a:t> 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802062"/>
            <a:ext cx="8674100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19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addi</a:t>
            </a:r>
            <a:r>
              <a:rPr lang="en-US" dirty="0" smtClean="0"/>
              <a:t> $4,$0,9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0x20040009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‭0010 0000 0000 0100 0000 0000 0000 1001‬   (</a:t>
            </a:r>
            <a:r>
              <a:rPr lang="tr-TR" dirty="0" err="1" smtClean="0"/>
              <a:t>group</a:t>
            </a:r>
            <a:r>
              <a:rPr lang="tr-TR" dirty="0" smtClean="0"/>
              <a:t> of 4 </a:t>
            </a:r>
            <a:r>
              <a:rPr lang="tr-TR" dirty="0" err="1" smtClean="0"/>
              <a:t>bits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Re-</a:t>
            </a:r>
            <a:r>
              <a:rPr lang="tr-TR" dirty="0" err="1" smtClean="0"/>
              <a:t>group</a:t>
            </a:r>
            <a:r>
              <a:rPr lang="tr-TR" dirty="0" smtClean="0"/>
              <a:t> </a:t>
            </a:r>
            <a:r>
              <a:rPr lang="tr-TR" dirty="0" err="1" smtClean="0"/>
              <a:t>bits</a:t>
            </a:r>
            <a:r>
              <a:rPr lang="tr-TR" dirty="0" smtClean="0"/>
              <a:t> </a:t>
            </a:r>
            <a:r>
              <a:rPr lang="tr-TR" dirty="0" err="1" smtClean="0"/>
              <a:t>based</a:t>
            </a:r>
            <a:r>
              <a:rPr lang="tr-TR" dirty="0" smtClean="0"/>
              <a:t> on </a:t>
            </a:r>
            <a:r>
              <a:rPr lang="tr-TR" dirty="0" err="1" smtClean="0"/>
              <a:t>following</a:t>
            </a:r>
            <a:r>
              <a:rPr lang="tr-TR" dirty="0" smtClean="0"/>
              <a:t> format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     001000      00000      00100             0000000000001001    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200" y="4208462"/>
            <a:ext cx="8674100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786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050" y="508000"/>
            <a:ext cx="10917296" cy="55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5198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3132</Words>
  <Application>Microsoft Office PowerPoint</Application>
  <PresentationFormat>Widescreen</PresentationFormat>
  <Paragraphs>636</Paragraphs>
  <Slides>61</Slides>
  <Notes>30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74" baseType="lpstr">
      <vt:lpstr>MS PGothic</vt:lpstr>
      <vt:lpstr>MS PGothic</vt:lpstr>
      <vt:lpstr>Arial</vt:lpstr>
      <vt:lpstr>Calibri</vt:lpstr>
      <vt:lpstr>Calibri Light</vt:lpstr>
      <vt:lpstr>Courier New</vt:lpstr>
      <vt:lpstr>Courier10 BT</vt:lpstr>
      <vt:lpstr>Symbol</vt:lpstr>
      <vt:lpstr>Tahoma</vt:lpstr>
      <vt:lpstr>Times New Roman</vt:lpstr>
      <vt:lpstr>Wingdings</vt:lpstr>
      <vt:lpstr>Office Theme</vt:lpstr>
      <vt:lpstr>VISIO</vt:lpstr>
      <vt:lpstr>MIPS Assembly with MARS</vt:lpstr>
      <vt:lpstr>PowerPoint Presentation</vt:lpstr>
      <vt:lpstr>First Instructions and execution of an Assembly</vt:lpstr>
      <vt:lpstr>I-Type</vt:lpstr>
      <vt:lpstr>PowerPoint Presentation</vt:lpstr>
      <vt:lpstr>PowerPoint Presentation</vt:lpstr>
      <vt:lpstr>addi $3,$0,7</vt:lpstr>
      <vt:lpstr>addi $4,$0,9</vt:lpstr>
      <vt:lpstr>PowerPoint Presentation</vt:lpstr>
      <vt:lpstr>add $5,$3,$4      </vt:lpstr>
      <vt:lpstr>Assembly to machine code translation</vt:lpstr>
      <vt:lpstr>MIPS Programming Model a representative simple RISC machine</vt:lpstr>
      <vt:lpstr>PowerPoint Presentation</vt:lpstr>
      <vt:lpstr>PowerPoint Presentation</vt:lpstr>
      <vt:lpstr>PowerPoint Presentation</vt:lpstr>
      <vt:lpstr>The Power of the Stored Program</vt:lpstr>
      <vt:lpstr>Interpreting Machine Language Code</vt:lpstr>
      <vt:lpstr>Logical Instruction Examples</vt:lpstr>
      <vt:lpstr>Logical Instruction Examples</vt:lpstr>
      <vt:lpstr>Logical Instruction Examples</vt:lpstr>
      <vt:lpstr>Logical Instruction Examples</vt:lpstr>
      <vt:lpstr>Shift Instructions</vt:lpstr>
      <vt:lpstr>Shift Instructions</vt:lpstr>
      <vt:lpstr>Generating Constants</vt:lpstr>
      <vt:lpstr>Memory Access Instructions</vt:lpstr>
      <vt:lpstr>Load and Store instructions</vt:lpstr>
      <vt:lpstr>Load and Store</vt:lpstr>
      <vt:lpstr>word aligned</vt:lpstr>
      <vt:lpstr>lw and sw instructions</vt:lpstr>
      <vt:lpstr>MIPS Addresses</vt:lpstr>
      <vt:lpstr>Example</vt:lpstr>
      <vt:lpstr>Example</vt:lpstr>
      <vt:lpstr>store word instruction</vt:lpstr>
      <vt:lpstr>PowerPoint Presentation</vt:lpstr>
      <vt:lpstr>How to initialize the Base Register(32-bits)</vt:lpstr>
      <vt:lpstr>PowerPoint Presentation</vt:lpstr>
      <vt:lpstr>Filling in the bottom Half</vt:lpstr>
      <vt:lpstr>PowerPoint Presentation</vt:lpstr>
      <vt:lpstr>Multiplication, Division</vt:lpstr>
      <vt:lpstr>Branching</vt:lpstr>
      <vt:lpstr>Review: The Stored Program</vt:lpstr>
      <vt:lpstr>Conditional Branching (beq)</vt:lpstr>
      <vt:lpstr>The Branch Not Taken (bne)</vt:lpstr>
      <vt:lpstr>Unconditional Branching / Jumping (j)</vt:lpstr>
      <vt:lpstr>Unconditional Branching (jr)</vt:lpstr>
      <vt:lpstr>High-Level Code Constructs</vt:lpstr>
      <vt:lpstr>If Statement</vt:lpstr>
      <vt:lpstr>If Statement</vt:lpstr>
      <vt:lpstr>If / Else Statement</vt:lpstr>
      <vt:lpstr>If / Else Statement</vt:lpstr>
      <vt:lpstr>While Loops</vt:lpstr>
      <vt:lpstr>For Loops</vt:lpstr>
      <vt:lpstr>For Loops</vt:lpstr>
      <vt:lpstr>Less Than Comparisons</vt:lpstr>
      <vt:lpstr>Arrays</vt:lpstr>
      <vt:lpstr>Arrays</vt:lpstr>
      <vt:lpstr>Arrays</vt:lpstr>
      <vt:lpstr>Arrays Using For Loops</vt:lpstr>
      <vt:lpstr>Arrays Using For Loops</vt:lpstr>
      <vt:lpstr>ASCII Codes</vt:lpstr>
      <vt:lpstr>Cast of Characters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MIPS Assembly with MARS</dc:title>
  <dc:creator>Windows User</dc:creator>
  <cp:lastModifiedBy>cccc</cp:lastModifiedBy>
  <cp:revision>47</cp:revision>
  <dcterms:created xsi:type="dcterms:W3CDTF">2019-03-17T22:05:16Z</dcterms:created>
  <dcterms:modified xsi:type="dcterms:W3CDTF">2019-03-21T10:05:14Z</dcterms:modified>
</cp:coreProperties>
</file>