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256" r:id="rId2"/>
    <p:sldId id="265" r:id="rId3"/>
    <p:sldId id="266" r:id="rId4"/>
    <p:sldId id="257" r:id="rId5"/>
    <p:sldId id="258" r:id="rId6"/>
    <p:sldId id="259" r:id="rId7"/>
    <p:sldId id="260" r:id="rId8"/>
    <p:sldId id="261" r:id="rId9"/>
    <p:sldId id="262" r:id="rId10"/>
    <p:sldId id="263" r:id="rId11"/>
    <p:sldId id="264"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797675" cy="987425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50443" y="0"/>
            <a:ext cx="2945659" cy="495427"/>
          </a:xfrm>
          <a:prstGeom prst="rect">
            <a:avLst/>
          </a:prstGeom>
        </p:spPr>
        <p:txBody>
          <a:bodyPr vert="horz" lIns="91440" tIns="45720" rIns="91440" bIns="45720" rtlCol="0"/>
          <a:lstStyle>
            <a:lvl1pPr algn="r">
              <a:defRPr sz="1200"/>
            </a:lvl1pPr>
          </a:lstStyle>
          <a:p>
            <a:fld id="{0E488F7C-3592-4E06-BEFC-9C07286AD916}" type="datetimeFigureOut">
              <a:rPr lang="tr-TR" smtClean="0"/>
              <a:t>14.03.2019</a:t>
            </a:fld>
            <a:endParaRPr lang="tr-TR"/>
          </a:p>
        </p:txBody>
      </p:sp>
      <p:sp>
        <p:nvSpPr>
          <p:cNvPr id="4" name="Footer Placeholder 3"/>
          <p:cNvSpPr>
            <a:spLocks noGrp="1"/>
          </p:cNvSpPr>
          <p:nvPr>
            <p:ph type="ftr" sz="quarter" idx="2"/>
          </p:nvPr>
        </p:nvSpPr>
        <p:spPr>
          <a:xfrm>
            <a:off x="0" y="9378824"/>
            <a:ext cx="2945659" cy="495426"/>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850443" y="9378824"/>
            <a:ext cx="2945659" cy="495426"/>
          </a:xfrm>
          <a:prstGeom prst="rect">
            <a:avLst/>
          </a:prstGeom>
        </p:spPr>
        <p:txBody>
          <a:bodyPr vert="horz" lIns="91440" tIns="45720" rIns="91440" bIns="45720" rtlCol="0" anchor="b"/>
          <a:lstStyle>
            <a:lvl1pPr algn="r">
              <a:defRPr sz="1200"/>
            </a:lvl1pPr>
          </a:lstStyle>
          <a:p>
            <a:fld id="{62AA841C-60E2-4BDC-8F50-3D5CB9EB52D8}" type="slidenum">
              <a:rPr lang="tr-TR" smtClean="0"/>
              <a:t>‹#›</a:t>
            </a:fld>
            <a:endParaRPr lang="tr-TR"/>
          </a:p>
        </p:txBody>
      </p:sp>
    </p:spTree>
    <p:extLst>
      <p:ext uri="{BB962C8B-B14F-4D97-AF65-F5344CB8AC3E}">
        <p14:creationId xmlns:p14="http://schemas.microsoft.com/office/powerpoint/2010/main" val="95583735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63B1C906-2E62-4D71-BE92-672B8E18E5BC}" type="datetimeFigureOut">
              <a:rPr lang="tr-TR" smtClean="0"/>
              <a:t>14.03.2019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4424CE-0BB0-4E73-B537-61E7A7E1C0E6}" type="slidenum">
              <a:rPr lang="tr-TR" smtClean="0"/>
              <a:t>‹#›</a:t>
            </a:fld>
            <a:endParaRPr lang="tr-TR"/>
          </a:p>
        </p:txBody>
      </p:sp>
    </p:spTree>
    <p:extLst>
      <p:ext uri="{BB962C8B-B14F-4D97-AF65-F5344CB8AC3E}">
        <p14:creationId xmlns:p14="http://schemas.microsoft.com/office/powerpoint/2010/main" val="1670543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3B1C906-2E62-4D71-BE92-672B8E18E5BC}" type="datetimeFigureOut">
              <a:rPr lang="tr-TR" smtClean="0"/>
              <a:t>14.03.2019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4424CE-0BB0-4E73-B537-61E7A7E1C0E6}" type="slidenum">
              <a:rPr lang="tr-TR" smtClean="0"/>
              <a:t>‹#›</a:t>
            </a:fld>
            <a:endParaRPr lang="tr-TR"/>
          </a:p>
        </p:txBody>
      </p:sp>
    </p:spTree>
    <p:extLst>
      <p:ext uri="{BB962C8B-B14F-4D97-AF65-F5344CB8AC3E}">
        <p14:creationId xmlns:p14="http://schemas.microsoft.com/office/powerpoint/2010/main" val="3328153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3B1C906-2E62-4D71-BE92-672B8E18E5BC}" type="datetimeFigureOut">
              <a:rPr lang="tr-TR" smtClean="0"/>
              <a:t>14.03.2019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4424CE-0BB0-4E73-B537-61E7A7E1C0E6}" type="slidenum">
              <a:rPr lang="tr-TR" smtClean="0"/>
              <a:t>‹#›</a:t>
            </a:fld>
            <a:endParaRPr lang="tr-TR"/>
          </a:p>
        </p:txBody>
      </p:sp>
    </p:spTree>
    <p:extLst>
      <p:ext uri="{BB962C8B-B14F-4D97-AF65-F5344CB8AC3E}">
        <p14:creationId xmlns:p14="http://schemas.microsoft.com/office/powerpoint/2010/main" val="2967127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3B1C906-2E62-4D71-BE92-672B8E18E5BC}" type="datetimeFigureOut">
              <a:rPr lang="tr-TR" smtClean="0"/>
              <a:t>14.03.2019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4424CE-0BB0-4E73-B537-61E7A7E1C0E6}" type="slidenum">
              <a:rPr lang="tr-TR" smtClean="0"/>
              <a:t>‹#›</a:t>
            </a:fld>
            <a:endParaRPr lang="tr-TR"/>
          </a:p>
        </p:txBody>
      </p:sp>
    </p:spTree>
    <p:extLst>
      <p:ext uri="{BB962C8B-B14F-4D97-AF65-F5344CB8AC3E}">
        <p14:creationId xmlns:p14="http://schemas.microsoft.com/office/powerpoint/2010/main" val="3616332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3B1C906-2E62-4D71-BE92-672B8E18E5BC}" type="datetimeFigureOut">
              <a:rPr lang="tr-TR" smtClean="0"/>
              <a:t>14.03.2019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4424CE-0BB0-4E73-B537-61E7A7E1C0E6}" type="slidenum">
              <a:rPr lang="tr-TR" smtClean="0"/>
              <a:t>‹#›</a:t>
            </a:fld>
            <a:endParaRPr lang="tr-TR"/>
          </a:p>
        </p:txBody>
      </p:sp>
    </p:spTree>
    <p:extLst>
      <p:ext uri="{BB962C8B-B14F-4D97-AF65-F5344CB8AC3E}">
        <p14:creationId xmlns:p14="http://schemas.microsoft.com/office/powerpoint/2010/main" val="2799503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63B1C906-2E62-4D71-BE92-672B8E18E5BC}" type="datetimeFigureOut">
              <a:rPr lang="tr-TR" smtClean="0"/>
              <a:t>14.03.2019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34424CE-0BB0-4E73-B537-61E7A7E1C0E6}" type="slidenum">
              <a:rPr lang="tr-TR" smtClean="0"/>
              <a:t>‹#›</a:t>
            </a:fld>
            <a:endParaRPr lang="tr-TR"/>
          </a:p>
        </p:txBody>
      </p:sp>
    </p:spTree>
    <p:extLst>
      <p:ext uri="{BB962C8B-B14F-4D97-AF65-F5344CB8AC3E}">
        <p14:creationId xmlns:p14="http://schemas.microsoft.com/office/powerpoint/2010/main" val="3838763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63B1C906-2E62-4D71-BE92-672B8E18E5BC}" type="datetimeFigureOut">
              <a:rPr lang="tr-TR" smtClean="0"/>
              <a:t>14.03.2019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34424CE-0BB0-4E73-B537-61E7A7E1C0E6}" type="slidenum">
              <a:rPr lang="tr-TR" smtClean="0"/>
              <a:t>‹#›</a:t>
            </a:fld>
            <a:endParaRPr lang="tr-TR"/>
          </a:p>
        </p:txBody>
      </p:sp>
    </p:spTree>
    <p:extLst>
      <p:ext uri="{BB962C8B-B14F-4D97-AF65-F5344CB8AC3E}">
        <p14:creationId xmlns:p14="http://schemas.microsoft.com/office/powerpoint/2010/main" val="3470861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63B1C906-2E62-4D71-BE92-672B8E18E5BC}" type="datetimeFigureOut">
              <a:rPr lang="tr-TR" smtClean="0"/>
              <a:t>14.03.2019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34424CE-0BB0-4E73-B537-61E7A7E1C0E6}" type="slidenum">
              <a:rPr lang="tr-TR" smtClean="0"/>
              <a:t>‹#›</a:t>
            </a:fld>
            <a:endParaRPr lang="tr-TR"/>
          </a:p>
        </p:txBody>
      </p:sp>
    </p:spTree>
    <p:extLst>
      <p:ext uri="{BB962C8B-B14F-4D97-AF65-F5344CB8AC3E}">
        <p14:creationId xmlns:p14="http://schemas.microsoft.com/office/powerpoint/2010/main" val="2978694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B1C906-2E62-4D71-BE92-672B8E18E5BC}" type="datetimeFigureOut">
              <a:rPr lang="tr-TR" smtClean="0"/>
              <a:t>14.03.2019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34424CE-0BB0-4E73-B537-61E7A7E1C0E6}" type="slidenum">
              <a:rPr lang="tr-TR" smtClean="0"/>
              <a:t>‹#›</a:t>
            </a:fld>
            <a:endParaRPr lang="tr-TR"/>
          </a:p>
        </p:txBody>
      </p:sp>
    </p:spTree>
    <p:extLst>
      <p:ext uri="{BB962C8B-B14F-4D97-AF65-F5344CB8AC3E}">
        <p14:creationId xmlns:p14="http://schemas.microsoft.com/office/powerpoint/2010/main" val="221552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3B1C906-2E62-4D71-BE92-672B8E18E5BC}" type="datetimeFigureOut">
              <a:rPr lang="tr-TR" smtClean="0"/>
              <a:t>14.03.2019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34424CE-0BB0-4E73-B537-61E7A7E1C0E6}" type="slidenum">
              <a:rPr lang="tr-TR" smtClean="0"/>
              <a:t>‹#›</a:t>
            </a:fld>
            <a:endParaRPr lang="tr-TR"/>
          </a:p>
        </p:txBody>
      </p:sp>
    </p:spTree>
    <p:extLst>
      <p:ext uri="{BB962C8B-B14F-4D97-AF65-F5344CB8AC3E}">
        <p14:creationId xmlns:p14="http://schemas.microsoft.com/office/powerpoint/2010/main" val="2457020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3B1C906-2E62-4D71-BE92-672B8E18E5BC}" type="datetimeFigureOut">
              <a:rPr lang="tr-TR" smtClean="0"/>
              <a:t>14.03.2019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34424CE-0BB0-4E73-B537-61E7A7E1C0E6}" type="slidenum">
              <a:rPr lang="tr-TR" smtClean="0"/>
              <a:t>‹#›</a:t>
            </a:fld>
            <a:endParaRPr lang="tr-TR"/>
          </a:p>
        </p:txBody>
      </p:sp>
    </p:spTree>
    <p:extLst>
      <p:ext uri="{BB962C8B-B14F-4D97-AF65-F5344CB8AC3E}">
        <p14:creationId xmlns:p14="http://schemas.microsoft.com/office/powerpoint/2010/main" val="462798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B1C906-2E62-4D71-BE92-672B8E18E5BC}" type="datetimeFigureOut">
              <a:rPr lang="tr-TR" smtClean="0"/>
              <a:t>14.03.2019</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4424CE-0BB0-4E73-B537-61E7A7E1C0E6}" type="slidenum">
              <a:rPr lang="tr-TR" smtClean="0"/>
              <a:t>‹#›</a:t>
            </a:fld>
            <a:endParaRPr lang="tr-TR"/>
          </a:p>
        </p:txBody>
      </p:sp>
    </p:spTree>
    <p:extLst>
      <p:ext uri="{BB962C8B-B14F-4D97-AF65-F5344CB8AC3E}">
        <p14:creationId xmlns:p14="http://schemas.microsoft.com/office/powerpoint/2010/main" val="3698539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MIPS Assembly</a:t>
            </a:r>
            <a:endParaRPr lang="tr-TR" dirty="0"/>
          </a:p>
        </p:txBody>
      </p:sp>
    </p:spTree>
    <p:extLst>
      <p:ext uri="{BB962C8B-B14F-4D97-AF65-F5344CB8AC3E}">
        <p14:creationId xmlns:p14="http://schemas.microsoft.com/office/powerpoint/2010/main" val="1146713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682" y="1776198"/>
            <a:ext cx="10515600" cy="4682267"/>
          </a:xfrm>
        </p:spPr>
        <p:txBody>
          <a:bodyPr>
            <a:normAutofit fontScale="85000" lnSpcReduction="20000"/>
          </a:bodyPr>
          <a:lstStyle/>
          <a:p>
            <a:pPr marL="0" indent="0">
              <a:buNone/>
            </a:pPr>
            <a:r>
              <a:rPr lang="en-US" dirty="0" smtClean="0"/>
              <a:t>The instruction means: </a:t>
            </a:r>
            <a:endParaRPr lang="tr-TR" dirty="0" smtClean="0"/>
          </a:p>
          <a:p>
            <a:pPr marL="0" indent="0">
              <a:buNone/>
            </a:pPr>
            <a:r>
              <a:rPr lang="en-US" dirty="0" smtClean="0"/>
              <a:t>add the integers in registers $t1 and $t2 and </a:t>
            </a:r>
            <a:endParaRPr lang="tr-TR" dirty="0" smtClean="0"/>
          </a:p>
          <a:p>
            <a:pPr marL="0" indent="0">
              <a:buNone/>
            </a:pPr>
            <a:r>
              <a:rPr lang="en-US" dirty="0" smtClean="0"/>
              <a:t>put the result in register $t0. </a:t>
            </a:r>
            <a:endParaRPr lang="tr-TR" dirty="0" smtClean="0"/>
          </a:p>
          <a:p>
            <a:pPr marL="0" indent="0">
              <a:buNone/>
            </a:pPr>
            <a:r>
              <a:rPr lang="en-US" dirty="0" smtClean="0"/>
              <a:t>To create the machine instruction from the assembly language statement a </a:t>
            </a:r>
            <a:r>
              <a:rPr lang="en-US" b="1" dirty="0" smtClean="0"/>
              <a:t>translation program called an assembler </a:t>
            </a:r>
            <a:r>
              <a:rPr lang="en-US" dirty="0" smtClean="0"/>
              <a:t>is used. </a:t>
            </a:r>
            <a:endParaRPr lang="tr-TR" dirty="0" smtClean="0"/>
          </a:p>
          <a:p>
            <a:pPr marL="0" indent="0">
              <a:buNone/>
            </a:pPr>
            <a:endParaRPr lang="tr-TR" dirty="0"/>
          </a:p>
          <a:p>
            <a:pPr marL="0" indent="0">
              <a:buNone/>
            </a:pPr>
            <a:r>
              <a:rPr lang="tr-TR" dirty="0" smtClean="0"/>
              <a:t>A</a:t>
            </a:r>
            <a:r>
              <a:rPr lang="en-US" dirty="0" err="1" smtClean="0"/>
              <a:t>ssembly</a:t>
            </a:r>
            <a:r>
              <a:rPr lang="en-US" dirty="0" smtClean="0"/>
              <a:t> language much easier to use than machine language for many reasons. </a:t>
            </a:r>
          </a:p>
          <a:p>
            <a:r>
              <a:rPr lang="en-US" dirty="0" smtClean="0"/>
              <a:t>It is hard for humans to keep track of those ones and zeros.</a:t>
            </a:r>
          </a:p>
          <a:p>
            <a:r>
              <a:rPr lang="en-US" dirty="0" smtClean="0"/>
              <a:t>By using symbols programmers gain </a:t>
            </a:r>
            <a:r>
              <a:rPr lang="en-US" b="1" dirty="0" smtClean="0"/>
              <a:t>flexibility</a:t>
            </a:r>
            <a:r>
              <a:rPr lang="en-US" dirty="0" smtClean="0"/>
              <a:t> in describing the computation.</a:t>
            </a:r>
          </a:p>
          <a:p>
            <a:r>
              <a:rPr lang="en-US" dirty="0" smtClean="0"/>
              <a:t>Assembly language is a compact notation.</a:t>
            </a:r>
          </a:p>
          <a:p>
            <a:r>
              <a:rPr lang="en-US" b="1" dirty="0" smtClean="0"/>
              <a:t>Enhanced</a:t>
            </a:r>
            <a:r>
              <a:rPr lang="en-US" dirty="0" smtClean="0"/>
              <a:t> assembly language includes additional convenience features. It has instructions (called </a:t>
            </a:r>
            <a:r>
              <a:rPr lang="en-US" b="1" dirty="0" err="1" smtClean="0"/>
              <a:t>pseudoinstructions</a:t>
            </a:r>
            <a:r>
              <a:rPr lang="en-US" dirty="0" smtClean="0"/>
              <a:t>) that correspond to several machine instructions. </a:t>
            </a:r>
          </a:p>
          <a:p>
            <a:pPr marL="0" indent="0">
              <a:buNone/>
            </a:pPr>
            <a:endParaRPr lang="tr-TR" dirty="0"/>
          </a:p>
        </p:txBody>
      </p:sp>
      <p:sp>
        <p:nvSpPr>
          <p:cNvPr id="7" name="Rectangle 1"/>
          <p:cNvSpPr>
            <a:spLocks noChangeArrowheads="1"/>
          </p:cNvSpPr>
          <p:nvPr/>
        </p:nvSpPr>
        <p:spPr bwMode="auto">
          <a:xfrm>
            <a:off x="681682" y="631607"/>
            <a:ext cx="1003393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b="0" i="0" u="none" strike="noStrike" cap="none" normalizeH="0" baseline="0" dirty="0" err="1" smtClean="0">
                <a:ln>
                  <a:noFill/>
                </a:ln>
                <a:solidFill>
                  <a:srgbClr val="FF0000"/>
                </a:solidFill>
                <a:effectLst/>
                <a:latin typeface="Arial Unicode MS"/>
              </a:rPr>
              <a:t>machine</a:t>
            </a:r>
            <a:r>
              <a:rPr kumimoji="0" lang="tr-TR" altLang="tr-TR" b="0" i="0" u="none" strike="noStrike" cap="none" normalizeH="0" baseline="0" dirty="0" smtClean="0">
                <a:ln>
                  <a:noFill/>
                </a:ln>
                <a:solidFill>
                  <a:srgbClr val="FF0000"/>
                </a:solidFill>
                <a:effectLst/>
                <a:latin typeface="Arial Unicode MS"/>
              </a:rPr>
              <a:t> </a:t>
            </a:r>
            <a:r>
              <a:rPr kumimoji="0" lang="tr-TR" altLang="tr-TR" b="0" i="0" u="none" strike="noStrike" cap="none" normalizeH="0" baseline="0" dirty="0" err="1" smtClean="0">
                <a:ln>
                  <a:noFill/>
                </a:ln>
                <a:solidFill>
                  <a:srgbClr val="FF0000"/>
                </a:solidFill>
                <a:effectLst/>
                <a:latin typeface="Arial Unicode MS"/>
              </a:rPr>
              <a:t>instruction</a:t>
            </a:r>
            <a:r>
              <a:rPr kumimoji="0" lang="tr-TR" altLang="tr-TR" b="0" i="0" u="none" strike="noStrike" cap="none" normalizeH="0" baseline="0" dirty="0" smtClean="0">
                <a:ln>
                  <a:noFill/>
                </a:ln>
                <a:solidFill>
                  <a:srgbClr val="FF0000"/>
                </a:solidFill>
                <a:effectLst/>
                <a:latin typeface="Arial Unicode MS"/>
              </a:rPr>
              <a:t> 					</a:t>
            </a:r>
            <a:r>
              <a:rPr kumimoji="0" lang="tr-TR" altLang="tr-TR" b="0" i="0" u="none" strike="noStrike" cap="none" normalizeH="0" baseline="0" dirty="0" err="1" smtClean="0">
                <a:ln>
                  <a:noFill/>
                </a:ln>
                <a:solidFill>
                  <a:srgbClr val="FF0000"/>
                </a:solidFill>
                <a:effectLst/>
                <a:latin typeface="Arial Unicode MS"/>
              </a:rPr>
              <a:t>assembly</a:t>
            </a:r>
            <a:r>
              <a:rPr kumimoji="0" lang="tr-TR" altLang="tr-TR" b="0" i="0" u="none" strike="noStrike" cap="none" normalizeH="0" baseline="0" dirty="0" smtClean="0">
                <a:ln>
                  <a:noFill/>
                </a:ln>
                <a:solidFill>
                  <a:srgbClr val="FF0000"/>
                </a:solidFill>
                <a:effectLst/>
                <a:latin typeface="Arial Unicode MS"/>
              </a:rPr>
              <a:t> </a:t>
            </a:r>
            <a:r>
              <a:rPr kumimoji="0" lang="tr-TR" altLang="tr-TR" b="0" i="0" u="none" strike="noStrike" cap="none" normalizeH="0" baseline="0" dirty="0" err="1" smtClean="0">
                <a:ln>
                  <a:noFill/>
                </a:ln>
                <a:solidFill>
                  <a:srgbClr val="FF0000"/>
                </a:solidFill>
                <a:effectLst/>
                <a:latin typeface="Arial Unicode MS"/>
              </a:rPr>
              <a:t>language</a:t>
            </a:r>
            <a:r>
              <a:rPr kumimoji="0" lang="tr-TR" altLang="tr-TR" b="0" i="0" u="none" strike="noStrike" cap="none" normalizeH="0" baseline="0" dirty="0" smtClean="0">
                <a:ln>
                  <a:noFill/>
                </a:ln>
                <a:solidFill>
                  <a:srgbClr val="FF0000"/>
                </a:solidFill>
                <a:effectLst/>
                <a:latin typeface="Arial Unicode MS"/>
              </a:rPr>
              <a:t> </a:t>
            </a:r>
            <a:r>
              <a:rPr kumimoji="0" lang="tr-TR" altLang="tr-TR" b="0" i="0" u="none" strike="noStrike" cap="none" normalizeH="0" baseline="0" dirty="0" err="1" smtClean="0">
                <a:ln>
                  <a:noFill/>
                </a:ln>
                <a:solidFill>
                  <a:srgbClr val="FF0000"/>
                </a:solidFill>
                <a:effectLst/>
                <a:latin typeface="Arial Unicode MS"/>
              </a:rPr>
              <a:t>statement</a:t>
            </a:r>
            <a:r>
              <a:rPr kumimoji="0" lang="tr-TR" altLang="tr-TR" b="0" i="0" u="none" strike="noStrike" cap="none" normalizeH="0" baseline="0" dirty="0" smtClean="0">
                <a:ln>
                  <a:noFill/>
                </a:ln>
                <a:solidFill>
                  <a:srgbClr val="FF0000"/>
                </a:solidFill>
                <a:effectLst/>
                <a:latin typeface="Arial Unicode MS"/>
              </a:rPr>
              <a:t> </a:t>
            </a:r>
          </a:p>
          <a:p>
            <a:pPr marL="0" marR="0" lvl="0" indent="0" algn="l" defTabSz="914400" rtl="0" eaLnBrk="0" fontAlgn="base" latinLnBrk="0" hangingPunct="0">
              <a:lnSpc>
                <a:spcPct val="100000"/>
              </a:lnSpc>
              <a:spcBef>
                <a:spcPct val="0"/>
              </a:spcBef>
              <a:spcAft>
                <a:spcPct val="0"/>
              </a:spcAft>
              <a:buClrTx/>
              <a:buSzTx/>
              <a:buFontTx/>
              <a:buNone/>
              <a:tabLst/>
            </a:pPr>
            <a:endParaRPr lang="tr-TR" altLang="tr-TR" dirty="0">
              <a:solidFill>
                <a:srgbClr val="FF0000"/>
              </a:solidFill>
              <a:latin typeface="Arial Unicode M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b="0" i="0" u="none" strike="noStrike" cap="none" normalizeH="0" baseline="0" dirty="0" smtClean="0">
                <a:ln>
                  <a:noFill/>
                </a:ln>
                <a:solidFill>
                  <a:srgbClr val="FF0000"/>
                </a:solidFill>
                <a:effectLst/>
                <a:latin typeface="Arial Unicode MS"/>
              </a:rPr>
              <a:t>0000 0001 0010 1011 1000 0000 0010 0000 			</a:t>
            </a:r>
            <a:r>
              <a:rPr kumimoji="0" lang="tr-TR" altLang="tr-TR" b="0" i="0" u="none" strike="noStrike" cap="none" normalizeH="0" baseline="0" dirty="0" err="1" smtClean="0">
                <a:ln>
                  <a:noFill/>
                </a:ln>
                <a:solidFill>
                  <a:srgbClr val="FF0000"/>
                </a:solidFill>
                <a:effectLst/>
                <a:latin typeface="Arial Unicode MS"/>
              </a:rPr>
              <a:t>add</a:t>
            </a:r>
            <a:r>
              <a:rPr kumimoji="0" lang="tr-TR" altLang="tr-TR" b="0" i="0" u="none" strike="noStrike" cap="none" normalizeH="0" baseline="0" dirty="0" smtClean="0">
                <a:ln>
                  <a:noFill/>
                </a:ln>
                <a:solidFill>
                  <a:srgbClr val="FF0000"/>
                </a:solidFill>
                <a:effectLst/>
                <a:latin typeface="Arial Unicode MS"/>
              </a:rPr>
              <a:t> $t0,$t1,$t2</a:t>
            </a:r>
            <a:r>
              <a:rPr kumimoji="0" lang="tr-TR" altLang="tr-TR" sz="1400" b="0" i="0" u="none" strike="noStrike" cap="none" normalizeH="0" baseline="0" dirty="0" smtClean="0">
                <a:ln>
                  <a:noFill/>
                </a:ln>
                <a:solidFill>
                  <a:srgbClr val="FF0000"/>
                </a:solidFill>
                <a:effectLst/>
              </a:rPr>
              <a:t> </a:t>
            </a:r>
            <a:endParaRPr kumimoji="0" lang="tr-TR" altLang="tr-TR" sz="4000" b="0" i="0" u="none" strike="noStrike" cap="none" normalizeH="0" baseline="0" dirty="0" smtClean="0">
              <a:ln>
                <a:noFill/>
              </a:ln>
              <a:solidFill>
                <a:srgbClr val="FF0000"/>
              </a:solidFill>
              <a:effectLst/>
              <a:latin typeface="Arial" panose="020B0604020202020204" pitchFamily="34" charset="0"/>
            </a:endParaRPr>
          </a:p>
        </p:txBody>
      </p:sp>
    </p:spTree>
    <p:extLst>
      <p:ext uri="{BB962C8B-B14F-4D97-AF65-F5344CB8AC3E}">
        <p14:creationId xmlns:p14="http://schemas.microsoft.com/office/powerpoint/2010/main" val="3416845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Program </a:t>
            </a:r>
            <a:r>
              <a:rPr lang="tr-TR" b="1" dirty="0" err="1" smtClean="0"/>
              <a:t>Translation</a:t>
            </a:r>
            <a:endParaRPr lang="tr-TR" dirty="0"/>
          </a:p>
        </p:txBody>
      </p:sp>
      <p:sp>
        <p:nvSpPr>
          <p:cNvPr id="4" name="Rectangle 3"/>
          <p:cNvSpPr/>
          <p:nvPr/>
        </p:nvSpPr>
        <p:spPr>
          <a:xfrm>
            <a:off x="838200" y="1498938"/>
            <a:ext cx="10933670" cy="1200329"/>
          </a:xfrm>
          <a:prstGeom prst="rect">
            <a:avLst/>
          </a:prstGeom>
        </p:spPr>
        <p:txBody>
          <a:bodyPr wrap="square">
            <a:spAutoFit/>
          </a:bodyPr>
          <a:lstStyle/>
          <a:p>
            <a:r>
              <a:rPr lang="en-US" dirty="0" smtClean="0"/>
              <a:t>The assembly language statement says the same thing as the machine language instruction, but must be translated into a bit pattern before it can be executed. </a:t>
            </a:r>
            <a:endParaRPr lang="tr-TR" dirty="0" smtClean="0"/>
          </a:p>
          <a:p>
            <a:r>
              <a:rPr lang="en-US" dirty="0" smtClean="0"/>
              <a:t>An assembly language </a:t>
            </a:r>
            <a:r>
              <a:rPr lang="en-US" i="1" dirty="0" smtClean="0"/>
              <a:t>program</a:t>
            </a:r>
            <a:r>
              <a:rPr lang="en-US" dirty="0" smtClean="0"/>
              <a:t> consists of assembly language statements, statements that define data, and some additional information that helps in the translation. </a:t>
            </a:r>
            <a:endParaRPr lang="tr-TR" dirty="0"/>
          </a:p>
        </p:txBody>
      </p:sp>
      <p:sp>
        <p:nvSpPr>
          <p:cNvPr id="5" name="Rectangle 4"/>
          <p:cNvSpPr/>
          <p:nvPr/>
        </p:nvSpPr>
        <p:spPr>
          <a:xfrm>
            <a:off x="1210962" y="2898641"/>
            <a:ext cx="9621794" cy="400110"/>
          </a:xfrm>
          <a:prstGeom prst="rect">
            <a:avLst/>
          </a:prstGeom>
        </p:spPr>
        <p:txBody>
          <a:bodyPr wrap="square">
            <a:spAutoFit/>
          </a:bodyPr>
          <a:lstStyle/>
          <a:p>
            <a:r>
              <a:rPr lang="en-US" sz="2000" dirty="0" smtClean="0">
                <a:solidFill>
                  <a:srgbClr val="C00000"/>
                </a:solidFill>
              </a:rPr>
              <a:t>Here is a fragment of an assembly language program and its translation into bit patterns. </a:t>
            </a:r>
            <a:endParaRPr lang="tr-TR" sz="2000" dirty="0">
              <a:solidFill>
                <a:srgbClr val="C00000"/>
              </a:solidFill>
            </a:endParaRPr>
          </a:p>
        </p:txBody>
      </p:sp>
      <p:sp>
        <p:nvSpPr>
          <p:cNvPr id="6" name="Rectangle 1"/>
          <p:cNvSpPr>
            <a:spLocks noChangeArrowheads="1"/>
          </p:cNvSpPr>
          <p:nvPr/>
        </p:nvSpPr>
        <p:spPr bwMode="auto">
          <a:xfrm>
            <a:off x="1150689" y="3565546"/>
            <a:ext cx="9890621"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err="1" smtClean="0">
                <a:ln>
                  <a:noFill/>
                </a:ln>
                <a:solidFill>
                  <a:schemeClr val="tx1"/>
                </a:solidFill>
                <a:effectLst/>
                <a:latin typeface="Arial Unicode MS"/>
              </a:rPr>
              <a:t>machine</a:t>
            </a:r>
            <a:r>
              <a:rPr kumimoji="0" lang="tr-TR" altLang="tr-TR" sz="2000" b="0" i="0" u="none" strike="noStrike" cap="none" normalizeH="0" baseline="0" dirty="0" smtClean="0">
                <a:ln>
                  <a:noFill/>
                </a:ln>
                <a:solidFill>
                  <a:schemeClr val="tx1"/>
                </a:solidFill>
                <a:effectLst/>
                <a:latin typeface="Arial Unicode MS"/>
              </a:rPr>
              <a:t> </a:t>
            </a:r>
            <a:r>
              <a:rPr kumimoji="0" lang="tr-TR" altLang="tr-TR" sz="2000" b="0" i="0" u="none" strike="noStrike" cap="none" normalizeH="0" baseline="0" dirty="0" err="1" smtClean="0">
                <a:ln>
                  <a:noFill/>
                </a:ln>
                <a:solidFill>
                  <a:schemeClr val="tx1"/>
                </a:solidFill>
                <a:effectLst/>
                <a:latin typeface="Arial Unicode MS"/>
              </a:rPr>
              <a:t>instructions</a:t>
            </a:r>
            <a:r>
              <a:rPr kumimoji="0" lang="tr-TR" altLang="tr-TR" sz="2000" b="0" i="0" u="none" strike="noStrike" cap="none" normalizeH="0" baseline="0" dirty="0" smtClean="0">
                <a:ln>
                  <a:noFill/>
                </a:ln>
                <a:solidFill>
                  <a:schemeClr val="tx1"/>
                </a:solidFill>
                <a:effectLst/>
                <a:latin typeface="Arial Unicode MS"/>
              </a:rPr>
              <a:t> 					</a:t>
            </a:r>
            <a:r>
              <a:rPr kumimoji="0" lang="tr-TR" altLang="tr-TR" sz="2000" b="0" i="0" u="none" strike="noStrike" cap="none" normalizeH="0" baseline="0" dirty="0" err="1" smtClean="0">
                <a:ln>
                  <a:noFill/>
                </a:ln>
                <a:solidFill>
                  <a:schemeClr val="tx1"/>
                </a:solidFill>
                <a:effectLst/>
                <a:latin typeface="Arial Unicode MS"/>
              </a:rPr>
              <a:t>assembly</a:t>
            </a:r>
            <a:r>
              <a:rPr kumimoji="0" lang="tr-TR" altLang="tr-TR" sz="2000" b="0" i="0" u="none" strike="noStrike" cap="none" normalizeH="0" baseline="0" dirty="0" smtClean="0">
                <a:ln>
                  <a:noFill/>
                </a:ln>
                <a:solidFill>
                  <a:schemeClr val="tx1"/>
                </a:solidFill>
                <a:effectLst/>
                <a:latin typeface="Arial Unicode MS"/>
              </a:rPr>
              <a:t> </a:t>
            </a:r>
            <a:r>
              <a:rPr kumimoji="0" lang="tr-TR" altLang="tr-TR" sz="2000" b="0" i="0" u="none" strike="noStrike" cap="none" normalizeH="0" baseline="0" dirty="0" err="1" smtClean="0">
                <a:ln>
                  <a:noFill/>
                </a:ln>
                <a:solidFill>
                  <a:schemeClr val="tx1"/>
                </a:solidFill>
                <a:effectLst/>
                <a:latin typeface="Arial Unicode MS"/>
              </a:rPr>
              <a:t>statements</a:t>
            </a:r>
            <a:endParaRPr kumimoji="0" lang="tr-TR" altLang="tr-TR" sz="2000" b="0" i="0" u="none" strike="noStrike" cap="none" normalizeH="0" baseline="0" dirty="0" smtClean="0">
              <a:ln>
                <a:noFill/>
              </a:ln>
              <a:solidFill>
                <a:schemeClr val="tx1"/>
              </a:solidFill>
              <a:effectLst/>
              <a:latin typeface="Arial Unicode M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smtClean="0">
                <a:ln>
                  <a:noFill/>
                </a:ln>
                <a:solidFill>
                  <a:schemeClr val="tx1"/>
                </a:solidFill>
                <a:effectLst/>
                <a:latin typeface="Arial Unicode MS"/>
              </a:rPr>
              <a:t>0011 0100 0000 0001 0000 0000 0000 1001 		</a:t>
            </a:r>
            <a:r>
              <a:rPr kumimoji="0" lang="tr-TR" altLang="tr-TR" sz="2000" b="0" i="0" u="none" strike="noStrike" cap="none" normalizeH="0" baseline="0" dirty="0" err="1" smtClean="0">
                <a:ln>
                  <a:noFill/>
                </a:ln>
                <a:solidFill>
                  <a:schemeClr val="tx1"/>
                </a:solidFill>
                <a:effectLst/>
                <a:latin typeface="Arial Unicode MS"/>
              </a:rPr>
              <a:t>ori</a:t>
            </a:r>
            <a:r>
              <a:rPr kumimoji="0" lang="tr-TR" altLang="tr-TR" sz="2000" b="0" i="0" u="none" strike="noStrike" cap="none" normalizeH="0" baseline="0" dirty="0" smtClean="0">
                <a:ln>
                  <a:noFill/>
                </a:ln>
                <a:solidFill>
                  <a:schemeClr val="tx1"/>
                </a:solidFill>
                <a:effectLst/>
                <a:latin typeface="Arial Unicode MS"/>
              </a:rPr>
              <a:t> $1, $0, 9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smtClean="0">
                <a:ln>
                  <a:noFill/>
                </a:ln>
                <a:solidFill>
                  <a:schemeClr val="tx1"/>
                </a:solidFill>
                <a:effectLst/>
                <a:latin typeface="Arial Unicode MS"/>
              </a:rPr>
              <a:t>0000 0000 0100 0001 0000 0000 0001 1000 		</a:t>
            </a:r>
            <a:r>
              <a:rPr kumimoji="0" lang="tr-TR" altLang="tr-TR" sz="2000" b="0" i="0" u="none" strike="noStrike" cap="none" normalizeH="0" baseline="0" dirty="0" err="1" smtClean="0">
                <a:ln>
                  <a:noFill/>
                </a:ln>
                <a:solidFill>
                  <a:schemeClr val="tx1"/>
                </a:solidFill>
                <a:effectLst/>
                <a:latin typeface="Arial Unicode MS"/>
              </a:rPr>
              <a:t>mult</a:t>
            </a:r>
            <a:r>
              <a:rPr kumimoji="0" lang="tr-TR" altLang="tr-TR" sz="2000" b="0" i="0" u="none" strike="noStrike" cap="none" normalizeH="0" baseline="0" dirty="0" smtClean="0">
                <a:ln>
                  <a:noFill/>
                </a:ln>
                <a:solidFill>
                  <a:schemeClr val="tx1"/>
                </a:solidFill>
                <a:effectLst/>
                <a:latin typeface="Arial Unicode MS"/>
              </a:rPr>
              <a:t> $2, $1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smtClean="0">
                <a:ln>
                  <a:noFill/>
                </a:ln>
                <a:solidFill>
                  <a:schemeClr val="tx1"/>
                </a:solidFill>
                <a:effectLst/>
                <a:latin typeface="Arial Unicode MS"/>
              </a:rPr>
              <a:t>0011 0100 0000 0001 0000 0000 0000 1001 		</a:t>
            </a:r>
            <a:r>
              <a:rPr kumimoji="0" lang="tr-TR" altLang="tr-TR" sz="2000" b="0" i="0" u="none" strike="noStrike" cap="none" normalizeH="0" baseline="0" dirty="0" err="1" smtClean="0">
                <a:ln>
                  <a:noFill/>
                </a:ln>
                <a:solidFill>
                  <a:schemeClr val="tx1"/>
                </a:solidFill>
                <a:effectLst/>
                <a:latin typeface="Arial Unicode MS"/>
              </a:rPr>
              <a:t>ori</a:t>
            </a:r>
            <a:r>
              <a:rPr kumimoji="0" lang="tr-TR" altLang="tr-TR" sz="2000" b="0" i="0" u="none" strike="noStrike" cap="none" normalizeH="0" baseline="0" dirty="0" smtClean="0">
                <a:ln>
                  <a:noFill/>
                </a:ln>
                <a:solidFill>
                  <a:schemeClr val="tx1"/>
                </a:solidFill>
                <a:effectLst/>
                <a:latin typeface="Arial Unicode MS"/>
              </a:rPr>
              <a:t> $1, $0, 5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smtClean="0">
                <a:ln>
                  <a:noFill/>
                </a:ln>
                <a:solidFill>
                  <a:schemeClr val="tx1"/>
                </a:solidFill>
                <a:effectLst/>
                <a:latin typeface="Arial Unicode MS"/>
              </a:rPr>
              <a:t>0000 0000 0100 0000 0000 0000 0100 1000 		div $8, $1</a:t>
            </a:r>
            <a:r>
              <a:rPr kumimoji="0" lang="tr-TR" altLang="tr-TR" sz="1600" b="0" i="0" u="none" strike="noStrike" cap="none" normalizeH="0" baseline="0" dirty="0" smtClean="0">
                <a:ln>
                  <a:noFill/>
                </a:ln>
                <a:solidFill>
                  <a:schemeClr val="tx1"/>
                </a:solidFill>
                <a:effectLst/>
              </a:rPr>
              <a:t> </a:t>
            </a:r>
            <a:endParaRPr kumimoji="0" lang="tr-TR" altLang="tr-TR" sz="4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79010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3"/>
          <p:cNvSpPr txBox="1">
            <a:spLocks noChangeArrowheads="1"/>
          </p:cNvSpPr>
          <p:nvPr/>
        </p:nvSpPr>
        <p:spPr>
          <a:xfrm>
            <a:off x="1482811" y="617409"/>
            <a:ext cx="9144000" cy="61499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tr-TR" smtClean="0"/>
              <a:t>An instruction is a </a:t>
            </a:r>
            <a:r>
              <a:rPr lang="en-US" altLang="tr-TR" u="sng" smtClean="0"/>
              <a:t>primitive</a:t>
            </a:r>
            <a:r>
              <a:rPr lang="en-US" altLang="tr-TR" smtClean="0"/>
              <a:t> operation</a:t>
            </a:r>
          </a:p>
          <a:p>
            <a:pPr lvl="1"/>
            <a:r>
              <a:rPr lang="en-US" altLang="tr-TR" smtClean="0"/>
              <a:t>Instructions specify an operation and its operands </a:t>
            </a:r>
            <a:br>
              <a:rPr lang="en-US" altLang="tr-TR" smtClean="0"/>
            </a:br>
            <a:r>
              <a:rPr lang="en-US" altLang="tr-TR" smtClean="0"/>
              <a:t>(the necessary variables to perform the operation)</a:t>
            </a:r>
          </a:p>
          <a:p>
            <a:pPr lvl="1"/>
            <a:r>
              <a:rPr lang="en-US" altLang="tr-TR" smtClean="0"/>
              <a:t>Types of operands: immediate, source, and destination</a:t>
            </a:r>
            <a:endParaRPr lang="en-US" altLang="tr-TR" dirty="0"/>
          </a:p>
        </p:txBody>
      </p:sp>
      <p:sp>
        <p:nvSpPr>
          <p:cNvPr id="30" name="Text Box 18"/>
          <p:cNvSpPr txBox="1">
            <a:spLocks noChangeArrowheads="1"/>
          </p:cNvSpPr>
          <p:nvPr/>
        </p:nvSpPr>
        <p:spPr bwMode="auto">
          <a:xfrm>
            <a:off x="2930611" y="3943222"/>
            <a:ext cx="34210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2800" b="0">
                <a:latin typeface="Tahoma" panose="020B0604030504040204" pitchFamily="34" charset="0"/>
              </a:rPr>
              <a:t>add    $t0,  $t1,  $t2 </a:t>
            </a:r>
          </a:p>
        </p:txBody>
      </p:sp>
      <p:sp>
        <p:nvSpPr>
          <p:cNvPr id="31" name="Text Box 19"/>
          <p:cNvSpPr txBox="1">
            <a:spLocks noChangeArrowheads="1"/>
          </p:cNvSpPr>
          <p:nvPr/>
        </p:nvSpPr>
        <p:spPr bwMode="auto">
          <a:xfrm>
            <a:off x="3163974" y="5745034"/>
            <a:ext cx="27384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2800" b="0">
                <a:latin typeface="Tahoma" panose="020B0604030504040204" pitchFamily="34" charset="0"/>
              </a:rPr>
              <a:t>addi  $t0, $t1, 1 </a:t>
            </a:r>
          </a:p>
        </p:txBody>
      </p:sp>
      <p:grpSp>
        <p:nvGrpSpPr>
          <p:cNvPr id="32" name="Group 37"/>
          <p:cNvGrpSpPr>
            <a:grpSpLocks/>
          </p:cNvGrpSpPr>
          <p:nvPr/>
        </p:nvGrpSpPr>
        <p:grpSpPr bwMode="auto">
          <a:xfrm>
            <a:off x="2305136" y="3320922"/>
            <a:ext cx="1724025" cy="779462"/>
            <a:chOff x="518" y="2149"/>
            <a:chExt cx="1086" cy="491"/>
          </a:xfrm>
        </p:grpSpPr>
        <p:sp>
          <p:nvSpPr>
            <p:cNvPr id="33" name="Text Box 20"/>
            <p:cNvSpPr txBox="1">
              <a:spLocks noChangeArrowheads="1"/>
            </p:cNvSpPr>
            <p:nvPr/>
          </p:nvSpPr>
          <p:spPr bwMode="auto">
            <a:xfrm>
              <a:off x="518" y="2149"/>
              <a:ext cx="108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a:solidFill>
                    <a:srgbClr val="CC0000"/>
                  </a:solidFill>
                  <a:latin typeface="Tahoma" panose="020B0604030504040204" pitchFamily="34" charset="0"/>
                </a:rPr>
                <a:t>Operation</a:t>
              </a:r>
            </a:p>
          </p:txBody>
        </p:sp>
        <p:sp>
          <p:nvSpPr>
            <p:cNvPr id="34" name="Line 21"/>
            <p:cNvSpPr>
              <a:spLocks noChangeShapeType="1"/>
            </p:cNvSpPr>
            <p:nvPr/>
          </p:nvSpPr>
          <p:spPr bwMode="auto">
            <a:xfrm>
              <a:off x="1152" y="2403"/>
              <a:ext cx="0" cy="237"/>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tr-TR"/>
            </a:p>
          </p:txBody>
        </p:sp>
      </p:grpSp>
      <p:grpSp>
        <p:nvGrpSpPr>
          <p:cNvPr id="35" name="Group 38"/>
          <p:cNvGrpSpPr>
            <a:grpSpLocks/>
          </p:cNvGrpSpPr>
          <p:nvPr/>
        </p:nvGrpSpPr>
        <p:grpSpPr bwMode="auto">
          <a:xfrm>
            <a:off x="4302211" y="3490784"/>
            <a:ext cx="5972175" cy="708025"/>
            <a:chOff x="1776" y="2256"/>
            <a:chExt cx="3762" cy="446"/>
          </a:xfrm>
        </p:grpSpPr>
        <p:sp>
          <p:nvSpPr>
            <p:cNvPr id="36" name="Text Box 22"/>
            <p:cNvSpPr txBox="1">
              <a:spLocks noChangeArrowheads="1"/>
            </p:cNvSpPr>
            <p:nvPr/>
          </p:nvSpPr>
          <p:spPr bwMode="auto">
            <a:xfrm>
              <a:off x="3460" y="2256"/>
              <a:ext cx="2078" cy="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2000" b="0">
                  <a:solidFill>
                    <a:srgbClr val="CC0000"/>
                  </a:solidFill>
                  <a:latin typeface="Tahoma" panose="020B0604030504040204" pitchFamily="34" charset="0"/>
                </a:rPr>
                <a:t>Operands</a:t>
              </a:r>
              <a:br>
                <a:rPr lang="en-US" altLang="tr-TR" sz="2000" b="0">
                  <a:solidFill>
                    <a:srgbClr val="CC0000"/>
                  </a:solidFill>
                  <a:latin typeface="Tahoma" panose="020B0604030504040204" pitchFamily="34" charset="0"/>
                </a:rPr>
              </a:br>
              <a:r>
                <a:rPr lang="en-US" altLang="tr-TR" sz="2000" b="0">
                  <a:solidFill>
                    <a:srgbClr val="CC0000"/>
                  </a:solidFill>
                  <a:latin typeface="Tahoma" panose="020B0604030504040204" pitchFamily="34" charset="0"/>
                </a:rPr>
                <a:t>(variables, arguments, etc.) </a:t>
              </a:r>
            </a:p>
          </p:txBody>
        </p:sp>
        <p:sp>
          <p:nvSpPr>
            <p:cNvPr id="37" name="Line 23"/>
            <p:cNvSpPr>
              <a:spLocks noChangeShapeType="1"/>
            </p:cNvSpPr>
            <p:nvPr/>
          </p:nvSpPr>
          <p:spPr bwMode="auto">
            <a:xfrm>
              <a:off x="1776" y="2403"/>
              <a:ext cx="0" cy="237"/>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tr-TR"/>
            </a:p>
          </p:txBody>
        </p:sp>
        <p:sp>
          <p:nvSpPr>
            <p:cNvPr id="38" name="Line 24"/>
            <p:cNvSpPr>
              <a:spLocks noChangeShapeType="1"/>
            </p:cNvSpPr>
            <p:nvPr/>
          </p:nvSpPr>
          <p:spPr bwMode="auto">
            <a:xfrm>
              <a:off x="2352" y="2403"/>
              <a:ext cx="0" cy="237"/>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tr-TR"/>
            </a:p>
          </p:txBody>
        </p:sp>
        <p:sp>
          <p:nvSpPr>
            <p:cNvPr id="39" name="Line 25"/>
            <p:cNvSpPr>
              <a:spLocks noChangeShapeType="1"/>
            </p:cNvSpPr>
            <p:nvPr/>
          </p:nvSpPr>
          <p:spPr bwMode="auto">
            <a:xfrm>
              <a:off x="2832" y="2400"/>
              <a:ext cx="0" cy="237"/>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tr-TR"/>
            </a:p>
          </p:txBody>
        </p:sp>
        <p:sp>
          <p:nvSpPr>
            <p:cNvPr id="40" name="Line 26"/>
            <p:cNvSpPr>
              <a:spLocks noChangeShapeType="1"/>
            </p:cNvSpPr>
            <p:nvPr/>
          </p:nvSpPr>
          <p:spPr bwMode="auto">
            <a:xfrm>
              <a:off x="1776" y="2409"/>
              <a:ext cx="1680" cy="0"/>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wrap="none">
              <a:spAutoFit/>
            </a:bodyPr>
            <a:lstStyle/>
            <a:p>
              <a:endParaRPr lang="tr-TR"/>
            </a:p>
          </p:txBody>
        </p:sp>
      </p:grpSp>
      <p:grpSp>
        <p:nvGrpSpPr>
          <p:cNvPr id="41" name="Group 39"/>
          <p:cNvGrpSpPr>
            <a:grpSpLocks/>
          </p:cNvGrpSpPr>
          <p:nvPr/>
        </p:nvGrpSpPr>
        <p:grpSpPr bwMode="auto">
          <a:xfrm>
            <a:off x="5216611" y="4405184"/>
            <a:ext cx="3867150" cy="552450"/>
            <a:chOff x="2352" y="2832"/>
            <a:chExt cx="2436" cy="348"/>
          </a:xfrm>
        </p:grpSpPr>
        <p:sp>
          <p:nvSpPr>
            <p:cNvPr id="42" name="Line 27"/>
            <p:cNvSpPr>
              <a:spLocks noChangeShapeType="1"/>
            </p:cNvSpPr>
            <p:nvPr/>
          </p:nvSpPr>
          <p:spPr bwMode="auto">
            <a:xfrm>
              <a:off x="2352" y="2832"/>
              <a:ext cx="0" cy="251"/>
            </a:xfrm>
            <a:prstGeom prst="line">
              <a:avLst/>
            </a:prstGeom>
            <a:noFill/>
            <a:ln w="28575">
              <a:solidFill>
                <a:schemeClr val="accent2"/>
              </a:solidFill>
              <a:round/>
              <a:headEnd type="triangle" w="med" len="med"/>
              <a:tailEnd/>
            </a:ln>
            <a:extLst>
              <a:ext uri="{909E8E84-426E-40DD-AFC4-6F175D3DCCD1}">
                <a14:hiddenFill xmlns:a14="http://schemas.microsoft.com/office/drawing/2010/main">
                  <a:noFill/>
                </a14:hiddenFill>
              </a:ext>
            </a:extLst>
          </p:spPr>
          <p:txBody>
            <a:bodyPr wrap="none">
              <a:spAutoFit/>
            </a:bodyPr>
            <a:lstStyle/>
            <a:p>
              <a:endParaRPr lang="tr-TR"/>
            </a:p>
          </p:txBody>
        </p:sp>
        <p:sp>
          <p:nvSpPr>
            <p:cNvPr id="43" name="Line 28"/>
            <p:cNvSpPr>
              <a:spLocks noChangeShapeType="1"/>
            </p:cNvSpPr>
            <p:nvPr/>
          </p:nvSpPr>
          <p:spPr bwMode="auto">
            <a:xfrm>
              <a:off x="2832" y="2832"/>
              <a:ext cx="0" cy="251"/>
            </a:xfrm>
            <a:prstGeom prst="line">
              <a:avLst/>
            </a:prstGeom>
            <a:noFill/>
            <a:ln w="28575">
              <a:solidFill>
                <a:schemeClr val="accent2"/>
              </a:solidFill>
              <a:round/>
              <a:headEnd type="triangle" w="med" len="med"/>
              <a:tailEnd/>
            </a:ln>
            <a:extLst>
              <a:ext uri="{909E8E84-426E-40DD-AFC4-6F175D3DCCD1}">
                <a14:hiddenFill xmlns:a14="http://schemas.microsoft.com/office/drawing/2010/main">
                  <a:noFill/>
                </a14:hiddenFill>
              </a:ext>
            </a:extLst>
          </p:spPr>
          <p:txBody>
            <a:bodyPr wrap="none">
              <a:spAutoFit/>
            </a:bodyPr>
            <a:lstStyle/>
            <a:p>
              <a:endParaRPr lang="tr-TR"/>
            </a:p>
          </p:txBody>
        </p:sp>
        <p:sp>
          <p:nvSpPr>
            <p:cNvPr id="44" name="Line 29"/>
            <p:cNvSpPr>
              <a:spLocks noChangeShapeType="1"/>
            </p:cNvSpPr>
            <p:nvPr/>
          </p:nvSpPr>
          <p:spPr bwMode="auto">
            <a:xfrm>
              <a:off x="2352" y="3083"/>
              <a:ext cx="1104"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spAutoFit/>
            </a:bodyPr>
            <a:lstStyle/>
            <a:p>
              <a:endParaRPr lang="tr-TR"/>
            </a:p>
          </p:txBody>
        </p:sp>
        <p:sp>
          <p:nvSpPr>
            <p:cNvPr id="45" name="Text Box 30"/>
            <p:cNvSpPr txBox="1">
              <a:spLocks noChangeArrowheads="1"/>
            </p:cNvSpPr>
            <p:nvPr/>
          </p:nvSpPr>
          <p:spPr bwMode="auto">
            <a:xfrm>
              <a:off x="3456" y="2928"/>
              <a:ext cx="1332"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2000" b="0">
                  <a:solidFill>
                    <a:srgbClr val="CC0000"/>
                  </a:solidFill>
                  <a:latin typeface="Tahoma" panose="020B0604030504040204" pitchFamily="34" charset="0"/>
                </a:rPr>
                <a:t>Source Operands</a:t>
              </a:r>
            </a:p>
          </p:txBody>
        </p:sp>
      </p:grpSp>
      <p:grpSp>
        <p:nvGrpSpPr>
          <p:cNvPr id="46" name="Group 40"/>
          <p:cNvGrpSpPr>
            <a:grpSpLocks/>
          </p:cNvGrpSpPr>
          <p:nvPr/>
        </p:nvGrpSpPr>
        <p:grpSpPr bwMode="auto">
          <a:xfrm>
            <a:off x="4302211" y="4405184"/>
            <a:ext cx="5168900" cy="933450"/>
            <a:chOff x="1776" y="2832"/>
            <a:chExt cx="3256" cy="588"/>
          </a:xfrm>
        </p:grpSpPr>
        <p:sp>
          <p:nvSpPr>
            <p:cNvPr id="47" name="Line 31"/>
            <p:cNvSpPr>
              <a:spLocks noChangeShapeType="1"/>
            </p:cNvSpPr>
            <p:nvPr/>
          </p:nvSpPr>
          <p:spPr bwMode="auto">
            <a:xfrm>
              <a:off x="1776" y="2832"/>
              <a:ext cx="0" cy="480"/>
            </a:xfrm>
            <a:prstGeom prst="line">
              <a:avLst/>
            </a:prstGeom>
            <a:noFill/>
            <a:ln w="28575">
              <a:solidFill>
                <a:srgbClr val="009900"/>
              </a:solidFill>
              <a:round/>
              <a:headEnd type="triangle" w="med" len="med"/>
              <a:tailEnd/>
            </a:ln>
            <a:extLst>
              <a:ext uri="{909E8E84-426E-40DD-AFC4-6F175D3DCCD1}">
                <a14:hiddenFill xmlns:a14="http://schemas.microsoft.com/office/drawing/2010/main">
                  <a:noFill/>
                </a14:hiddenFill>
              </a:ext>
            </a:extLst>
          </p:spPr>
          <p:txBody>
            <a:bodyPr>
              <a:spAutoFit/>
            </a:bodyPr>
            <a:lstStyle/>
            <a:p>
              <a:endParaRPr lang="tr-TR"/>
            </a:p>
          </p:txBody>
        </p:sp>
        <p:sp>
          <p:nvSpPr>
            <p:cNvPr id="48" name="Line 32"/>
            <p:cNvSpPr>
              <a:spLocks noChangeShapeType="1"/>
            </p:cNvSpPr>
            <p:nvPr/>
          </p:nvSpPr>
          <p:spPr bwMode="auto">
            <a:xfrm>
              <a:off x="1776" y="3312"/>
              <a:ext cx="1680" cy="0"/>
            </a:xfrm>
            <a:prstGeom prst="line">
              <a:avLst/>
            </a:prstGeom>
            <a:noFill/>
            <a:ln w="28575">
              <a:solidFill>
                <a:srgbClr val="009900"/>
              </a:solidFill>
              <a:round/>
              <a:headEnd/>
              <a:tailEnd/>
            </a:ln>
            <a:extLst>
              <a:ext uri="{909E8E84-426E-40DD-AFC4-6F175D3DCCD1}">
                <a14:hiddenFill xmlns:a14="http://schemas.microsoft.com/office/drawing/2010/main">
                  <a:noFill/>
                </a14:hiddenFill>
              </a:ext>
            </a:extLst>
          </p:spPr>
          <p:txBody>
            <a:bodyPr wrap="none">
              <a:spAutoFit/>
            </a:bodyPr>
            <a:lstStyle/>
            <a:p>
              <a:endParaRPr lang="tr-TR"/>
            </a:p>
          </p:txBody>
        </p:sp>
        <p:sp>
          <p:nvSpPr>
            <p:cNvPr id="49" name="Text Box 33"/>
            <p:cNvSpPr txBox="1">
              <a:spLocks noChangeArrowheads="1"/>
            </p:cNvSpPr>
            <p:nvPr/>
          </p:nvSpPr>
          <p:spPr bwMode="auto">
            <a:xfrm>
              <a:off x="3456" y="3168"/>
              <a:ext cx="1576"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2000" b="0">
                  <a:solidFill>
                    <a:srgbClr val="CC0000"/>
                  </a:solidFill>
                  <a:latin typeface="Tahoma" panose="020B0604030504040204" pitchFamily="34" charset="0"/>
                </a:rPr>
                <a:t>Destination Operand</a:t>
              </a:r>
            </a:p>
          </p:txBody>
        </p:sp>
      </p:grpSp>
      <p:grpSp>
        <p:nvGrpSpPr>
          <p:cNvPr id="50" name="Group 41"/>
          <p:cNvGrpSpPr>
            <a:grpSpLocks/>
          </p:cNvGrpSpPr>
          <p:nvPr/>
        </p:nvGrpSpPr>
        <p:grpSpPr bwMode="auto">
          <a:xfrm>
            <a:off x="5673811" y="5471984"/>
            <a:ext cx="3756025" cy="400050"/>
            <a:chOff x="2640" y="3504"/>
            <a:chExt cx="2366" cy="252"/>
          </a:xfrm>
        </p:grpSpPr>
        <p:sp>
          <p:nvSpPr>
            <p:cNvPr id="51" name="Text Box 34"/>
            <p:cNvSpPr txBox="1">
              <a:spLocks noChangeArrowheads="1"/>
            </p:cNvSpPr>
            <p:nvPr/>
          </p:nvSpPr>
          <p:spPr bwMode="auto">
            <a:xfrm>
              <a:off x="3465" y="3504"/>
              <a:ext cx="154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2000" b="0">
                  <a:solidFill>
                    <a:srgbClr val="CC0000"/>
                  </a:solidFill>
                  <a:latin typeface="Tahoma" panose="020B0604030504040204" pitchFamily="34" charset="0"/>
                </a:rPr>
                <a:t>Immediate Operand</a:t>
              </a:r>
            </a:p>
          </p:txBody>
        </p:sp>
        <p:sp>
          <p:nvSpPr>
            <p:cNvPr id="52" name="Line 35"/>
            <p:cNvSpPr>
              <a:spLocks noChangeShapeType="1"/>
            </p:cNvSpPr>
            <p:nvPr/>
          </p:nvSpPr>
          <p:spPr bwMode="auto">
            <a:xfrm>
              <a:off x="2640" y="3631"/>
              <a:ext cx="0" cy="113"/>
            </a:xfrm>
            <a:prstGeom prst="line">
              <a:avLst/>
            </a:prstGeom>
            <a:noFill/>
            <a:ln w="28575">
              <a:solidFill>
                <a:srgbClr val="CC0099"/>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tr-TR"/>
            </a:p>
          </p:txBody>
        </p:sp>
        <p:sp>
          <p:nvSpPr>
            <p:cNvPr id="53" name="Line 36"/>
            <p:cNvSpPr>
              <a:spLocks noChangeShapeType="1"/>
            </p:cNvSpPr>
            <p:nvPr/>
          </p:nvSpPr>
          <p:spPr bwMode="auto">
            <a:xfrm>
              <a:off x="2640" y="3631"/>
              <a:ext cx="816" cy="0"/>
            </a:xfrm>
            <a:prstGeom prst="line">
              <a:avLst/>
            </a:prstGeom>
            <a:noFill/>
            <a:ln w="28575">
              <a:solidFill>
                <a:srgbClr val="CC0099"/>
              </a:solidFill>
              <a:round/>
              <a:headEnd/>
              <a:tailEnd/>
            </a:ln>
            <a:extLst>
              <a:ext uri="{909E8E84-426E-40DD-AFC4-6F175D3DCCD1}">
                <a14:hiddenFill xmlns:a14="http://schemas.microsoft.com/office/drawing/2010/main">
                  <a:noFill/>
                </a14:hiddenFill>
              </a:ext>
            </a:extLst>
          </p:spPr>
          <p:txBody>
            <a:bodyPr wrap="none">
              <a:spAutoFit/>
            </a:bodyPr>
            <a:lstStyle/>
            <a:p>
              <a:endParaRPr lang="tr-TR"/>
            </a:p>
          </p:txBody>
        </p:sp>
      </p:grpSp>
    </p:spTree>
    <p:extLst>
      <p:ext uri="{BB962C8B-B14F-4D97-AF65-F5344CB8AC3E}">
        <p14:creationId xmlns:p14="http://schemas.microsoft.com/office/powerpoint/2010/main" val="3248423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276" y="148023"/>
            <a:ext cx="10515600" cy="870551"/>
          </a:xfrm>
        </p:spPr>
        <p:txBody>
          <a:bodyPr/>
          <a:lstStyle/>
          <a:p>
            <a:r>
              <a:rPr lang="en-US" altLang="tr-TR" dirty="0" smtClean="0"/>
              <a:t>Meaning of an Instruction</a:t>
            </a:r>
            <a:endParaRPr lang="tr-TR" dirty="0"/>
          </a:p>
        </p:txBody>
      </p:sp>
      <p:sp>
        <p:nvSpPr>
          <p:cNvPr id="11" name="Rectangle 3"/>
          <p:cNvSpPr txBox="1">
            <a:spLocks noChangeArrowheads="1"/>
          </p:cNvSpPr>
          <p:nvPr/>
        </p:nvSpPr>
        <p:spPr>
          <a:xfrm>
            <a:off x="321276" y="1107474"/>
            <a:ext cx="10404389" cy="55564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tr-TR" dirty="0" smtClean="0"/>
              <a:t>Operations are abbreviated into opcodes (1-4 letters)</a:t>
            </a:r>
          </a:p>
          <a:p>
            <a:r>
              <a:rPr lang="en-US" altLang="tr-TR" dirty="0" smtClean="0"/>
              <a:t>Instructions are specified with a very regular syntax</a:t>
            </a:r>
          </a:p>
          <a:p>
            <a:pPr lvl="1"/>
            <a:r>
              <a:rPr lang="en-US" altLang="tr-TR" dirty="0" smtClean="0"/>
              <a:t>First an opcode followed by arguments</a:t>
            </a:r>
          </a:p>
          <a:p>
            <a:pPr lvl="1"/>
            <a:r>
              <a:rPr lang="en-US" altLang="tr-TR" dirty="0" smtClean="0"/>
              <a:t>Usually (but not always) the destination is next, then source</a:t>
            </a:r>
          </a:p>
          <a:p>
            <a:pPr lvl="1"/>
            <a:r>
              <a:rPr lang="en-US" altLang="tr-TR" dirty="0" smtClean="0"/>
              <a:t>Why this order?  Arbitrary…</a:t>
            </a:r>
          </a:p>
          <a:p>
            <a:pPr lvl="2"/>
            <a:r>
              <a:rPr lang="en-US" altLang="tr-TR" dirty="0" smtClean="0"/>
              <a:t>… but analogous to high-level language like Java or C</a:t>
            </a:r>
            <a:endParaRPr lang="en-US" altLang="tr-TR" dirty="0"/>
          </a:p>
        </p:txBody>
      </p:sp>
      <p:sp>
        <p:nvSpPr>
          <p:cNvPr id="12" name="Text Box 4"/>
          <p:cNvSpPr txBox="1">
            <a:spLocks noChangeArrowheads="1"/>
          </p:cNvSpPr>
          <p:nvPr/>
        </p:nvSpPr>
        <p:spPr bwMode="auto">
          <a:xfrm>
            <a:off x="2970341" y="4239784"/>
            <a:ext cx="37687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3600" b="0">
                <a:latin typeface="Tahoma" panose="020B0604030504040204" pitchFamily="34" charset="0"/>
              </a:rPr>
              <a:t>add  $t0, $t1, $t2 </a:t>
            </a:r>
          </a:p>
        </p:txBody>
      </p:sp>
      <p:grpSp>
        <p:nvGrpSpPr>
          <p:cNvPr id="13" name="Group 40"/>
          <p:cNvGrpSpPr>
            <a:grpSpLocks/>
          </p:cNvGrpSpPr>
          <p:nvPr/>
        </p:nvGrpSpPr>
        <p:grpSpPr bwMode="auto">
          <a:xfrm>
            <a:off x="2986216" y="4912884"/>
            <a:ext cx="2652713" cy="1751012"/>
            <a:chOff x="864" y="2965"/>
            <a:chExt cx="1671" cy="1103"/>
          </a:xfrm>
        </p:grpSpPr>
        <p:sp>
          <p:nvSpPr>
            <p:cNvPr id="14" name="Text Box 5"/>
            <p:cNvSpPr txBox="1">
              <a:spLocks noChangeArrowheads="1"/>
            </p:cNvSpPr>
            <p:nvPr/>
          </p:nvSpPr>
          <p:spPr bwMode="auto">
            <a:xfrm>
              <a:off x="864" y="3312"/>
              <a:ext cx="1671" cy="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3600" b="0">
                  <a:latin typeface="Tahoma" panose="020B0604030504040204" pitchFamily="34" charset="0"/>
                </a:rPr>
                <a:t>int t0, t1, t2</a:t>
              </a:r>
            </a:p>
            <a:p>
              <a:r>
                <a:rPr lang="en-US" altLang="tr-TR" sz="3600" b="0">
                  <a:latin typeface="Tahoma" panose="020B0604030504040204" pitchFamily="34" charset="0"/>
                </a:rPr>
                <a:t>t0 = t1 + t2</a:t>
              </a:r>
            </a:p>
          </p:txBody>
        </p:sp>
        <p:sp>
          <p:nvSpPr>
            <p:cNvPr id="15" name="Line 38"/>
            <p:cNvSpPr>
              <a:spLocks noChangeShapeType="1"/>
            </p:cNvSpPr>
            <p:nvPr/>
          </p:nvSpPr>
          <p:spPr bwMode="auto">
            <a:xfrm>
              <a:off x="1632" y="3024"/>
              <a:ext cx="0" cy="271"/>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spAutoFit/>
            </a:bodyPr>
            <a:lstStyle/>
            <a:p>
              <a:endParaRPr lang="tr-TR"/>
            </a:p>
          </p:txBody>
        </p:sp>
        <p:sp>
          <p:nvSpPr>
            <p:cNvPr id="16" name="Text Box 39"/>
            <p:cNvSpPr txBox="1">
              <a:spLocks noChangeArrowheads="1"/>
            </p:cNvSpPr>
            <p:nvPr/>
          </p:nvSpPr>
          <p:spPr bwMode="auto">
            <a:xfrm>
              <a:off x="1718" y="2965"/>
              <a:ext cx="81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a:latin typeface="Tahoma" panose="020B0604030504040204" pitchFamily="34" charset="0"/>
                </a:rPr>
                <a:t>implies</a:t>
              </a:r>
            </a:p>
          </p:txBody>
        </p:sp>
      </p:grpSp>
    </p:spTree>
    <p:extLst>
      <p:ext uri="{BB962C8B-B14F-4D97-AF65-F5344CB8AC3E}">
        <p14:creationId xmlns:p14="http://schemas.microsoft.com/office/powerpoint/2010/main" val="3174225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7" presetClass="entr" presetSubtype="1"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ppt_x</p:attrName>
                                        </p:attrNameLst>
                                      </p:cBhvr>
                                      <p:tavLst>
                                        <p:tav tm="0">
                                          <p:val>
                                            <p:strVal val="#ppt_x"/>
                                          </p:val>
                                        </p:tav>
                                        <p:tav tm="100000">
                                          <p:val>
                                            <p:strVal val="#ppt_x"/>
                                          </p:val>
                                        </p:tav>
                                      </p:tavLst>
                                    </p:anim>
                                    <p:anim calcmode="lin" valueType="num">
                                      <p:cBhvr>
                                        <p:cTn id="12" dur="500" fill="hold"/>
                                        <p:tgtEl>
                                          <p:spTgt spid="13"/>
                                        </p:tgtEl>
                                        <p:attrNameLst>
                                          <p:attrName>ppt_y</p:attrName>
                                        </p:attrNameLst>
                                      </p:cBhvr>
                                      <p:tavLst>
                                        <p:tav tm="0">
                                          <p:val>
                                            <p:strVal val="#ppt_y-#ppt_h/2"/>
                                          </p:val>
                                        </p:tav>
                                        <p:tav tm="100000">
                                          <p:val>
                                            <p:strVal val="#ppt_y"/>
                                          </p:val>
                                        </p:tav>
                                      </p:tavLst>
                                    </p:anim>
                                    <p:anim calcmode="lin" valueType="num">
                                      <p:cBhvr>
                                        <p:cTn id="13" dur="500" fill="hold"/>
                                        <p:tgtEl>
                                          <p:spTgt spid="13"/>
                                        </p:tgtEl>
                                        <p:attrNameLst>
                                          <p:attrName>ppt_w</p:attrName>
                                        </p:attrNameLst>
                                      </p:cBhvr>
                                      <p:tavLst>
                                        <p:tav tm="0">
                                          <p:val>
                                            <p:strVal val="#ppt_w"/>
                                          </p:val>
                                        </p:tav>
                                        <p:tav tm="100000">
                                          <p:val>
                                            <p:strVal val="#ppt_w"/>
                                          </p:val>
                                        </p:tav>
                                      </p:tavLst>
                                    </p:anim>
                                    <p:anim calcmode="lin" valueType="num">
                                      <p:cBhvr>
                                        <p:cTn id="14" dur="500" fill="hold"/>
                                        <p:tgtEl>
                                          <p:spTgt spid="1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76497"/>
          </a:xfrm>
        </p:spPr>
        <p:txBody>
          <a:bodyPr/>
          <a:lstStyle/>
          <a:p>
            <a:r>
              <a:rPr lang="tr-TR" dirty="0" err="1" smtClean="0"/>
              <a:t>Exectution</a:t>
            </a:r>
            <a:r>
              <a:rPr lang="tr-TR" dirty="0" smtClean="0"/>
              <a:t> of </a:t>
            </a:r>
            <a:r>
              <a:rPr lang="tr-TR" dirty="0" err="1" smtClean="0"/>
              <a:t>Instruction</a:t>
            </a:r>
            <a:endParaRPr lang="tr-TR" dirty="0"/>
          </a:p>
        </p:txBody>
      </p:sp>
      <p:sp>
        <p:nvSpPr>
          <p:cNvPr id="4" name="Rectangle 3"/>
          <p:cNvSpPr txBox="1">
            <a:spLocks noChangeArrowheads="1"/>
          </p:cNvSpPr>
          <p:nvPr/>
        </p:nvSpPr>
        <p:spPr>
          <a:xfrm>
            <a:off x="1960606" y="1441622"/>
            <a:ext cx="9144000" cy="61499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tr-TR" dirty="0" smtClean="0"/>
              <a:t>Instruction sequence</a:t>
            </a:r>
          </a:p>
          <a:p>
            <a:pPr lvl="1"/>
            <a:r>
              <a:rPr lang="en-US" altLang="tr-TR" dirty="0" smtClean="0"/>
              <a:t>Instructions are executed sequentially from a list …</a:t>
            </a:r>
          </a:p>
          <a:p>
            <a:pPr lvl="2"/>
            <a:r>
              <a:rPr lang="en-US" altLang="tr-TR" dirty="0" smtClean="0"/>
              <a:t>… unless some special instructions alter this flow</a:t>
            </a:r>
          </a:p>
          <a:p>
            <a:pPr lvl="1"/>
            <a:r>
              <a:rPr lang="en-US" altLang="tr-TR" dirty="0" smtClean="0"/>
              <a:t>Instructions execute one after another</a:t>
            </a:r>
          </a:p>
          <a:p>
            <a:pPr lvl="2"/>
            <a:r>
              <a:rPr lang="en-US" altLang="tr-TR" dirty="0" smtClean="0"/>
              <a:t>therefore, results of all previous instructions have been computed</a:t>
            </a:r>
          </a:p>
          <a:p>
            <a:pPr lvl="1">
              <a:buFont typeface="Wingdings" panose="05000000000000000000" pitchFamily="2" charset="2"/>
              <a:buNone/>
            </a:pPr>
            <a:endParaRPr lang="en-US" altLang="tr-TR" dirty="0" smtClean="0"/>
          </a:p>
          <a:p>
            <a:endParaRPr lang="en-US" altLang="tr-TR" dirty="0"/>
          </a:p>
        </p:txBody>
      </p:sp>
      <p:grpSp>
        <p:nvGrpSpPr>
          <p:cNvPr id="5" name="Group 4"/>
          <p:cNvGrpSpPr>
            <a:grpSpLocks/>
          </p:cNvGrpSpPr>
          <p:nvPr/>
        </p:nvGrpSpPr>
        <p:grpSpPr bwMode="auto">
          <a:xfrm>
            <a:off x="7675606" y="4086397"/>
            <a:ext cx="2743200" cy="2238375"/>
            <a:chOff x="816" y="2352"/>
            <a:chExt cx="1728" cy="1410"/>
          </a:xfrm>
        </p:grpSpPr>
        <p:sp>
          <p:nvSpPr>
            <p:cNvPr id="6" name="Text Box 5"/>
            <p:cNvSpPr txBox="1">
              <a:spLocks noChangeArrowheads="1"/>
            </p:cNvSpPr>
            <p:nvPr/>
          </p:nvSpPr>
          <p:spPr bwMode="auto">
            <a:xfrm>
              <a:off x="816" y="2640"/>
              <a:ext cx="1728" cy="252"/>
            </a:xfrm>
            <a:prstGeom prst="rect">
              <a:avLst/>
            </a:prstGeom>
            <a:solidFill>
              <a:srgbClr val="FFCCFF"/>
            </a:solidFill>
            <a:ln w="9525">
              <a:solidFill>
                <a:schemeClr val="tx1"/>
              </a:solidFill>
              <a:miter lim="800000"/>
              <a:headEnd/>
              <a:tailEnd/>
            </a:ln>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spcBef>
                  <a:spcPct val="50000"/>
                </a:spcBef>
              </a:pPr>
              <a:r>
                <a:rPr lang="en-US" altLang="tr-TR" sz="2000">
                  <a:latin typeface="Tahoma" panose="020B0604030504040204" pitchFamily="34" charset="0"/>
                </a:rPr>
                <a:t>$t0:	0 </a:t>
              </a:r>
            </a:p>
          </p:txBody>
        </p:sp>
        <p:sp>
          <p:nvSpPr>
            <p:cNvPr id="7" name="Text Box 6"/>
            <p:cNvSpPr txBox="1">
              <a:spLocks noChangeArrowheads="1"/>
            </p:cNvSpPr>
            <p:nvPr/>
          </p:nvSpPr>
          <p:spPr bwMode="auto">
            <a:xfrm>
              <a:off x="816" y="2934"/>
              <a:ext cx="1728" cy="252"/>
            </a:xfrm>
            <a:prstGeom prst="rect">
              <a:avLst/>
            </a:prstGeom>
            <a:solidFill>
              <a:srgbClr val="FFCCFF"/>
            </a:solidFill>
            <a:ln w="9525">
              <a:solidFill>
                <a:schemeClr val="tx1"/>
              </a:solidFill>
              <a:miter lim="800000"/>
              <a:headEnd/>
              <a:tailEnd/>
            </a:ln>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spcBef>
                  <a:spcPct val="50000"/>
                </a:spcBef>
              </a:pPr>
              <a:r>
                <a:rPr lang="en-US" altLang="tr-TR" sz="2000">
                  <a:latin typeface="Tahoma" panose="020B0604030504040204" pitchFamily="34" charset="0"/>
                </a:rPr>
                <a:t>$t1:	6 </a:t>
              </a:r>
            </a:p>
          </p:txBody>
        </p:sp>
        <p:sp>
          <p:nvSpPr>
            <p:cNvPr id="8" name="Text Box 7"/>
            <p:cNvSpPr txBox="1">
              <a:spLocks noChangeArrowheads="1"/>
            </p:cNvSpPr>
            <p:nvPr/>
          </p:nvSpPr>
          <p:spPr bwMode="auto">
            <a:xfrm>
              <a:off x="816" y="3222"/>
              <a:ext cx="1728" cy="252"/>
            </a:xfrm>
            <a:prstGeom prst="rect">
              <a:avLst/>
            </a:prstGeom>
            <a:solidFill>
              <a:srgbClr val="FFCCFF"/>
            </a:solidFill>
            <a:ln w="9525">
              <a:solidFill>
                <a:schemeClr val="tx1"/>
              </a:solidFill>
              <a:miter lim="800000"/>
              <a:headEnd/>
              <a:tailEnd/>
            </a:ln>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spcBef>
                  <a:spcPct val="50000"/>
                </a:spcBef>
              </a:pPr>
              <a:r>
                <a:rPr lang="en-US" altLang="tr-TR" sz="2000">
                  <a:latin typeface="Tahoma" panose="020B0604030504040204" pitchFamily="34" charset="0"/>
                </a:rPr>
                <a:t>$t2:	8 </a:t>
              </a:r>
            </a:p>
          </p:txBody>
        </p:sp>
        <p:sp>
          <p:nvSpPr>
            <p:cNvPr id="9" name="Text Box 8"/>
            <p:cNvSpPr txBox="1">
              <a:spLocks noChangeArrowheads="1"/>
            </p:cNvSpPr>
            <p:nvPr/>
          </p:nvSpPr>
          <p:spPr bwMode="auto">
            <a:xfrm>
              <a:off x="816" y="3510"/>
              <a:ext cx="1728" cy="252"/>
            </a:xfrm>
            <a:prstGeom prst="rect">
              <a:avLst/>
            </a:prstGeom>
            <a:solidFill>
              <a:srgbClr val="FFCCFF"/>
            </a:solidFill>
            <a:ln w="9525">
              <a:solidFill>
                <a:schemeClr val="tx1"/>
              </a:solidFill>
              <a:miter lim="800000"/>
              <a:headEnd/>
              <a:tailEnd/>
            </a:ln>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spcBef>
                  <a:spcPct val="50000"/>
                </a:spcBef>
              </a:pPr>
              <a:r>
                <a:rPr lang="en-US" altLang="tr-TR" sz="2000">
                  <a:latin typeface="Tahoma" panose="020B0604030504040204" pitchFamily="34" charset="0"/>
                </a:rPr>
                <a:t>$t3:	10 </a:t>
              </a:r>
            </a:p>
          </p:txBody>
        </p:sp>
        <p:sp>
          <p:nvSpPr>
            <p:cNvPr id="10" name="Text Box 9"/>
            <p:cNvSpPr txBox="1">
              <a:spLocks noChangeArrowheads="1"/>
            </p:cNvSpPr>
            <p:nvPr/>
          </p:nvSpPr>
          <p:spPr bwMode="auto">
            <a:xfrm>
              <a:off x="1269" y="2352"/>
              <a:ext cx="867"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2000">
                  <a:latin typeface="Tahoma" panose="020B0604030504040204" pitchFamily="34" charset="0"/>
                </a:rPr>
                <a:t>Variables</a:t>
              </a:r>
            </a:p>
          </p:txBody>
        </p:sp>
      </p:grpSp>
      <p:grpSp>
        <p:nvGrpSpPr>
          <p:cNvPr id="11" name="Group 10"/>
          <p:cNvGrpSpPr>
            <a:grpSpLocks/>
          </p:cNvGrpSpPr>
          <p:nvPr/>
        </p:nvGrpSpPr>
        <p:grpSpPr bwMode="auto">
          <a:xfrm>
            <a:off x="2951206" y="4086397"/>
            <a:ext cx="2743200" cy="2238375"/>
            <a:chOff x="576" y="960"/>
            <a:chExt cx="1728" cy="1410"/>
          </a:xfrm>
        </p:grpSpPr>
        <p:sp>
          <p:nvSpPr>
            <p:cNvPr id="12" name="Text Box 11"/>
            <p:cNvSpPr txBox="1">
              <a:spLocks noChangeArrowheads="1"/>
            </p:cNvSpPr>
            <p:nvPr/>
          </p:nvSpPr>
          <p:spPr bwMode="auto">
            <a:xfrm>
              <a:off x="576" y="1231"/>
              <a:ext cx="1728" cy="252"/>
            </a:xfrm>
            <a:prstGeom prst="rect">
              <a:avLst/>
            </a:prstGeom>
            <a:solidFill>
              <a:srgbClr val="CCECFF"/>
            </a:solidFill>
            <a:ln w="9525">
              <a:solidFill>
                <a:schemeClr val="tx1"/>
              </a:solidFill>
              <a:miter lim="800000"/>
              <a:headEnd/>
              <a:tailEnd/>
            </a:ln>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spcBef>
                  <a:spcPct val="50000"/>
                </a:spcBef>
              </a:pPr>
              <a:r>
                <a:rPr lang="en-US" altLang="tr-TR" sz="2000">
                  <a:latin typeface="Tahoma" panose="020B0604030504040204" pitchFamily="34" charset="0"/>
                </a:rPr>
                <a:t>add $t0, $t1, $t1 </a:t>
              </a:r>
            </a:p>
          </p:txBody>
        </p:sp>
        <p:sp>
          <p:nvSpPr>
            <p:cNvPr id="13" name="Text Box 12"/>
            <p:cNvSpPr txBox="1">
              <a:spLocks noChangeArrowheads="1"/>
            </p:cNvSpPr>
            <p:nvPr/>
          </p:nvSpPr>
          <p:spPr bwMode="auto">
            <a:xfrm>
              <a:off x="576" y="1530"/>
              <a:ext cx="1728" cy="252"/>
            </a:xfrm>
            <a:prstGeom prst="rect">
              <a:avLst/>
            </a:prstGeom>
            <a:solidFill>
              <a:srgbClr val="CCECFF"/>
            </a:solidFill>
            <a:ln w="9525">
              <a:solidFill>
                <a:schemeClr val="tx1"/>
              </a:solidFill>
              <a:miter lim="800000"/>
              <a:headEnd/>
              <a:tailEnd/>
            </a:ln>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spcBef>
                  <a:spcPct val="50000"/>
                </a:spcBef>
              </a:pPr>
              <a:r>
                <a:rPr lang="en-US" altLang="tr-TR" sz="2000">
                  <a:latin typeface="Tahoma" panose="020B0604030504040204" pitchFamily="34" charset="0"/>
                </a:rPr>
                <a:t>add $t0, $t0, $t0 </a:t>
              </a:r>
            </a:p>
          </p:txBody>
        </p:sp>
        <p:sp>
          <p:nvSpPr>
            <p:cNvPr id="14" name="Text Box 13"/>
            <p:cNvSpPr txBox="1">
              <a:spLocks noChangeArrowheads="1"/>
            </p:cNvSpPr>
            <p:nvPr/>
          </p:nvSpPr>
          <p:spPr bwMode="auto">
            <a:xfrm>
              <a:off x="576" y="1828"/>
              <a:ext cx="1728" cy="252"/>
            </a:xfrm>
            <a:prstGeom prst="rect">
              <a:avLst/>
            </a:prstGeom>
            <a:solidFill>
              <a:srgbClr val="CCECFF"/>
            </a:solidFill>
            <a:ln w="9525">
              <a:solidFill>
                <a:schemeClr val="tx1"/>
              </a:solidFill>
              <a:miter lim="800000"/>
              <a:headEnd/>
              <a:tailEnd/>
            </a:ln>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spcBef>
                  <a:spcPct val="50000"/>
                </a:spcBef>
              </a:pPr>
              <a:r>
                <a:rPr lang="en-US" altLang="tr-TR" sz="2000">
                  <a:latin typeface="Tahoma" panose="020B0604030504040204" pitchFamily="34" charset="0"/>
                </a:rPr>
                <a:t>add $t0, $t0, $t0 </a:t>
              </a:r>
            </a:p>
          </p:txBody>
        </p:sp>
        <p:sp>
          <p:nvSpPr>
            <p:cNvPr id="15" name="Text Box 14"/>
            <p:cNvSpPr txBox="1">
              <a:spLocks noChangeArrowheads="1"/>
            </p:cNvSpPr>
            <p:nvPr/>
          </p:nvSpPr>
          <p:spPr bwMode="auto">
            <a:xfrm>
              <a:off x="576" y="2118"/>
              <a:ext cx="1728" cy="252"/>
            </a:xfrm>
            <a:prstGeom prst="rect">
              <a:avLst/>
            </a:prstGeom>
            <a:solidFill>
              <a:srgbClr val="CCECFF"/>
            </a:solidFill>
            <a:ln w="9525">
              <a:solidFill>
                <a:schemeClr val="tx1"/>
              </a:solidFill>
              <a:miter lim="800000"/>
              <a:headEnd/>
              <a:tailEnd/>
            </a:ln>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spcBef>
                  <a:spcPct val="50000"/>
                </a:spcBef>
              </a:pPr>
              <a:r>
                <a:rPr lang="en-US" altLang="tr-TR" sz="2000">
                  <a:latin typeface="Tahoma" panose="020B0604030504040204" pitchFamily="34" charset="0"/>
                </a:rPr>
                <a:t>sub $t1, $t0, $t1 </a:t>
              </a:r>
            </a:p>
          </p:txBody>
        </p:sp>
        <p:sp>
          <p:nvSpPr>
            <p:cNvPr id="16" name="Text Box 15"/>
            <p:cNvSpPr txBox="1">
              <a:spLocks noChangeArrowheads="1"/>
            </p:cNvSpPr>
            <p:nvPr/>
          </p:nvSpPr>
          <p:spPr bwMode="auto">
            <a:xfrm>
              <a:off x="901" y="960"/>
              <a:ext cx="1109"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2000">
                  <a:latin typeface="Tahoma" panose="020B0604030504040204" pitchFamily="34" charset="0"/>
                </a:rPr>
                <a:t>Instructions</a:t>
              </a:r>
            </a:p>
          </p:txBody>
        </p:sp>
      </p:grpSp>
      <p:sp>
        <p:nvSpPr>
          <p:cNvPr id="17" name="AutoShape 16"/>
          <p:cNvSpPr>
            <a:spLocks noChangeArrowheads="1"/>
          </p:cNvSpPr>
          <p:nvPr/>
        </p:nvSpPr>
        <p:spPr bwMode="auto">
          <a:xfrm>
            <a:off x="2646406" y="4275310"/>
            <a:ext cx="304800" cy="917575"/>
          </a:xfrm>
          <a:prstGeom prst="rightArrow">
            <a:avLst>
              <a:gd name="adj1" fmla="val 50000"/>
              <a:gd name="adj2" fmla="val 33333"/>
            </a:avLst>
          </a:prstGeom>
          <a:solidFill>
            <a:srgbClr val="FF0000"/>
          </a:solidFill>
          <a:ln w="9525">
            <a:solidFill>
              <a:schemeClr val="tx1"/>
            </a:solidFill>
            <a:miter lim="800000"/>
            <a:headEnd/>
            <a:tailEnd/>
          </a:ln>
        </p:spPr>
        <p:txBody>
          <a:bodyPr anchor="ct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sp>
        <p:nvSpPr>
          <p:cNvPr id="18" name="AutoShape 17"/>
          <p:cNvSpPr>
            <a:spLocks noChangeArrowheads="1"/>
          </p:cNvSpPr>
          <p:nvPr/>
        </p:nvSpPr>
        <p:spPr bwMode="auto">
          <a:xfrm>
            <a:off x="2646406" y="4732510"/>
            <a:ext cx="304800" cy="917575"/>
          </a:xfrm>
          <a:prstGeom prst="rightArrow">
            <a:avLst>
              <a:gd name="adj1" fmla="val 50000"/>
              <a:gd name="adj2" fmla="val 33333"/>
            </a:avLst>
          </a:prstGeom>
          <a:solidFill>
            <a:srgbClr val="FF0000"/>
          </a:solidFill>
          <a:ln w="9525">
            <a:solidFill>
              <a:schemeClr val="tx1"/>
            </a:solidFill>
            <a:miter lim="800000"/>
            <a:headEnd/>
            <a:tailEnd/>
          </a:ln>
        </p:spPr>
        <p:txBody>
          <a:bodyPr anchor="ct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sp>
        <p:nvSpPr>
          <p:cNvPr id="19" name="AutoShape 18"/>
          <p:cNvSpPr>
            <a:spLocks noChangeArrowheads="1"/>
          </p:cNvSpPr>
          <p:nvPr/>
        </p:nvSpPr>
        <p:spPr bwMode="auto">
          <a:xfrm>
            <a:off x="2646406" y="5189710"/>
            <a:ext cx="304800" cy="917575"/>
          </a:xfrm>
          <a:prstGeom prst="rightArrow">
            <a:avLst>
              <a:gd name="adj1" fmla="val 50000"/>
              <a:gd name="adj2" fmla="val 33333"/>
            </a:avLst>
          </a:prstGeom>
          <a:solidFill>
            <a:srgbClr val="FF0000"/>
          </a:solidFill>
          <a:ln w="9525">
            <a:solidFill>
              <a:schemeClr val="tx1"/>
            </a:solidFill>
            <a:miter lim="800000"/>
            <a:headEnd/>
            <a:tailEnd/>
          </a:ln>
        </p:spPr>
        <p:txBody>
          <a:bodyPr anchor="ct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sp>
        <p:nvSpPr>
          <p:cNvPr id="20" name="AutoShape 19"/>
          <p:cNvSpPr>
            <a:spLocks noChangeArrowheads="1"/>
          </p:cNvSpPr>
          <p:nvPr/>
        </p:nvSpPr>
        <p:spPr bwMode="auto">
          <a:xfrm>
            <a:off x="2646406" y="5723110"/>
            <a:ext cx="304800" cy="917575"/>
          </a:xfrm>
          <a:prstGeom prst="rightArrow">
            <a:avLst>
              <a:gd name="adj1" fmla="val 50000"/>
              <a:gd name="adj2" fmla="val 33333"/>
            </a:avLst>
          </a:prstGeom>
          <a:solidFill>
            <a:srgbClr val="FF0000"/>
          </a:solidFill>
          <a:ln w="9525">
            <a:solidFill>
              <a:schemeClr val="tx1"/>
            </a:solidFill>
            <a:miter lim="800000"/>
            <a:headEnd/>
            <a:tailEnd/>
          </a:ln>
        </p:spPr>
        <p:txBody>
          <a:bodyPr anchor="ct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grpSp>
        <p:nvGrpSpPr>
          <p:cNvPr id="21" name="Group 23"/>
          <p:cNvGrpSpPr>
            <a:grpSpLocks/>
          </p:cNvGrpSpPr>
          <p:nvPr/>
        </p:nvGrpSpPr>
        <p:grpSpPr bwMode="auto">
          <a:xfrm>
            <a:off x="8666206" y="4553122"/>
            <a:ext cx="746125" cy="400050"/>
            <a:chOff x="2352" y="3696"/>
            <a:chExt cx="470" cy="252"/>
          </a:xfrm>
        </p:grpSpPr>
        <p:sp>
          <p:nvSpPr>
            <p:cNvPr id="22" name="Line 20"/>
            <p:cNvSpPr>
              <a:spLocks noChangeShapeType="1"/>
            </p:cNvSpPr>
            <p:nvPr/>
          </p:nvSpPr>
          <p:spPr bwMode="auto">
            <a:xfrm>
              <a:off x="2352" y="3744"/>
              <a:ext cx="144" cy="192"/>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spAutoFit/>
            </a:bodyPr>
            <a:lstStyle/>
            <a:p>
              <a:endParaRPr lang="tr-TR"/>
            </a:p>
          </p:txBody>
        </p:sp>
        <p:sp>
          <p:nvSpPr>
            <p:cNvPr id="23" name="Line 21"/>
            <p:cNvSpPr>
              <a:spLocks noChangeShapeType="1"/>
            </p:cNvSpPr>
            <p:nvPr/>
          </p:nvSpPr>
          <p:spPr bwMode="auto">
            <a:xfrm flipH="1">
              <a:off x="2352" y="3744"/>
              <a:ext cx="144" cy="192"/>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spAutoFit/>
            </a:bodyPr>
            <a:lstStyle/>
            <a:p>
              <a:endParaRPr lang="tr-TR"/>
            </a:p>
          </p:txBody>
        </p:sp>
        <p:sp>
          <p:nvSpPr>
            <p:cNvPr id="24" name="Text Box 22"/>
            <p:cNvSpPr txBox="1">
              <a:spLocks noChangeArrowheads="1"/>
            </p:cNvSpPr>
            <p:nvPr/>
          </p:nvSpPr>
          <p:spPr bwMode="auto">
            <a:xfrm>
              <a:off x="2496" y="3696"/>
              <a:ext cx="326"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2000">
                  <a:latin typeface="Tahoma" panose="020B0604030504040204" pitchFamily="34" charset="0"/>
                </a:rPr>
                <a:t>12</a:t>
              </a:r>
            </a:p>
          </p:txBody>
        </p:sp>
      </p:grpSp>
      <p:grpSp>
        <p:nvGrpSpPr>
          <p:cNvPr id="25" name="Group 24"/>
          <p:cNvGrpSpPr>
            <a:grpSpLocks/>
          </p:cNvGrpSpPr>
          <p:nvPr/>
        </p:nvGrpSpPr>
        <p:grpSpPr bwMode="auto">
          <a:xfrm>
            <a:off x="8990056" y="4543597"/>
            <a:ext cx="815975" cy="400050"/>
            <a:chOff x="2352" y="3696"/>
            <a:chExt cx="514" cy="252"/>
          </a:xfrm>
        </p:grpSpPr>
        <p:sp>
          <p:nvSpPr>
            <p:cNvPr id="26" name="Line 25"/>
            <p:cNvSpPr>
              <a:spLocks noChangeShapeType="1"/>
            </p:cNvSpPr>
            <p:nvPr/>
          </p:nvSpPr>
          <p:spPr bwMode="auto">
            <a:xfrm>
              <a:off x="2352" y="3744"/>
              <a:ext cx="144" cy="192"/>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spAutoFit/>
            </a:bodyPr>
            <a:lstStyle/>
            <a:p>
              <a:endParaRPr lang="tr-TR"/>
            </a:p>
          </p:txBody>
        </p:sp>
        <p:sp>
          <p:nvSpPr>
            <p:cNvPr id="27" name="Line 26"/>
            <p:cNvSpPr>
              <a:spLocks noChangeShapeType="1"/>
            </p:cNvSpPr>
            <p:nvPr/>
          </p:nvSpPr>
          <p:spPr bwMode="auto">
            <a:xfrm flipH="1">
              <a:off x="2352" y="3744"/>
              <a:ext cx="144" cy="192"/>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spAutoFit/>
            </a:bodyPr>
            <a:lstStyle/>
            <a:p>
              <a:endParaRPr lang="tr-TR"/>
            </a:p>
          </p:txBody>
        </p:sp>
        <p:sp>
          <p:nvSpPr>
            <p:cNvPr id="28" name="Text Box 27"/>
            <p:cNvSpPr txBox="1">
              <a:spLocks noChangeArrowheads="1"/>
            </p:cNvSpPr>
            <p:nvPr/>
          </p:nvSpPr>
          <p:spPr bwMode="auto">
            <a:xfrm>
              <a:off x="2496" y="3696"/>
              <a:ext cx="37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tr-TR" altLang="tr-TR" sz="2000" dirty="0" smtClean="0">
                  <a:latin typeface="Tahoma" panose="020B0604030504040204" pitchFamily="34" charset="0"/>
                </a:rPr>
                <a:t> </a:t>
              </a:r>
              <a:r>
                <a:rPr lang="en-US" altLang="tr-TR" sz="2000" dirty="0" smtClean="0">
                  <a:latin typeface="Tahoma" panose="020B0604030504040204" pitchFamily="34" charset="0"/>
                </a:rPr>
                <a:t>24</a:t>
              </a:r>
              <a:endParaRPr lang="en-US" altLang="tr-TR" sz="2000" dirty="0">
                <a:latin typeface="Tahoma" panose="020B0604030504040204" pitchFamily="34" charset="0"/>
              </a:endParaRPr>
            </a:p>
          </p:txBody>
        </p:sp>
      </p:grpSp>
      <p:grpSp>
        <p:nvGrpSpPr>
          <p:cNvPr id="29" name="Group 28"/>
          <p:cNvGrpSpPr>
            <a:grpSpLocks/>
          </p:cNvGrpSpPr>
          <p:nvPr/>
        </p:nvGrpSpPr>
        <p:grpSpPr bwMode="auto">
          <a:xfrm>
            <a:off x="9405981" y="4553122"/>
            <a:ext cx="815975" cy="400050"/>
            <a:chOff x="2352" y="3696"/>
            <a:chExt cx="514" cy="252"/>
          </a:xfrm>
        </p:grpSpPr>
        <p:sp>
          <p:nvSpPr>
            <p:cNvPr id="30" name="Line 29"/>
            <p:cNvSpPr>
              <a:spLocks noChangeShapeType="1"/>
            </p:cNvSpPr>
            <p:nvPr/>
          </p:nvSpPr>
          <p:spPr bwMode="auto">
            <a:xfrm>
              <a:off x="2352" y="3744"/>
              <a:ext cx="144" cy="192"/>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spAutoFit/>
            </a:bodyPr>
            <a:lstStyle/>
            <a:p>
              <a:endParaRPr lang="tr-TR"/>
            </a:p>
          </p:txBody>
        </p:sp>
        <p:sp>
          <p:nvSpPr>
            <p:cNvPr id="31" name="Line 30"/>
            <p:cNvSpPr>
              <a:spLocks noChangeShapeType="1"/>
            </p:cNvSpPr>
            <p:nvPr/>
          </p:nvSpPr>
          <p:spPr bwMode="auto">
            <a:xfrm flipH="1">
              <a:off x="2352" y="3744"/>
              <a:ext cx="144" cy="192"/>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spAutoFit/>
            </a:bodyPr>
            <a:lstStyle/>
            <a:p>
              <a:endParaRPr lang="tr-TR"/>
            </a:p>
          </p:txBody>
        </p:sp>
        <p:sp>
          <p:nvSpPr>
            <p:cNvPr id="32" name="Text Box 31"/>
            <p:cNvSpPr txBox="1">
              <a:spLocks noChangeArrowheads="1"/>
            </p:cNvSpPr>
            <p:nvPr/>
          </p:nvSpPr>
          <p:spPr bwMode="auto">
            <a:xfrm>
              <a:off x="2496" y="3696"/>
              <a:ext cx="37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tr-TR" altLang="tr-TR" sz="2000" dirty="0" smtClean="0">
                  <a:latin typeface="Tahoma" panose="020B0604030504040204" pitchFamily="34" charset="0"/>
                </a:rPr>
                <a:t> </a:t>
              </a:r>
              <a:r>
                <a:rPr lang="en-US" altLang="tr-TR" sz="2000" dirty="0" smtClean="0">
                  <a:latin typeface="Tahoma" panose="020B0604030504040204" pitchFamily="34" charset="0"/>
                </a:rPr>
                <a:t>48</a:t>
              </a:r>
              <a:endParaRPr lang="en-US" altLang="tr-TR" sz="2000" dirty="0">
                <a:latin typeface="Tahoma" panose="020B0604030504040204" pitchFamily="34" charset="0"/>
              </a:endParaRPr>
            </a:p>
          </p:txBody>
        </p:sp>
      </p:grpSp>
      <p:grpSp>
        <p:nvGrpSpPr>
          <p:cNvPr id="33" name="Group 32"/>
          <p:cNvGrpSpPr>
            <a:grpSpLocks/>
          </p:cNvGrpSpPr>
          <p:nvPr/>
        </p:nvGrpSpPr>
        <p:grpSpPr bwMode="auto">
          <a:xfrm>
            <a:off x="8656681" y="5019847"/>
            <a:ext cx="746125" cy="400050"/>
            <a:chOff x="2352" y="3696"/>
            <a:chExt cx="470" cy="252"/>
          </a:xfrm>
        </p:grpSpPr>
        <p:sp>
          <p:nvSpPr>
            <p:cNvPr id="34" name="Line 33"/>
            <p:cNvSpPr>
              <a:spLocks noChangeShapeType="1"/>
            </p:cNvSpPr>
            <p:nvPr/>
          </p:nvSpPr>
          <p:spPr bwMode="auto">
            <a:xfrm>
              <a:off x="2352" y="3744"/>
              <a:ext cx="144" cy="192"/>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spAutoFit/>
            </a:bodyPr>
            <a:lstStyle/>
            <a:p>
              <a:endParaRPr lang="tr-TR"/>
            </a:p>
          </p:txBody>
        </p:sp>
        <p:sp>
          <p:nvSpPr>
            <p:cNvPr id="35" name="Line 34"/>
            <p:cNvSpPr>
              <a:spLocks noChangeShapeType="1"/>
            </p:cNvSpPr>
            <p:nvPr/>
          </p:nvSpPr>
          <p:spPr bwMode="auto">
            <a:xfrm flipH="1">
              <a:off x="2352" y="3744"/>
              <a:ext cx="144" cy="192"/>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spAutoFit/>
            </a:bodyPr>
            <a:lstStyle/>
            <a:p>
              <a:endParaRPr lang="tr-TR"/>
            </a:p>
          </p:txBody>
        </p:sp>
        <p:sp>
          <p:nvSpPr>
            <p:cNvPr id="36" name="Text Box 35"/>
            <p:cNvSpPr txBox="1">
              <a:spLocks noChangeArrowheads="1"/>
            </p:cNvSpPr>
            <p:nvPr/>
          </p:nvSpPr>
          <p:spPr bwMode="auto">
            <a:xfrm>
              <a:off x="2496" y="3696"/>
              <a:ext cx="326"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2000">
                  <a:latin typeface="Tahoma" panose="020B0604030504040204" pitchFamily="34" charset="0"/>
                </a:rPr>
                <a:t>42</a:t>
              </a:r>
            </a:p>
          </p:txBody>
        </p:sp>
      </p:grpSp>
      <p:grpSp>
        <p:nvGrpSpPr>
          <p:cNvPr id="37" name="Group 39"/>
          <p:cNvGrpSpPr>
            <a:grpSpLocks/>
          </p:cNvGrpSpPr>
          <p:nvPr/>
        </p:nvGrpSpPr>
        <p:grpSpPr bwMode="auto">
          <a:xfrm>
            <a:off x="5845219" y="4924597"/>
            <a:ext cx="1754187" cy="923925"/>
            <a:chOff x="2447" y="2640"/>
            <a:chExt cx="1105" cy="582"/>
          </a:xfrm>
        </p:grpSpPr>
        <p:sp>
          <p:nvSpPr>
            <p:cNvPr id="39" name="Text Box 37"/>
            <p:cNvSpPr txBox="1">
              <a:spLocks noChangeArrowheads="1"/>
            </p:cNvSpPr>
            <p:nvPr/>
          </p:nvSpPr>
          <p:spPr bwMode="auto">
            <a:xfrm>
              <a:off x="2447" y="2640"/>
              <a:ext cx="1105"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1800">
                  <a:latin typeface="Tahoma" panose="020B0604030504040204" pitchFamily="34" charset="0"/>
                </a:rPr>
                <a:t>What is this program doing?</a:t>
              </a:r>
            </a:p>
          </p:txBody>
        </p:sp>
        <p:sp>
          <p:nvSpPr>
            <p:cNvPr id="40" name="Line 38"/>
            <p:cNvSpPr>
              <a:spLocks noChangeShapeType="1"/>
            </p:cNvSpPr>
            <p:nvPr/>
          </p:nvSpPr>
          <p:spPr bwMode="auto">
            <a:xfrm flipV="1">
              <a:off x="2606" y="3044"/>
              <a:ext cx="137" cy="1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spAutoFit/>
            </a:bodyPr>
            <a:lstStyle/>
            <a:p>
              <a:endParaRPr lang="tr-TR"/>
            </a:p>
          </p:txBody>
        </p:sp>
      </p:grpSp>
    </p:spTree>
    <p:extLst>
      <p:ext uri="{BB962C8B-B14F-4D97-AF65-F5344CB8AC3E}">
        <p14:creationId xmlns:p14="http://schemas.microsoft.com/office/powerpoint/2010/main" val="1565667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17"/>
                                        </p:tgtEl>
                                        <p:attrNameLst>
                                          <p:attrName>style.visibility</p:attrName>
                                        </p:attrNameLst>
                                      </p:cBhvr>
                                      <p:to>
                                        <p:strVal val="hidden"/>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2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1" nodeType="clickEffect">
                                  <p:stCondLst>
                                    <p:cond delay="0"/>
                                  </p:stCondLst>
                                  <p:childTnLst>
                                    <p:set>
                                      <p:cBhvr>
                                        <p:cTn id="25" dur="1" fill="hold">
                                          <p:stCondLst>
                                            <p:cond delay="0"/>
                                          </p:stCondLst>
                                        </p:cTn>
                                        <p:tgtEl>
                                          <p:spTgt spid="18"/>
                                        </p:tgtEl>
                                        <p:attrNameLst>
                                          <p:attrName>style.visibility</p:attrName>
                                        </p:attrNameLst>
                                      </p:cBhvr>
                                      <p:to>
                                        <p:strVal val="hidden"/>
                                      </p:to>
                                    </p:set>
                                  </p:childTnLst>
                                </p:cTn>
                              </p:par>
                            </p:childTnLst>
                          </p:cTn>
                        </p:par>
                        <p:par>
                          <p:cTn id="26" fill="hold">
                            <p:stCondLst>
                              <p:cond delay="0"/>
                            </p:stCondLst>
                            <p:childTnLst>
                              <p:par>
                                <p:cTn id="27" presetID="1"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19"/>
                                        </p:tgtEl>
                                        <p:attrNameLst>
                                          <p:attrName>style.visibility</p:attrName>
                                        </p:attrNameLst>
                                      </p:cBhvr>
                                      <p:to>
                                        <p:strVal val="hidden"/>
                                      </p:to>
                                    </p:set>
                                  </p:childTnLst>
                                </p:cTn>
                              </p:par>
                            </p:childTnLst>
                          </p:cTn>
                        </p:par>
                        <p:par>
                          <p:cTn id="37" fill="hold">
                            <p:stCondLst>
                              <p:cond delay="0"/>
                            </p:stCondLst>
                            <p:childTnLst>
                              <p:par>
                                <p:cTn id="38" presetID="1" presetClass="entr" presetSubtype="0" fill="hold" grpId="0" nodeType="afterEffect">
                                  <p:stCondLst>
                                    <p:cond delay="0"/>
                                  </p:stCondLst>
                                  <p:childTnLst>
                                    <p:set>
                                      <p:cBhvr>
                                        <p:cTn id="39" dur="1" fill="hold">
                                          <p:stCondLst>
                                            <p:cond delay="0"/>
                                          </p:stCondLst>
                                        </p:cTn>
                                        <p:tgtEl>
                                          <p:spTgt spid="20"/>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33"/>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18" grpId="0" animBg="1"/>
      <p:bldP spid="18" grpId="1" animBg="1"/>
      <p:bldP spid="19" grpId="0" animBg="1"/>
      <p:bldP spid="19" grpId="1" animBg="1"/>
      <p:bldP spid="2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394" y="371389"/>
            <a:ext cx="10515600" cy="534281"/>
          </a:xfrm>
        </p:spPr>
        <p:txBody>
          <a:bodyPr>
            <a:noAutofit/>
          </a:bodyPr>
          <a:lstStyle/>
          <a:p>
            <a:r>
              <a:rPr lang="en-US" altLang="tr-TR" sz="3200" dirty="0"/>
              <a:t>The von Neumann </a:t>
            </a:r>
            <a:r>
              <a:rPr lang="en-US" altLang="tr-TR" sz="3200" dirty="0" smtClean="0"/>
              <a:t>model</a:t>
            </a:r>
            <a:r>
              <a:rPr lang="tr-TR" altLang="tr-TR" sz="3200" dirty="0"/>
              <a:t> </a:t>
            </a:r>
            <a:r>
              <a:rPr lang="tr-TR" altLang="tr-TR" sz="3200" dirty="0" smtClean="0"/>
              <a:t>(</a:t>
            </a:r>
            <a:r>
              <a:rPr lang="en-US" altLang="tr-TR" sz="3200" dirty="0" smtClean="0"/>
              <a:t>The Stored-Program Computer</a:t>
            </a:r>
            <a:r>
              <a:rPr lang="tr-TR" altLang="tr-TR" sz="3200" dirty="0" smtClean="0"/>
              <a:t>)</a:t>
            </a:r>
            <a:endParaRPr lang="tr-TR" sz="3200" dirty="0"/>
          </a:p>
        </p:txBody>
      </p:sp>
      <p:sp>
        <p:nvSpPr>
          <p:cNvPr id="4" name="Content Placeholder 2"/>
          <p:cNvSpPr>
            <a:spLocks noGrp="1"/>
          </p:cNvSpPr>
          <p:nvPr>
            <p:ph idx="1"/>
          </p:nvPr>
        </p:nvSpPr>
        <p:spPr>
          <a:xfrm>
            <a:off x="471616" y="1181100"/>
            <a:ext cx="9144000" cy="1476376"/>
          </a:xfrm>
        </p:spPr>
        <p:txBody>
          <a:bodyPr/>
          <a:lstStyle/>
          <a:p>
            <a:pPr lvl="1"/>
            <a:r>
              <a:rPr lang="en-US" altLang="tr-TR" sz="2000" dirty="0" smtClean="0"/>
              <a:t>Instructions </a:t>
            </a:r>
            <a:r>
              <a:rPr lang="en-US" altLang="tr-TR" sz="2000" dirty="0" smtClean="0"/>
              <a:t>and Data stored in a common memory (</a:t>
            </a:r>
            <a:r>
              <a:rPr lang="en-US" altLang="en-US" sz="2000" dirty="0" smtClean="0"/>
              <a:t>“</a:t>
            </a:r>
            <a:r>
              <a:rPr lang="en-US" altLang="tr-TR" sz="2000" dirty="0" smtClean="0"/>
              <a:t>main memory</a:t>
            </a:r>
            <a:r>
              <a:rPr lang="en-US" altLang="en-US" sz="2000" dirty="0" smtClean="0"/>
              <a:t>”</a:t>
            </a:r>
            <a:r>
              <a:rPr lang="en-US" altLang="tr-TR" sz="2000" dirty="0" smtClean="0"/>
              <a:t>)</a:t>
            </a:r>
          </a:p>
          <a:p>
            <a:pPr lvl="1"/>
            <a:r>
              <a:rPr lang="en-US" altLang="tr-TR" sz="2000" dirty="0" smtClean="0"/>
              <a:t>Sequential semantics:  All instructions execute sequentially (or at least appear sequential to the programmer)</a:t>
            </a:r>
          </a:p>
        </p:txBody>
      </p:sp>
      <p:grpSp>
        <p:nvGrpSpPr>
          <p:cNvPr id="5" name="Group 52"/>
          <p:cNvGrpSpPr>
            <a:grpSpLocks/>
          </p:cNvGrpSpPr>
          <p:nvPr/>
        </p:nvGrpSpPr>
        <p:grpSpPr bwMode="auto">
          <a:xfrm>
            <a:off x="2044829" y="2297113"/>
            <a:ext cx="8334375" cy="3117850"/>
            <a:chOff x="271" y="1399"/>
            <a:chExt cx="5250" cy="1964"/>
          </a:xfrm>
        </p:grpSpPr>
        <p:sp>
          <p:nvSpPr>
            <p:cNvPr id="6" name="Text Box 5"/>
            <p:cNvSpPr txBox="1">
              <a:spLocks noChangeArrowheads="1"/>
            </p:cNvSpPr>
            <p:nvPr/>
          </p:nvSpPr>
          <p:spPr bwMode="auto">
            <a:xfrm>
              <a:off x="271" y="1857"/>
              <a:ext cx="2400" cy="582"/>
            </a:xfrm>
            <a:prstGeom prst="rect">
              <a:avLst/>
            </a:prstGeom>
            <a:solidFill>
              <a:srgbClr val="FFFF00"/>
            </a:solidFill>
            <a:ln w="9525">
              <a:solidFill>
                <a:schemeClr val="tx1"/>
              </a:solidFill>
              <a:miter lim="800000"/>
              <a:headEnd/>
              <a:tailEnd/>
            </a:ln>
          </p:spPr>
          <p:txBody>
            <a:bodyPr>
              <a:spAutoFit/>
            </a:bodyPr>
            <a:lstStyle>
              <a:lvl1pPr marL="233363" indent="-233363">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1800" b="0" dirty="0">
                  <a:latin typeface="Tahoma" panose="020B0604030504040204" pitchFamily="34" charset="0"/>
                </a:rPr>
                <a:t>Key idea: Memory holds not only data, but </a:t>
              </a:r>
              <a:r>
                <a:rPr lang="en-US" altLang="tr-TR" sz="1800" b="0" i="1" dirty="0">
                  <a:latin typeface="Tahoma" panose="020B0604030504040204" pitchFamily="34" charset="0"/>
                </a:rPr>
                <a:t>coded instructions</a:t>
              </a:r>
              <a:r>
                <a:rPr lang="en-US" altLang="tr-TR" sz="1800" b="0" dirty="0">
                  <a:latin typeface="Tahoma" panose="020B0604030504040204" pitchFamily="34" charset="0"/>
                </a:rPr>
                <a:t> that make up a </a:t>
              </a:r>
              <a:r>
                <a:rPr lang="en-US" altLang="tr-TR" sz="1800" b="0" i="1" dirty="0">
                  <a:latin typeface="Tahoma" panose="020B0604030504040204" pitchFamily="34" charset="0"/>
                </a:rPr>
                <a:t>program</a:t>
              </a:r>
              <a:r>
                <a:rPr lang="en-US" altLang="tr-TR" sz="1800" b="0" dirty="0">
                  <a:latin typeface="Tahoma" panose="020B0604030504040204" pitchFamily="34" charset="0"/>
                </a:rPr>
                <a:t>.</a:t>
              </a:r>
            </a:p>
          </p:txBody>
        </p:sp>
        <p:grpSp>
          <p:nvGrpSpPr>
            <p:cNvPr id="7" name="Group 7"/>
            <p:cNvGrpSpPr>
              <a:grpSpLocks/>
            </p:cNvGrpSpPr>
            <p:nvPr/>
          </p:nvGrpSpPr>
          <p:grpSpPr bwMode="auto">
            <a:xfrm>
              <a:off x="3014" y="2047"/>
              <a:ext cx="816" cy="305"/>
              <a:chOff x="2239" y="1767"/>
              <a:chExt cx="816" cy="305"/>
            </a:xfrm>
          </p:grpSpPr>
          <p:sp>
            <p:nvSpPr>
              <p:cNvPr id="37" name="Rectangle 8"/>
              <p:cNvSpPr>
                <a:spLocks noChangeArrowheads="1"/>
              </p:cNvSpPr>
              <p:nvPr/>
            </p:nvSpPr>
            <p:spPr bwMode="auto">
              <a:xfrm>
                <a:off x="2239" y="1767"/>
                <a:ext cx="816" cy="291"/>
              </a:xfrm>
              <a:prstGeom prst="rect">
                <a:avLst/>
              </a:prstGeom>
              <a:solidFill>
                <a:srgbClr val="FFCCCC"/>
              </a:solidFill>
              <a:ln w="9525">
                <a:solidFill>
                  <a:schemeClr val="tx1"/>
                </a:solidFill>
                <a:miter lim="800000"/>
                <a:headEnd/>
                <a:tailEnd/>
              </a:ln>
            </p:spPr>
            <p:txBody>
              <a:bodyPr anchor="ct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sp>
            <p:nvSpPr>
              <p:cNvPr id="38" name="Text Box 9"/>
              <p:cNvSpPr txBox="1">
                <a:spLocks noChangeArrowheads="1"/>
              </p:cNvSpPr>
              <p:nvPr/>
            </p:nvSpPr>
            <p:spPr bwMode="auto">
              <a:xfrm>
                <a:off x="2239" y="1781"/>
                <a:ext cx="81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200" b="0">
                    <a:latin typeface="Tahoma" panose="020B0604030504040204" pitchFamily="34" charset="0"/>
                  </a:rPr>
                  <a:t>Central</a:t>
                </a:r>
              </a:p>
              <a:p>
                <a:pPr algn="ctr"/>
                <a:r>
                  <a:rPr lang="en-US" altLang="tr-TR" sz="1200" b="0">
                    <a:latin typeface="Tahoma" panose="020B0604030504040204" pitchFamily="34" charset="0"/>
                  </a:rPr>
                  <a:t>Processing Unit</a:t>
                </a:r>
              </a:p>
            </p:txBody>
          </p:sp>
        </p:grpSp>
        <p:sp>
          <p:nvSpPr>
            <p:cNvPr id="8" name="Line 13"/>
            <p:cNvSpPr>
              <a:spLocks noChangeShapeType="1"/>
            </p:cNvSpPr>
            <p:nvPr/>
          </p:nvSpPr>
          <p:spPr bwMode="auto">
            <a:xfrm>
              <a:off x="3830" y="2192"/>
              <a:ext cx="480" cy="0"/>
            </a:xfrm>
            <a:prstGeom prst="line">
              <a:avLst/>
            </a:prstGeom>
            <a:noFill/>
            <a:ln w="57150">
              <a:solidFill>
                <a:schemeClr val="tx1"/>
              </a:solidFill>
              <a:round/>
              <a:headEnd type="stealth" w="med" len="med"/>
              <a:tailEnd type="stealth" w="med" len="med"/>
            </a:ln>
            <a:extLst>
              <a:ext uri="{909E8E84-426E-40DD-AFC4-6F175D3DCCD1}">
                <a14:hiddenFill xmlns:a14="http://schemas.microsoft.com/office/drawing/2010/main">
                  <a:noFill/>
                </a14:hiddenFill>
              </a:ext>
            </a:extLst>
          </p:spPr>
          <p:txBody>
            <a:bodyPr>
              <a:spAutoFit/>
            </a:bodyPr>
            <a:lstStyle/>
            <a:p>
              <a:endParaRPr lang="tr-TR"/>
            </a:p>
          </p:txBody>
        </p:sp>
        <p:grpSp>
          <p:nvGrpSpPr>
            <p:cNvPr id="9" name="Group 51"/>
            <p:cNvGrpSpPr>
              <a:grpSpLocks/>
            </p:cNvGrpSpPr>
            <p:nvPr/>
          </p:nvGrpSpPr>
          <p:grpSpPr bwMode="auto">
            <a:xfrm>
              <a:off x="4310" y="1399"/>
              <a:ext cx="1211" cy="1964"/>
              <a:chOff x="4310" y="1399"/>
              <a:chExt cx="1211" cy="1964"/>
            </a:xfrm>
          </p:grpSpPr>
          <p:grpSp>
            <p:nvGrpSpPr>
              <p:cNvPr id="10" name="Group 48"/>
              <p:cNvGrpSpPr>
                <a:grpSpLocks/>
              </p:cNvGrpSpPr>
              <p:nvPr/>
            </p:nvGrpSpPr>
            <p:grpSpPr bwMode="auto">
              <a:xfrm>
                <a:off x="4310" y="1399"/>
                <a:ext cx="1211" cy="1473"/>
                <a:chOff x="4310" y="1399"/>
                <a:chExt cx="1211" cy="1473"/>
              </a:xfrm>
            </p:grpSpPr>
            <p:sp>
              <p:nvSpPr>
                <p:cNvPr id="12" name="Rectangle 15"/>
                <p:cNvSpPr>
                  <a:spLocks noChangeArrowheads="1"/>
                </p:cNvSpPr>
                <p:nvPr/>
              </p:nvSpPr>
              <p:spPr bwMode="auto">
                <a:xfrm>
                  <a:off x="4310" y="1967"/>
                  <a:ext cx="1210" cy="291"/>
                </a:xfrm>
                <a:prstGeom prst="rect">
                  <a:avLst/>
                </a:prstGeom>
                <a:solidFill>
                  <a:srgbClr val="CCECFF"/>
                </a:solidFill>
                <a:ln w="9525">
                  <a:solidFill>
                    <a:schemeClr val="tx1"/>
                  </a:solidFill>
                  <a:miter lim="800000"/>
                  <a:headEnd/>
                  <a:tailEnd/>
                </a:ln>
              </p:spPr>
              <p:txBody>
                <a:bodyPr anchor="ct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sp>
              <p:nvSpPr>
                <p:cNvPr id="13" name="Text Box 16"/>
                <p:cNvSpPr txBox="1">
                  <a:spLocks noChangeArrowheads="1"/>
                </p:cNvSpPr>
                <p:nvPr/>
              </p:nvSpPr>
              <p:spPr bwMode="auto">
                <a:xfrm>
                  <a:off x="4416" y="1399"/>
                  <a:ext cx="977"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800" b="0">
                      <a:latin typeface="Tahoma" panose="020B0604030504040204" pitchFamily="34" charset="0"/>
                    </a:rPr>
                    <a:t>Main Memory</a:t>
                  </a:r>
                </a:p>
              </p:txBody>
            </p:sp>
            <p:sp>
              <p:nvSpPr>
                <p:cNvPr id="14" name="Line 30"/>
                <p:cNvSpPr>
                  <a:spLocks noChangeShapeType="1"/>
                </p:cNvSpPr>
                <p:nvPr/>
              </p:nvSpPr>
              <p:spPr bwMode="auto">
                <a:xfrm>
                  <a:off x="4416" y="2192"/>
                  <a:ext cx="768"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wrap="none">
                  <a:spAutoFit/>
                </a:bodyPr>
                <a:lstStyle/>
                <a:p>
                  <a:endParaRPr lang="tr-TR"/>
                </a:p>
              </p:txBody>
            </p:sp>
            <p:grpSp>
              <p:nvGrpSpPr>
                <p:cNvPr id="15" name="Group 46"/>
                <p:cNvGrpSpPr>
                  <a:grpSpLocks/>
                </p:cNvGrpSpPr>
                <p:nvPr/>
              </p:nvGrpSpPr>
              <p:grpSpPr bwMode="auto">
                <a:xfrm>
                  <a:off x="4310" y="1616"/>
                  <a:ext cx="1211" cy="482"/>
                  <a:chOff x="326" y="2976"/>
                  <a:chExt cx="1211" cy="482"/>
                </a:xfrm>
              </p:grpSpPr>
              <p:sp>
                <p:nvSpPr>
                  <p:cNvPr id="28" name="Rectangle 31"/>
                  <p:cNvSpPr>
                    <a:spLocks noChangeArrowheads="1"/>
                  </p:cNvSpPr>
                  <p:nvPr/>
                </p:nvSpPr>
                <p:spPr bwMode="auto">
                  <a:xfrm>
                    <a:off x="326" y="3047"/>
                    <a:ext cx="1211" cy="291"/>
                  </a:xfrm>
                  <a:prstGeom prst="rect">
                    <a:avLst/>
                  </a:prstGeom>
                  <a:gradFill rotWithShape="0">
                    <a:gsLst>
                      <a:gs pos="0">
                        <a:srgbClr val="CCECFF"/>
                      </a:gs>
                      <a:gs pos="50000">
                        <a:srgbClr val="FFFF00"/>
                      </a:gs>
                      <a:gs pos="100000">
                        <a:srgbClr val="CCEC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grpSp>
                <p:nvGrpSpPr>
                  <p:cNvPr id="29" name="Group 24"/>
                  <p:cNvGrpSpPr>
                    <a:grpSpLocks/>
                  </p:cNvGrpSpPr>
                  <p:nvPr/>
                </p:nvGrpSpPr>
                <p:grpSpPr bwMode="auto">
                  <a:xfrm>
                    <a:off x="326" y="2976"/>
                    <a:ext cx="1210" cy="480"/>
                    <a:chOff x="4183" y="1536"/>
                    <a:chExt cx="1210" cy="480"/>
                  </a:xfrm>
                </p:grpSpPr>
                <p:sp>
                  <p:nvSpPr>
                    <p:cNvPr id="33" name="Line 18"/>
                    <p:cNvSpPr>
                      <a:spLocks noChangeShapeType="1"/>
                    </p:cNvSpPr>
                    <p:nvPr/>
                  </p:nvSpPr>
                  <p:spPr bwMode="auto">
                    <a:xfrm>
                      <a:off x="4183" y="1687"/>
                      <a:ext cx="121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spAutoFit/>
                    </a:bodyPr>
                    <a:lstStyle/>
                    <a:p>
                      <a:endParaRPr lang="tr-TR"/>
                    </a:p>
                  </p:txBody>
                </p:sp>
                <p:sp>
                  <p:nvSpPr>
                    <p:cNvPr id="34" name="Line 19"/>
                    <p:cNvSpPr>
                      <a:spLocks noChangeShapeType="1"/>
                    </p:cNvSpPr>
                    <p:nvPr/>
                  </p:nvSpPr>
                  <p:spPr bwMode="auto">
                    <a:xfrm>
                      <a:off x="4183" y="2016"/>
                      <a:ext cx="121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spAutoFit/>
                    </a:bodyPr>
                    <a:lstStyle/>
                    <a:p>
                      <a:endParaRPr lang="tr-TR"/>
                    </a:p>
                  </p:txBody>
                </p:sp>
                <p:sp>
                  <p:nvSpPr>
                    <p:cNvPr id="35" name="Line 20"/>
                    <p:cNvSpPr>
                      <a:spLocks noChangeShapeType="1"/>
                    </p:cNvSpPr>
                    <p:nvPr/>
                  </p:nvSpPr>
                  <p:spPr bwMode="auto">
                    <a:xfrm>
                      <a:off x="4183" y="1856"/>
                      <a:ext cx="121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spAutoFit/>
                    </a:bodyPr>
                    <a:lstStyle/>
                    <a:p>
                      <a:endParaRPr lang="tr-TR"/>
                    </a:p>
                  </p:txBody>
                </p:sp>
                <p:sp>
                  <p:nvSpPr>
                    <p:cNvPr id="36" name="Line 21"/>
                    <p:cNvSpPr>
                      <a:spLocks noChangeShapeType="1"/>
                    </p:cNvSpPr>
                    <p:nvPr/>
                  </p:nvSpPr>
                  <p:spPr bwMode="auto">
                    <a:xfrm>
                      <a:off x="4183" y="1536"/>
                      <a:ext cx="121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spAutoFit/>
                    </a:bodyPr>
                    <a:lstStyle/>
                    <a:p>
                      <a:endParaRPr lang="tr-TR"/>
                    </a:p>
                  </p:txBody>
                </p:sp>
              </p:grpSp>
              <p:sp>
                <p:nvSpPr>
                  <p:cNvPr id="30" name="Text Box 38"/>
                  <p:cNvSpPr txBox="1">
                    <a:spLocks noChangeArrowheads="1"/>
                  </p:cNvSpPr>
                  <p:nvPr/>
                </p:nvSpPr>
                <p:spPr bwMode="auto">
                  <a:xfrm>
                    <a:off x="432" y="2976"/>
                    <a:ext cx="64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1400" b="0">
                        <a:latin typeface="Tahoma" panose="020B0604030504040204" pitchFamily="34" charset="0"/>
                      </a:rPr>
                      <a:t>instruction</a:t>
                    </a:r>
                  </a:p>
                </p:txBody>
              </p:sp>
              <p:sp>
                <p:nvSpPr>
                  <p:cNvPr id="31" name="Text Box 39"/>
                  <p:cNvSpPr txBox="1">
                    <a:spLocks noChangeArrowheads="1"/>
                  </p:cNvSpPr>
                  <p:nvPr/>
                </p:nvSpPr>
                <p:spPr bwMode="auto">
                  <a:xfrm>
                    <a:off x="432" y="3104"/>
                    <a:ext cx="64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1400" b="0">
                        <a:latin typeface="Tahoma" panose="020B0604030504040204" pitchFamily="34" charset="0"/>
                      </a:rPr>
                      <a:t>instruction</a:t>
                    </a:r>
                  </a:p>
                </p:txBody>
              </p:sp>
              <p:sp>
                <p:nvSpPr>
                  <p:cNvPr id="32" name="Text Box 40"/>
                  <p:cNvSpPr txBox="1">
                    <a:spLocks noChangeArrowheads="1"/>
                  </p:cNvSpPr>
                  <p:nvPr/>
                </p:nvSpPr>
                <p:spPr bwMode="auto">
                  <a:xfrm>
                    <a:off x="432" y="3264"/>
                    <a:ext cx="64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1400" b="0">
                        <a:latin typeface="Tahoma" panose="020B0604030504040204" pitchFamily="34" charset="0"/>
                      </a:rPr>
                      <a:t>instruction</a:t>
                    </a:r>
                  </a:p>
                </p:txBody>
              </p:sp>
            </p:grpSp>
            <p:grpSp>
              <p:nvGrpSpPr>
                <p:cNvPr id="16" name="Group 45"/>
                <p:cNvGrpSpPr>
                  <a:grpSpLocks/>
                </p:cNvGrpSpPr>
                <p:nvPr/>
              </p:nvGrpSpPr>
              <p:grpSpPr bwMode="auto">
                <a:xfrm>
                  <a:off x="4310" y="2352"/>
                  <a:ext cx="1211" cy="520"/>
                  <a:chOff x="1967" y="3168"/>
                  <a:chExt cx="1211" cy="520"/>
                </a:xfrm>
              </p:grpSpPr>
              <p:grpSp>
                <p:nvGrpSpPr>
                  <p:cNvPr id="18" name="Group 41"/>
                  <p:cNvGrpSpPr>
                    <a:grpSpLocks/>
                  </p:cNvGrpSpPr>
                  <p:nvPr/>
                </p:nvGrpSpPr>
                <p:grpSpPr bwMode="auto">
                  <a:xfrm>
                    <a:off x="1967" y="3176"/>
                    <a:ext cx="1211" cy="480"/>
                    <a:chOff x="1968" y="3176"/>
                    <a:chExt cx="1211" cy="480"/>
                  </a:xfrm>
                </p:grpSpPr>
                <p:sp>
                  <p:nvSpPr>
                    <p:cNvPr id="22" name="Rectangle 32"/>
                    <p:cNvSpPr>
                      <a:spLocks noChangeArrowheads="1"/>
                    </p:cNvSpPr>
                    <p:nvPr/>
                  </p:nvSpPr>
                  <p:spPr bwMode="auto">
                    <a:xfrm>
                      <a:off x="1968" y="3287"/>
                      <a:ext cx="1211" cy="291"/>
                    </a:xfrm>
                    <a:prstGeom prst="rect">
                      <a:avLst/>
                    </a:prstGeom>
                    <a:gradFill rotWithShape="0">
                      <a:gsLst>
                        <a:gs pos="0">
                          <a:srgbClr val="CCECFF"/>
                        </a:gs>
                        <a:gs pos="50000">
                          <a:srgbClr val="FFCCFF"/>
                        </a:gs>
                        <a:gs pos="100000">
                          <a:srgbClr val="CCEC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grpSp>
                  <p:nvGrpSpPr>
                    <p:cNvPr id="23" name="Group 33"/>
                    <p:cNvGrpSpPr>
                      <a:grpSpLocks/>
                    </p:cNvGrpSpPr>
                    <p:nvPr/>
                  </p:nvGrpSpPr>
                  <p:grpSpPr bwMode="auto">
                    <a:xfrm>
                      <a:off x="1968" y="3176"/>
                      <a:ext cx="1210" cy="480"/>
                      <a:chOff x="4183" y="1536"/>
                      <a:chExt cx="1210" cy="480"/>
                    </a:xfrm>
                  </p:grpSpPr>
                  <p:sp>
                    <p:nvSpPr>
                      <p:cNvPr id="24" name="Line 34"/>
                      <p:cNvSpPr>
                        <a:spLocks noChangeShapeType="1"/>
                      </p:cNvSpPr>
                      <p:nvPr/>
                    </p:nvSpPr>
                    <p:spPr bwMode="auto">
                      <a:xfrm>
                        <a:off x="4183" y="1687"/>
                        <a:ext cx="121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spAutoFit/>
                      </a:bodyPr>
                      <a:lstStyle/>
                      <a:p>
                        <a:endParaRPr lang="tr-TR"/>
                      </a:p>
                    </p:txBody>
                  </p:sp>
                  <p:sp>
                    <p:nvSpPr>
                      <p:cNvPr id="25" name="Line 35"/>
                      <p:cNvSpPr>
                        <a:spLocks noChangeShapeType="1"/>
                      </p:cNvSpPr>
                      <p:nvPr/>
                    </p:nvSpPr>
                    <p:spPr bwMode="auto">
                      <a:xfrm>
                        <a:off x="4183" y="2016"/>
                        <a:ext cx="121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spAutoFit/>
                      </a:bodyPr>
                      <a:lstStyle/>
                      <a:p>
                        <a:endParaRPr lang="tr-TR"/>
                      </a:p>
                    </p:txBody>
                  </p:sp>
                  <p:sp>
                    <p:nvSpPr>
                      <p:cNvPr id="26" name="Line 36"/>
                      <p:cNvSpPr>
                        <a:spLocks noChangeShapeType="1"/>
                      </p:cNvSpPr>
                      <p:nvPr/>
                    </p:nvSpPr>
                    <p:spPr bwMode="auto">
                      <a:xfrm>
                        <a:off x="4183" y="1856"/>
                        <a:ext cx="121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spAutoFit/>
                      </a:bodyPr>
                      <a:lstStyle/>
                      <a:p>
                        <a:endParaRPr lang="tr-TR"/>
                      </a:p>
                    </p:txBody>
                  </p:sp>
                  <p:sp>
                    <p:nvSpPr>
                      <p:cNvPr id="27" name="Line 37"/>
                      <p:cNvSpPr>
                        <a:spLocks noChangeShapeType="1"/>
                      </p:cNvSpPr>
                      <p:nvPr/>
                    </p:nvSpPr>
                    <p:spPr bwMode="auto">
                      <a:xfrm>
                        <a:off x="4183" y="1536"/>
                        <a:ext cx="121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spAutoFit/>
                      </a:bodyPr>
                      <a:lstStyle/>
                      <a:p>
                        <a:endParaRPr lang="tr-TR"/>
                      </a:p>
                    </p:txBody>
                  </p:sp>
                </p:grpSp>
              </p:grpSp>
              <p:sp>
                <p:nvSpPr>
                  <p:cNvPr id="19" name="Text Box 42"/>
                  <p:cNvSpPr txBox="1">
                    <a:spLocks noChangeArrowheads="1"/>
                  </p:cNvSpPr>
                  <p:nvPr/>
                </p:nvSpPr>
                <p:spPr bwMode="auto">
                  <a:xfrm>
                    <a:off x="2238" y="3168"/>
                    <a:ext cx="64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1400" b="0">
                        <a:latin typeface="Tahoma" panose="020B0604030504040204" pitchFamily="34" charset="0"/>
                      </a:rPr>
                      <a:t>data</a:t>
                    </a:r>
                  </a:p>
                </p:txBody>
              </p:sp>
              <p:sp>
                <p:nvSpPr>
                  <p:cNvPr id="20" name="Text Box 43"/>
                  <p:cNvSpPr txBox="1">
                    <a:spLocks noChangeArrowheads="1"/>
                  </p:cNvSpPr>
                  <p:nvPr/>
                </p:nvSpPr>
                <p:spPr bwMode="auto">
                  <a:xfrm>
                    <a:off x="2238" y="3327"/>
                    <a:ext cx="64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1400" b="0">
                        <a:latin typeface="Tahoma" panose="020B0604030504040204" pitchFamily="34" charset="0"/>
                      </a:rPr>
                      <a:t>data</a:t>
                    </a:r>
                  </a:p>
                </p:txBody>
              </p:sp>
              <p:sp>
                <p:nvSpPr>
                  <p:cNvPr id="21" name="Text Box 44"/>
                  <p:cNvSpPr txBox="1">
                    <a:spLocks noChangeArrowheads="1"/>
                  </p:cNvSpPr>
                  <p:nvPr/>
                </p:nvSpPr>
                <p:spPr bwMode="auto">
                  <a:xfrm>
                    <a:off x="2238" y="3496"/>
                    <a:ext cx="64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1400" b="0">
                        <a:latin typeface="Tahoma" panose="020B0604030504040204" pitchFamily="34" charset="0"/>
                      </a:rPr>
                      <a:t>data</a:t>
                    </a:r>
                  </a:p>
                </p:txBody>
              </p:sp>
            </p:grpSp>
            <p:sp>
              <p:nvSpPr>
                <p:cNvPr id="17" name="Rectangle 47"/>
                <p:cNvSpPr>
                  <a:spLocks noChangeArrowheads="1"/>
                </p:cNvSpPr>
                <p:nvPr/>
              </p:nvSpPr>
              <p:spPr bwMode="auto">
                <a:xfrm>
                  <a:off x="4310" y="1967"/>
                  <a:ext cx="1210" cy="29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grpSp>
          <p:sp>
            <p:nvSpPr>
              <p:cNvPr id="11" name="Freeform 50"/>
              <p:cNvSpPr>
                <a:spLocks/>
              </p:cNvSpPr>
              <p:nvPr/>
            </p:nvSpPr>
            <p:spPr bwMode="auto">
              <a:xfrm>
                <a:off x="4320" y="3072"/>
                <a:ext cx="1200" cy="291"/>
              </a:xfrm>
              <a:custGeom>
                <a:avLst/>
                <a:gdLst>
                  <a:gd name="T0" fmla="*/ 0 w 1200"/>
                  <a:gd name="T1" fmla="*/ 0 h 168"/>
                  <a:gd name="T2" fmla="*/ 86 w 1200"/>
                  <a:gd name="T3" fmla="*/ 481421 h 168"/>
                  <a:gd name="T4" fmla="*/ 355 w 1200"/>
                  <a:gd name="T5" fmla="*/ 269083 h 168"/>
                  <a:gd name="T6" fmla="*/ 625 w 1200"/>
                  <a:gd name="T7" fmla="*/ 616610 h 168"/>
                  <a:gd name="T8" fmla="*/ 901 w 1200"/>
                  <a:gd name="T9" fmla="*/ 155347 h 168"/>
                  <a:gd name="T10" fmla="*/ 1036 w 1200"/>
                  <a:gd name="T11" fmla="*/ 502361 h 168"/>
                  <a:gd name="T12" fmla="*/ 1200 w 1200"/>
                  <a:gd name="T13" fmla="*/ 0 h 168"/>
                  <a:gd name="T14" fmla="*/ 0 60000 65536"/>
                  <a:gd name="T15" fmla="*/ 0 60000 65536"/>
                  <a:gd name="T16" fmla="*/ 0 60000 65536"/>
                  <a:gd name="T17" fmla="*/ 0 60000 65536"/>
                  <a:gd name="T18" fmla="*/ 0 60000 65536"/>
                  <a:gd name="T19" fmla="*/ 0 60000 65536"/>
                  <a:gd name="T20" fmla="*/ 0 60000 65536"/>
                  <a:gd name="T21" fmla="*/ 0 w 1200"/>
                  <a:gd name="T22" fmla="*/ 0 h 168"/>
                  <a:gd name="T23" fmla="*/ 1200 w 1200"/>
                  <a:gd name="T24" fmla="*/ 168 h 1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00" h="168">
                    <a:moveTo>
                      <a:pt x="0" y="0"/>
                    </a:moveTo>
                    <a:cubicBezTo>
                      <a:pt x="14" y="21"/>
                      <a:pt x="27" y="115"/>
                      <a:pt x="86" y="127"/>
                    </a:cubicBezTo>
                    <a:cubicBezTo>
                      <a:pt x="145" y="139"/>
                      <a:pt x="265" y="65"/>
                      <a:pt x="355" y="71"/>
                    </a:cubicBezTo>
                    <a:cubicBezTo>
                      <a:pt x="445" y="77"/>
                      <a:pt x="534" y="168"/>
                      <a:pt x="625" y="163"/>
                    </a:cubicBezTo>
                    <a:cubicBezTo>
                      <a:pt x="716" y="158"/>
                      <a:pt x="833" y="46"/>
                      <a:pt x="901" y="41"/>
                    </a:cubicBezTo>
                    <a:cubicBezTo>
                      <a:pt x="969" y="36"/>
                      <a:pt x="986" y="140"/>
                      <a:pt x="1036" y="133"/>
                    </a:cubicBezTo>
                    <a:cubicBezTo>
                      <a:pt x="1086" y="126"/>
                      <a:pt x="1166" y="28"/>
                      <a:pt x="1200" y="0"/>
                    </a:cubicBezTo>
                  </a:path>
                </a:pathLst>
              </a:custGeom>
              <a:solidFill>
                <a:srgbClr val="CCECFF"/>
              </a:solidFill>
              <a:ln w="9525">
                <a:solidFill>
                  <a:schemeClr val="tx1"/>
                </a:solidFill>
                <a:round/>
                <a:headEnd/>
                <a:tailEnd/>
              </a:ln>
            </p:spPr>
            <p:txBody>
              <a:bodyPr>
                <a:spAutoFit/>
              </a:bodyPr>
              <a:lstStyle/>
              <a:p>
                <a:endParaRPr lang="tr-TR"/>
              </a:p>
            </p:txBody>
          </p:sp>
        </p:grpSp>
      </p:grpSp>
      <p:sp>
        <p:nvSpPr>
          <p:cNvPr id="39" name="Content Placeholder 2"/>
          <p:cNvSpPr txBox="1">
            <a:spLocks/>
          </p:cNvSpPr>
          <p:nvPr/>
        </p:nvSpPr>
        <p:spPr bwMode="auto">
          <a:xfrm>
            <a:off x="1399511" y="4062414"/>
            <a:ext cx="6858000" cy="2566988"/>
          </a:xfrm>
          <a:prstGeom prst="rect">
            <a:avLst/>
          </a:prstGeom>
          <a:noFill/>
          <a:ln w="9525">
            <a:noFill/>
            <a:miter lim="800000"/>
            <a:headEnd/>
            <a:tailEnd/>
          </a:ln>
        </p:spPr>
        <p:txBody>
          <a:bodyPr lIns="182863" tIns="137148" rIns="182863" bIns="137148"/>
          <a:lstStyle>
            <a:lvl1pPr marL="342900" indent="-342900">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marL="0" indent="0">
              <a:spcBef>
                <a:spcPct val="50000"/>
              </a:spcBef>
              <a:buClr>
                <a:schemeClr val="accent1"/>
              </a:buClr>
              <a:buSzPct val="85000"/>
            </a:pPr>
            <a:r>
              <a:rPr kumimoji="1" lang="en-US" altLang="tr-TR" sz="1800" b="0" dirty="0">
                <a:solidFill>
                  <a:schemeClr val="accent5">
                    <a:lumMod val="75000"/>
                  </a:schemeClr>
                </a:solidFill>
                <a:latin typeface="Tahoma" panose="020B0604030504040204" pitchFamily="34" charset="0"/>
              </a:rPr>
              <a:t>CPU fetches and executes instructions from memory ...</a:t>
            </a:r>
          </a:p>
          <a:p>
            <a:pPr lvl="1">
              <a:spcBef>
                <a:spcPct val="50000"/>
              </a:spcBef>
              <a:buClr>
                <a:schemeClr val="hlink"/>
              </a:buClr>
              <a:buSzPct val="85000"/>
              <a:buFontTx/>
              <a:buChar char="•"/>
            </a:pPr>
            <a:r>
              <a:rPr kumimoji="1" lang="en-US" altLang="tr-TR" sz="1800" b="0" dirty="0">
                <a:solidFill>
                  <a:schemeClr val="accent5">
                    <a:lumMod val="75000"/>
                  </a:schemeClr>
                </a:solidFill>
                <a:latin typeface="Tahoma" panose="020B0604030504040204" pitchFamily="34" charset="0"/>
              </a:rPr>
              <a:t>The CPU is a H/W interpreter</a:t>
            </a:r>
          </a:p>
          <a:p>
            <a:pPr lvl="1">
              <a:spcBef>
                <a:spcPct val="50000"/>
              </a:spcBef>
              <a:buClr>
                <a:schemeClr val="hlink"/>
              </a:buClr>
              <a:buSzPct val="85000"/>
              <a:buFontTx/>
              <a:buChar char="•"/>
            </a:pPr>
            <a:r>
              <a:rPr kumimoji="1" lang="en-US" altLang="tr-TR" sz="1800" b="0" dirty="0">
                <a:solidFill>
                  <a:schemeClr val="accent5">
                    <a:lumMod val="75000"/>
                  </a:schemeClr>
                </a:solidFill>
                <a:latin typeface="Tahoma" panose="020B0604030504040204" pitchFamily="34" charset="0"/>
              </a:rPr>
              <a:t>Program IS simply data for this interpreter </a:t>
            </a:r>
          </a:p>
          <a:p>
            <a:pPr lvl="1">
              <a:spcBef>
                <a:spcPct val="50000"/>
              </a:spcBef>
              <a:buClr>
                <a:schemeClr val="hlink"/>
              </a:buClr>
              <a:buSzPct val="85000"/>
              <a:buFontTx/>
              <a:buChar char="•"/>
            </a:pPr>
            <a:r>
              <a:rPr kumimoji="1" lang="en-US" altLang="tr-TR" sz="1800" b="0" dirty="0">
                <a:solidFill>
                  <a:schemeClr val="accent5">
                    <a:lumMod val="75000"/>
                  </a:schemeClr>
                </a:solidFill>
                <a:latin typeface="Tahoma" panose="020B0604030504040204" pitchFamily="34" charset="0"/>
              </a:rPr>
              <a:t>Main memory: Single expandable resource pool</a:t>
            </a:r>
            <a:br>
              <a:rPr kumimoji="1" lang="en-US" altLang="tr-TR" sz="1800" b="0" dirty="0">
                <a:solidFill>
                  <a:schemeClr val="accent5">
                    <a:lumMod val="75000"/>
                  </a:schemeClr>
                </a:solidFill>
                <a:latin typeface="Tahoma" panose="020B0604030504040204" pitchFamily="34" charset="0"/>
              </a:rPr>
            </a:br>
            <a:r>
              <a:rPr kumimoji="1" lang="en-US" altLang="tr-TR" sz="1800" b="0" dirty="0">
                <a:solidFill>
                  <a:schemeClr val="accent5">
                    <a:lumMod val="75000"/>
                  </a:schemeClr>
                </a:solidFill>
                <a:latin typeface="Tahoma" panose="020B0604030504040204" pitchFamily="34" charset="0"/>
              </a:rPr>
              <a:t>- constrains both data and program size</a:t>
            </a:r>
            <a:br>
              <a:rPr kumimoji="1" lang="en-US" altLang="tr-TR" sz="1800" b="0" dirty="0">
                <a:solidFill>
                  <a:schemeClr val="accent5">
                    <a:lumMod val="75000"/>
                  </a:schemeClr>
                </a:solidFill>
                <a:latin typeface="Tahoma" panose="020B0604030504040204" pitchFamily="34" charset="0"/>
              </a:rPr>
            </a:br>
            <a:r>
              <a:rPr kumimoji="1" lang="en-US" altLang="tr-TR" sz="1800" b="0" dirty="0">
                <a:solidFill>
                  <a:schemeClr val="accent5">
                    <a:lumMod val="75000"/>
                  </a:schemeClr>
                </a:solidFill>
                <a:latin typeface="Tahoma" panose="020B0604030504040204" pitchFamily="34" charset="0"/>
              </a:rPr>
              <a:t>- don</a:t>
            </a:r>
            <a:r>
              <a:rPr kumimoji="1" lang="en-US" altLang="en-US" sz="1800" b="0" dirty="0">
                <a:solidFill>
                  <a:schemeClr val="accent5">
                    <a:lumMod val="75000"/>
                  </a:schemeClr>
                </a:solidFill>
                <a:latin typeface="Tahoma" panose="020B0604030504040204" pitchFamily="34" charset="0"/>
              </a:rPr>
              <a:t>’</a:t>
            </a:r>
            <a:r>
              <a:rPr kumimoji="1" lang="en-US" altLang="ja-JP" sz="1800" b="0" dirty="0">
                <a:solidFill>
                  <a:schemeClr val="accent5">
                    <a:lumMod val="75000"/>
                  </a:schemeClr>
                </a:solidFill>
                <a:latin typeface="Tahoma" panose="020B0604030504040204" pitchFamily="34" charset="0"/>
              </a:rPr>
              <a:t>t need to make separate decisions of </a:t>
            </a:r>
            <a:br>
              <a:rPr kumimoji="1" lang="en-US" altLang="ja-JP" sz="1800" b="0" dirty="0">
                <a:solidFill>
                  <a:schemeClr val="accent5">
                    <a:lumMod val="75000"/>
                  </a:schemeClr>
                </a:solidFill>
                <a:latin typeface="Tahoma" panose="020B0604030504040204" pitchFamily="34" charset="0"/>
              </a:rPr>
            </a:br>
            <a:r>
              <a:rPr kumimoji="1" lang="en-US" altLang="ja-JP" sz="1800" b="0" dirty="0">
                <a:solidFill>
                  <a:schemeClr val="accent5">
                    <a:lumMod val="75000"/>
                  </a:schemeClr>
                </a:solidFill>
                <a:latin typeface="Tahoma" panose="020B0604030504040204" pitchFamily="34" charset="0"/>
              </a:rPr>
              <a:t>  how large of a program or data memory to buy</a:t>
            </a:r>
          </a:p>
          <a:p>
            <a:pPr lvl="1">
              <a:spcBef>
                <a:spcPct val="20000"/>
              </a:spcBef>
              <a:buClr>
                <a:schemeClr val="hlink"/>
              </a:buClr>
              <a:buSzPct val="85000"/>
              <a:buFont typeface="Wingdings" panose="05000000000000000000" pitchFamily="2" charset="2"/>
              <a:buChar char="l"/>
            </a:pPr>
            <a:endParaRPr kumimoji="1" lang="en-US" altLang="tr-TR" sz="2000" b="0" dirty="0">
              <a:solidFill>
                <a:schemeClr val="accent5">
                  <a:lumMod val="75000"/>
                </a:schemeClr>
              </a:solidFill>
              <a:latin typeface="Tahoma" panose="020B0604030504040204" pitchFamily="34" charset="0"/>
            </a:endParaRPr>
          </a:p>
          <a:p>
            <a:pPr>
              <a:spcBef>
                <a:spcPct val="20000"/>
              </a:spcBef>
              <a:buClr>
                <a:schemeClr val="accent1"/>
              </a:buClr>
              <a:buSzPct val="85000"/>
              <a:buFont typeface="Wingdings 2" panose="05020102010507070707" pitchFamily="18" charset="2"/>
              <a:buChar char="ã"/>
            </a:pPr>
            <a:endParaRPr kumimoji="1" lang="en-US" altLang="tr-TR" b="0" dirty="0">
              <a:solidFill>
                <a:schemeClr val="accent5">
                  <a:lumMod val="75000"/>
                </a:schemeClr>
              </a:solidFill>
              <a:latin typeface="Tahoma" panose="020B0604030504040204" pitchFamily="34" charset="0"/>
            </a:endParaRPr>
          </a:p>
        </p:txBody>
      </p:sp>
    </p:spTree>
    <p:extLst>
      <p:ext uri="{BB962C8B-B14F-4D97-AF65-F5344CB8AC3E}">
        <p14:creationId xmlns:p14="http://schemas.microsoft.com/office/powerpoint/2010/main" val="2036671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4881563" y="1135063"/>
            <a:ext cx="1603375" cy="1139825"/>
          </a:xfrm>
          <a:prstGeom prst="rect">
            <a:avLst/>
          </a:prstGeom>
          <a:solidFill>
            <a:srgbClr val="CCFFCC"/>
          </a:solidFill>
          <a:ln w="9525">
            <a:solidFill>
              <a:schemeClr val="tx1"/>
            </a:solidFill>
            <a:miter lim="800000"/>
            <a:headEnd/>
            <a:tailEnd/>
          </a:ln>
        </p:spPr>
        <p:txBody>
          <a:bodyPr wrap="none" anchor="ct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b="0">
                <a:latin typeface="Tahoma" panose="020B0604030504040204" pitchFamily="34" charset="0"/>
              </a:rPr>
              <a:t>Control</a:t>
            </a:r>
            <a:br>
              <a:rPr lang="en-US" altLang="tr-TR" b="0">
                <a:latin typeface="Tahoma" panose="020B0604030504040204" pitchFamily="34" charset="0"/>
              </a:rPr>
            </a:br>
            <a:r>
              <a:rPr lang="en-US" altLang="tr-TR" b="0">
                <a:latin typeface="Tahoma" panose="020B0604030504040204" pitchFamily="34" charset="0"/>
              </a:rPr>
              <a:t>Unit</a:t>
            </a:r>
          </a:p>
        </p:txBody>
      </p:sp>
      <p:sp>
        <p:nvSpPr>
          <p:cNvPr id="5" name="Rectangle 5"/>
          <p:cNvSpPr>
            <a:spLocks noChangeArrowheads="1"/>
          </p:cNvSpPr>
          <p:nvPr/>
        </p:nvSpPr>
        <p:spPr bwMode="auto">
          <a:xfrm>
            <a:off x="2647950" y="1135063"/>
            <a:ext cx="1317625" cy="1139825"/>
          </a:xfrm>
          <a:prstGeom prst="rect">
            <a:avLst/>
          </a:prstGeom>
          <a:solidFill>
            <a:srgbClr val="CCFFCC"/>
          </a:solidFill>
          <a:ln w="9525">
            <a:solidFill>
              <a:schemeClr val="tx1"/>
            </a:solidFill>
            <a:miter lim="800000"/>
            <a:headEnd/>
            <a:tailEnd/>
          </a:ln>
        </p:spPr>
        <p:txBody>
          <a:bodyPr wrap="none" anchor="ct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b="0">
                <a:latin typeface="Tahoma" panose="020B0604030504040204" pitchFamily="34" charset="0"/>
              </a:rPr>
              <a:t>Data</a:t>
            </a:r>
          </a:p>
          <a:p>
            <a:pPr algn="ctr"/>
            <a:r>
              <a:rPr lang="en-US" altLang="tr-TR" b="0">
                <a:latin typeface="Tahoma" panose="020B0604030504040204" pitchFamily="34" charset="0"/>
              </a:rPr>
              <a:t>Path</a:t>
            </a:r>
          </a:p>
        </p:txBody>
      </p:sp>
      <p:sp>
        <p:nvSpPr>
          <p:cNvPr id="6" name="Rectangle 6"/>
          <p:cNvSpPr>
            <a:spLocks noChangeArrowheads="1"/>
          </p:cNvSpPr>
          <p:nvPr/>
        </p:nvSpPr>
        <p:spPr bwMode="auto">
          <a:xfrm rot="16200000">
            <a:off x="1935162" y="1562101"/>
            <a:ext cx="1139825" cy="285750"/>
          </a:xfrm>
          <a:prstGeom prst="rect">
            <a:avLst/>
          </a:prstGeom>
          <a:solidFill>
            <a:srgbClr val="CCFFCC"/>
          </a:solidFill>
          <a:ln w="9525">
            <a:solidFill>
              <a:schemeClr val="tx1"/>
            </a:solidFill>
            <a:miter lim="800000"/>
            <a:headEnd/>
            <a:tailEnd/>
          </a:ln>
        </p:spPr>
        <p:txBody>
          <a:bodyPr wrap="none" anchor="ct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200" b="0">
                <a:latin typeface="Tahoma" panose="020B0604030504040204" pitchFamily="34" charset="0"/>
              </a:rPr>
              <a:t>registers</a:t>
            </a:r>
          </a:p>
        </p:txBody>
      </p:sp>
      <p:sp>
        <p:nvSpPr>
          <p:cNvPr id="7" name="Line 7"/>
          <p:cNvSpPr>
            <a:spLocks noChangeShapeType="1"/>
          </p:cNvSpPr>
          <p:nvPr/>
        </p:nvSpPr>
        <p:spPr bwMode="auto">
          <a:xfrm>
            <a:off x="3965575" y="1914525"/>
            <a:ext cx="9159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8" name="Line 8"/>
          <p:cNvSpPr>
            <a:spLocks noChangeShapeType="1"/>
          </p:cNvSpPr>
          <p:nvPr/>
        </p:nvSpPr>
        <p:spPr bwMode="auto">
          <a:xfrm flipH="1">
            <a:off x="3965575" y="1495425"/>
            <a:ext cx="9159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9" name="Rectangle 9"/>
          <p:cNvSpPr>
            <a:spLocks noChangeArrowheads="1"/>
          </p:cNvSpPr>
          <p:nvPr/>
        </p:nvSpPr>
        <p:spPr bwMode="auto">
          <a:xfrm>
            <a:off x="2362200" y="2754313"/>
            <a:ext cx="4179888" cy="360362"/>
          </a:xfrm>
          <a:prstGeom prst="rect">
            <a:avLst/>
          </a:prstGeom>
          <a:solidFill>
            <a:srgbClr val="CCECFF"/>
          </a:solidFill>
          <a:ln w="9525">
            <a:solidFill>
              <a:schemeClr val="tx1"/>
            </a:solidFill>
            <a:miter lim="800000"/>
            <a:headEnd/>
            <a:tailEnd/>
          </a:ln>
        </p:spPr>
        <p:txBody>
          <a:bodyPr wrap="none" anchor="ct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b="0">
                <a:latin typeface="Tahoma" panose="020B0604030504040204" pitchFamily="34" charset="0"/>
              </a:rPr>
              <a:t>MEMORY</a:t>
            </a:r>
          </a:p>
        </p:txBody>
      </p:sp>
      <p:sp>
        <p:nvSpPr>
          <p:cNvPr id="10" name="Line 10"/>
          <p:cNvSpPr>
            <a:spLocks noChangeShapeType="1"/>
          </p:cNvSpPr>
          <p:nvPr/>
        </p:nvSpPr>
        <p:spPr bwMode="auto">
          <a:xfrm flipV="1">
            <a:off x="5875338" y="2274888"/>
            <a:ext cx="0" cy="4794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1" name="Line 11"/>
          <p:cNvSpPr>
            <a:spLocks noChangeShapeType="1"/>
          </p:cNvSpPr>
          <p:nvPr/>
        </p:nvSpPr>
        <p:spPr bwMode="auto">
          <a:xfrm>
            <a:off x="3548063" y="2278063"/>
            <a:ext cx="0" cy="47942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2" name="Text Box 12"/>
          <p:cNvSpPr txBox="1">
            <a:spLocks noChangeArrowheads="1"/>
          </p:cNvSpPr>
          <p:nvPr/>
        </p:nvSpPr>
        <p:spPr bwMode="auto">
          <a:xfrm>
            <a:off x="4075113" y="1236663"/>
            <a:ext cx="7286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latin typeface="Tahoma" panose="020B0604030504040204" pitchFamily="34" charset="0"/>
              </a:rPr>
              <a:t>control</a:t>
            </a:r>
          </a:p>
        </p:txBody>
      </p:sp>
      <p:sp>
        <p:nvSpPr>
          <p:cNvPr id="13" name="Text Box 13"/>
          <p:cNvSpPr txBox="1">
            <a:spLocks noChangeArrowheads="1"/>
          </p:cNvSpPr>
          <p:nvPr/>
        </p:nvSpPr>
        <p:spPr bwMode="auto">
          <a:xfrm>
            <a:off x="4079875" y="1651000"/>
            <a:ext cx="6588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latin typeface="Tahoma" panose="020B0604030504040204" pitchFamily="34" charset="0"/>
              </a:rPr>
              <a:t>status</a:t>
            </a:r>
          </a:p>
        </p:txBody>
      </p:sp>
      <p:sp>
        <p:nvSpPr>
          <p:cNvPr id="14" name="Text Box 14"/>
          <p:cNvSpPr txBox="1">
            <a:spLocks noChangeArrowheads="1"/>
          </p:cNvSpPr>
          <p:nvPr/>
        </p:nvSpPr>
        <p:spPr bwMode="auto">
          <a:xfrm>
            <a:off x="5899150" y="2395538"/>
            <a:ext cx="1255713"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1400">
                <a:latin typeface="Tahoma" panose="020B0604030504040204" pitchFamily="34" charset="0"/>
              </a:rPr>
              <a:t>instructions</a:t>
            </a:r>
          </a:p>
        </p:txBody>
      </p:sp>
      <p:sp>
        <p:nvSpPr>
          <p:cNvPr id="15" name="Text Box 15"/>
          <p:cNvSpPr txBox="1">
            <a:spLocks noChangeArrowheads="1"/>
          </p:cNvSpPr>
          <p:nvPr/>
        </p:nvSpPr>
        <p:spPr bwMode="auto">
          <a:xfrm>
            <a:off x="3571875" y="2398713"/>
            <a:ext cx="587375"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1400">
                <a:latin typeface="Tahoma" panose="020B0604030504040204" pitchFamily="34" charset="0"/>
              </a:rPr>
              <a:t>data</a:t>
            </a:r>
          </a:p>
        </p:txBody>
      </p:sp>
      <p:grpSp>
        <p:nvGrpSpPr>
          <p:cNvPr id="16" name="Group 65"/>
          <p:cNvGrpSpPr>
            <a:grpSpLocks/>
          </p:cNvGrpSpPr>
          <p:nvPr/>
        </p:nvGrpSpPr>
        <p:grpSpPr bwMode="auto">
          <a:xfrm>
            <a:off x="4495800" y="1820863"/>
            <a:ext cx="4267200" cy="4532312"/>
            <a:chOff x="2832" y="1344"/>
            <a:chExt cx="2688" cy="2855"/>
          </a:xfrm>
        </p:grpSpPr>
        <p:sp>
          <p:nvSpPr>
            <p:cNvPr id="17" name="Freeform 66"/>
            <p:cNvSpPr>
              <a:spLocks/>
            </p:cNvSpPr>
            <p:nvPr/>
          </p:nvSpPr>
          <p:spPr bwMode="auto">
            <a:xfrm flipH="1">
              <a:off x="4296" y="1344"/>
              <a:ext cx="456" cy="1056"/>
            </a:xfrm>
            <a:custGeom>
              <a:avLst/>
              <a:gdLst>
                <a:gd name="T0" fmla="*/ 456 w 456"/>
                <a:gd name="T1" fmla="*/ 0 h 1056"/>
                <a:gd name="T2" fmla="*/ 168 w 456"/>
                <a:gd name="T3" fmla="*/ 192 h 1056"/>
                <a:gd name="T4" fmla="*/ 24 w 456"/>
                <a:gd name="T5" fmla="*/ 528 h 1056"/>
                <a:gd name="T6" fmla="*/ 24 w 456"/>
                <a:gd name="T7" fmla="*/ 1056 h 1056"/>
                <a:gd name="T8" fmla="*/ 0 60000 65536"/>
                <a:gd name="T9" fmla="*/ 0 60000 65536"/>
                <a:gd name="T10" fmla="*/ 0 60000 65536"/>
                <a:gd name="T11" fmla="*/ 0 60000 65536"/>
                <a:gd name="T12" fmla="*/ 0 w 456"/>
                <a:gd name="T13" fmla="*/ 0 h 1056"/>
                <a:gd name="T14" fmla="*/ 456 w 456"/>
                <a:gd name="T15" fmla="*/ 1056 h 1056"/>
              </a:gdLst>
              <a:ahLst/>
              <a:cxnLst>
                <a:cxn ang="T8">
                  <a:pos x="T0" y="T1"/>
                </a:cxn>
                <a:cxn ang="T9">
                  <a:pos x="T2" y="T3"/>
                </a:cxn>
                <a:cxn ang="T10">
                  <a:pos x="T4" y="T5"/>
                </a:cxn>
                <a:cxn ang="T11">
                  <a:pos x="T6" y="T7"/>
                </a:cxn>
              </a:cxnLst>
              <a:rect l="T12" t="T13" r="T14" b="T15"/>
              <a:pathLst>
                <a:path w="456" h="1056">
                  <a:moveTo>
                    <a:pt x="456" y="0"/>
                  </a:moveTo>
                  <a:cubicBezTo>
                    <a:pt x="348" y="52"/>
                    <a:pt x="240" y="104"/>
                    <a:pt x="168" y="192"/>
                  </a:cubicBezTo>
                  <a:cubicBezTo>
                    <a:pt x="96" y="280"/>
                    <a:pt x="48" y="384"/>
                    <a:pt x="24" y="528"/>
                  </a:cubicBezTo>
                  <a:cubicBezTo>
                    <a:pt x="0" y="672"/>
                    <a:pt x="12" y="864"/>
                    <a:pt x="24" y="1056"/>
                  </a:cubicBezTo>
                </a:path>
              </a:pathLst>
            </a:custGeom>
            <a:noFill/>
            <a:ln w="57150">
              <a:solidFill>
                <a:srgbClr val="CC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18" name="Rectangle 67"/>
            <p:cNvSpPr>
              <a:spLocks noChangeArrowheads="1"/>
            </p:cNvSpPr>
            <p:nvPr/>
          </p:nvSpPr>
          <p:spPr bwMode="auto">
            <a:xfrm>
              <a:off x="3216" y="2496"/>
              <a:ext cx="576" cy="144"/>
            </a:xfrm>
            <a:prstGeom prst="rect">
              <a:avLst/>
            </a:prstGeom>
            <a:solidFill>
              <a:schemeClr val="bg1"/>
            </a:solidFill>
            <a:ln w="9525">
              <a:solidFill>
                <a:schemeClr val="tx1"/>
              </a:solidFill>
              <a:miter lim="800000"/>
              <a:headEnd/>
              <a:tailEnd/>
            </a:ln>
          </p:spPr>
          <p:txBody>
            <a:bodyPr wrap="none" anchor="ct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600">
                  <a:latin typeface="Tahoma" panose="020B0604030504040204" pitchFamily="34" charset="0"/>
                </a:rPr>
                <a:t>PC</a:t>
              </a:r>
            </a:p>
          </p:txBody>
        </p:sp>
        <p:sp>
          <p:nvSpPr>
            <p:cNvPr id="19" name="Freeform 68"/>
            <p:cNvSpPr>
              <a:spLocks/>
            </p:cNvSpPr>
            <p:nvPr/>
          </p:nvSpPr>
          <p:spPr bwMode="auto">
            <a:xfrm>
              <a:off x="3216" y="2520"/>
              <a:ext cx="96" cy="96"/>
            </a:xfrm>
            <a:custGeom>
              <a:avLst/>
              <a:gdLst>
                <a:gd name="T0" fmla="*/ 0 w 96"/>
                <a:gd name="T1" fmla="*/ 0 h 96"/>
                <a:gd name="T2" fmla="*/ 96 w 96"/>
                <a:gd name="T3" fmla="*/ 48 h 96"/>
                <a:gd name="T4" fmla="*/ 0 w 96"/>
                <a:gd name="T5" fmla="*/ 96 h 96"/>
                <a:gd name="T6" fmla="*/ 0 60000 65536"/>
                <a:gd name="T7" fmla="*/ 0 60000 65536"/>
                <a:gd name="T8" fmla="*/ 0 60000 65536"/>
                <a:gd name="T9" fmla="*/ 0 w 96"/>
                <a:gd name="T10" fmla="*/ 0 h 96"/>
                <a:gd name="T11" fmla="*/ 96 w 96"/>
                <a:gd name="T12" fmla="*/ 96 h 96"/>
              </a:gdLst>
              <a:ahLst/>
              <a:cxnLst>
                <a:cxn ang="T6">
                  <a:pos x="T0" y="T1"/>
                </a:cxn>
                <a:cxn ang="T7">
                  <a:pos x="T2" y="T3"/>
                </a:cxn>
                <a:cxn ang="T8">
                  <a:pos x="T4" y="T5"/>
                </a:cxn>
              </a:cxnLst>
              <a:rect l="T9" t="T10" r="T11" b="T12"/>
              <a:pathLst>
                <a:path w="96" h="96">
                  <a:moveTo>
                    <a:pt x="0" y="0"/>
                  </a:moveTo>
                  <a:lnTo>
                    <a:pt x="96" y="48"/>
                  </a:lnTo>
                  <a:lnTo>
                    <a:pt x="0" y="96"/>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20" name="Line 69"/>
            <p:cNvSpPr>
              <a:spLocks noChangeShapeType="1"/>
            </p:cNvSpPr>
            <p:nvPr/>
          </p:nvSpPr>
          <p:spPr bwMode="auto">
            <a:xfrm>
              <a:off x="4272" y="2400"/>
              <a:ext cx="0" cy="384"/>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1" name="Rectangle 70"/>
            <p:cNvSpPr>
              <a:spLocks noChangeArrowheads="1"/>
            </p:cNvSpPr>
            <p:nvPr/>
          </p:nvSpPr>
          <p:spPr bwMode="auto">
            <a:xfrm>
              <a:off x="4272" y="2544"/>
              <a:ext cx="624" cy="144"/>
            </a:xfrm>
            <a:prstGeom prst="rect">
              <a:avLst/>
            </a:prstGeom>
            <a:solidFill>
              <a:schemeClr val="bg1"/>
            </a:solidFill>
            <a:ln w="9525">
              <a:solidFill>
                <a:schemeClr val="tx1"/>
              </a:solidFill>
              <a:miter lim="800000"/>
              <a:headEnd/>
              <a:tailEnd/>
            </a:ln>
          </p:spPr>
          <p:txBody>
            <a:bodyPr wrap="none" anchor="ct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200" b="0">
                  <a:latin typeface="Tahoma" panose="020B0604030504040204" pitchFamily="34" charset="0"/>
                </a:rPr>
                <a:t>1101000111011</a:t>
              </a:r>
            </a:p>
          </p:txBody>
        </p:sp>
        <p:sp>
          <p:nvSpPr>
            <p:cNvPr id="22" name="Freeform 71"/>
            <p:cNvSpPr>
              <a:spLocks/>
            </p:cNvSpPr>
            <p:nvPr/>
          </p:nvSpPr>
          <p:spPr bwMode="auto">
            <a:xfrm>
              <a:off x="3784" y="2520"/>
              <a:ext cx="488" cy="184"/>
            </a:xfrm>
            <a:custGeom>
              <a:avLst/>
              <a:gdLst>
                <a:gd name="T0" fmla="*/ 8 w 488"/>
                <a:gd name="T1" fmla="*/ 24 h 184"/>
                <a:gd name="T2" fmla="*/ 152 w 488"/>
                <a:gd name="T3" fmla="*/ 24 h 184"/>
                <a:gd name="T4" fmla="*/ 56 w 488"/>
                <a:gd name="T5" fmla="*/ 168 h 184"/>
                <a:gd name="T6" fmla="*/ 488 w 488"/>
                <a:gd name="T7" fmla="*/ 120 h 184"/>
                <a:gd name="T8" fmla="*/ 0 60000 65536"/>
                <a:gd name="T9" fmla="*/ 0 60000 65536"/>
                <a:gd name="T10" fmla="*/ 0 60000 65536"/>
                <a:gd name="T11" fmla="*/ 0 60000 65536"/>
                <a:gd name="T12" fmla="*/ 0 w 488"/>
                <a:gd name="T13" fmla="*/ 0 h 184"/>
                <a:gd name="T14" fmla="*/ 488 w 488"/>
                <a:gd name="T15" fmla="*/ 184 h 184"/>
              </a:gdLst>
              <a:ahLst/>
              <a:cxnLst>
                <a:cxn ang="T8">
                  <a:pos x="T0" y="T1"/>
                </a:cxn>
                <a:cxn ang="T9">
                  <a:pos x="T2" y="T3"/>
                </a:cxn>
                <a:cxn ang="T10">
                  <a:pos x="T4" y="T5"/>
                </a:cxn>
                <a:cxn ang="T11">
                  <a:pos x="T6" y="T7"/>
                </a:cxn>
              </a:cxnLst>
              <a:rect l="T12" t="T13" r="T14" b="T15"/>
              <a:pathLst>
                <a:path w="488" h="184">
                  <a:moveTo>
                    <a:pt x="8" y="24"/>
                  </a:moveTo>
                  <a:cubicBezTo>
                    <a:pt x="76" y="12"/>
                    <a:pt x="144" y="0"/>
                    <a:pt x="152" y="24"/>
                  </a:cubicBezTo>
                  <a:cubicBezTo>
                    <a:pt x="160" y="48"/>
                    <a:pt x="0" y="152"/>
                    <a:pt x="56" y="168"/>
                  </a:cubicBezTo>
                  <a:cubicBezTo>
                    <a:pt x="112" y="184"/>
                    <a:pt x="300" y="152"/>
                    <a:pt x="488" y="120"/>
                  </a:cubicBez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23" name="Rectangle 72"/>
            <p:cNvSpPr>
              <a:spLocks noChangeArrowheads="1"/>
            </p:cNvSpPr>
            <p:nvPr/>
          </p:nvSpPr>
          <p:spPr bwMode="auto">
            <a:xfrm>
              <a:off x="2880" y="2976"/>
              <a:ext cx="2640" cy="1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lvl1pPr marL="228600" indent="-228600">
                <a:defRPr sz="2400" b="1">
                  <a:solidFill>
                    <a:schemeClr val="tx1"/>
                  </a:solidFill>
                  <a:latin typeface="Tekton" pitchFamily="34" charset="0"/>
                  <a:ea typeface="MS PGothic" panose="020B0600070205080204" pitchFamily="34" charset="-128"/>
                </a:defRPr>
              </a:lvl1pPr>
              <a:lvl2pPr marL="685800" indent="-22860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nSpc>
                  <a:spcPct val="85000"/>
                </a:lnSpc>
              </a:pPr>
              <a:r>
                <a:rPr lang="en-US" altLang="tr-TR" sz="1800" b="0">
                  <a:latin typeface="Tahoma" panose="020B0604030504040204" pitchFamily="34" charset="0"/>
                </a:rPr>
                <a:t>• INSTRUCTIONS coded in binary</a:t>
              </a:r>
            </a:p>
            <a:p>
              <a:pPr lvl="1">
                <a:lnSpc>
                  <a:spcPct val="85000"/>
                </a:lnSpc>
              </a:pPr>
              <a:endParaRPr lang="en-US" altLang="tr-TR" sz="1800" b="0">
                <a:latin typeface="Tahoma" panose="020B0604030504040204" pitchFamily="34" charset="0"/>
              </a:endParaRPr>
            </a:p>
            <a:p>
              <a:pPr>
                <a:lnSpc>
                  <a:spcPct val="85000"/>
                </a:lnSpc>
              </a:pPr>
              <a:r>
                <a:rPr lang="en-US" altLang="tr-TR" sz="1800" b="0">
                  <a:latin typeface="Tahoma" panose="020B0604030504040204" pitchFamily="34" charset="0"/>
                </a:rPr>
                <a:t>• PROGRAM COUNTER or PC: Address of next instruction to be executed</a:t>
              </a:r>
            </a:p>
            <a:p>
              <a:pPr>
                <a:lnSpc>
                  <a:spcPct val="85000"/>
                </a:lnSpc>
              </a:pPr>
              <a:endParaRPr lang="en-US" altLang="tr-TR" sz="1800" b="0">
                <a:latin typeface="Tahoma" panose="020B0604030504040204" pitchFamily="34" charset="0"/>
              </a:endParaRPr>
            </a:p>
            <a:p>
              <a:pPr>
                <a:lnSpc>
                  <a:spcPct val="85000"/>
                </a:lnSpc>
              </a:pPr>
              <a:r>
                <a:rPr lang="en-US" altLang="tr-TR" sz="1800" b="0">
                  <a:latin typeface="Tahoma" panose="020B0604030504040204" pitchFamily="34" charset="0"/>
                </a:rPr>
                <a:t>• Control Unit has circuitry inside to translate instructions into control signals for data path</a:t>
              </a:r>
            </a:p>
          </p:txBody>
        </p:sp>
        <p:sp>
          <p:nvSpPr>
            <p:cNvPr id="24" name="Line 73"/>
            <p:cNvSpPr>
              <a:spLocks noChangeShapeType="1"/>
            </p:cNvSpPr>
            <p:nvPr/>
          </p:nvSpPr>
          <p:spPr bwMode="auto">
            <a:xfrm>
              <a:off x="4904" y="2400"/>
              <a:ext cx="0" cy="384"/>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5" name="Oval 74"/>
            <p:cNvSpPr>
              <a:spLocks noChangeArrowheads="1"/>
            </p:cNvSpPr>
            <p:nvPr/>
          </p:nvSpPr>
          <p:spPr bwMode="auto">
            <a:xfrm>
              <a:off x="2832" y="2448"/>
              <a:ext cx="288" cy="288"/>
            </a:xfrm>
            <a:prstGeom prst="ellipse">
              <a:avLst/>
            </a:prstGeom>
            <a:solidFill>
              <a:schemeClr val="bg1"/>
            </a:solidFill>
            <a:ln w="9525">
              <a:solidFill>
                <a:schemeClr val="tx1"/>
              </a:solidFill>
              <a:round/>
              <a:headEnd/>
              <a:tailEnd/>
            </a:ln>
          </p:spPr>
          <p:txBody>
            <a:bodyPr wrap="none" anchor="ct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2000">
                  <a:latin typeface="Tahoma" panose="020B0604030504040204" pitchFamily="34" charset="0"/>
                </a:rPr>
                <a:t>+1</a:t>
              </a:r>
            </a:p>
          </p:txBody>
        </p:sp>
        <p:sp>
          <p:nvSpPr>
            <p:cNvPr id="26" name="Freeform 75"/>
            <p:cNvSpPr>
              <a:spLocks/>
            </p:cNvSpPr>
            <p:nvPr/>
          </p:nvSpPr>
          <p:spPr bwMode="auto">
            <a:xfrm>
              <a:off x="2976" y="2640"/>
              <a:ext cx="528" cy="192"/>
            </a:xfrm>
            <a:custGeom>
              <a:avLst/>
              <a:gdLst>
                <a:gd name="T0" fmla="*/ 528 w 528"/>
                <a:gd name="T1" fmla="*/ 0 h 192"/>
                <a:gd name="T2" fmla="*/ 528 w 528"/>
                <a:gd name="T3" fmla="*/ 192 h 192"/>
                <a:gd name="T4" fmla="*/ 0 w 528"/>
                <a:gd name="T5" fmla="*/ 192 h 192"/>
                <a:gd name="T6" fmla="*/ 0 w 528"/>
                <a:gd name="T7" fmla="*/ 96 h 192"/>
                <a:gd name="T8" fmla="*/ 0 60000 65536"/>
                <a:gd name="T9" fmla="*/ 0 60000 65536"/>
                <a:gd name="T10" fmla="*/ 0 60000 65536"/>
                <a:gd name="T11" fmla="*/ 0 60000 65536"/>
                <a:gd name="T12" fmla="*/ 0 w 528"/>
                <a:gd name="T13" fmla="*/ 0 h 192"/>
                <a:gd name="T14" fmla="*/ 528 w 528"/>
                <a:gd name="T15" fmla="*/ 192 h 192"/>
              </a:gdLst>
              <a:ahLst/>
              <a:cxnLst>
                <a:cxn ang="T8">
                  <a:pos x="T0" y="T1"/>
                </a:cxn>
                <a:cxn ang="T9">
                  <a:pos x="T2" y="T3"/>
                </a:cxn>
                <a:cxn ang="T10">
                  <a:pos x="T4" y="T5"/>
                </a:cxn>
                <a:cxn ang="T11">
                  <a:pos x="T6" y="T7"/>
                </a:cxn>
              </a:cxnLst>
              <a:rect l="T12" t="T13" r="T14" b="T15"/>
              <a:pathLst>
                <a:path w="528" h="192">
                  <a:moveTo>
                    <a:pt x="528" y="0"/>
                  </a:moveTo>
                  <a:lnTo>
                    <a:pt x="528" y="192"/>
                  </a:lnTo>
                  <a:lnTo>
                    <a:pt x="0" y="192"/>
                  </a:lnTo>
                  <a:lnTo>
                    <a:pt x="0" y="96"/>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27" name="Freeform 76"/>
            <p:cNvSpPr>
              <a:spLocks/>
            </p:cNvSpPr>
            <p:nvPr/>
          </p:nvSpPr>
          <p:spPr bwMode="auto">
            <a:xfrm>
              <a:off x="2976" y="2352"/>
              <a:ext cx="528" cy="144"/>
            </a:xfrm>
            <a:custGeom>
              <a:avLst/>
              <a:gdLst>
                <a:gd name="T0" fmla="*/ 0 w 528"/>
                <a:gd name="T1" fmla="*/ 96 h 144"/>
                <a:gd name="T2" fmla="*/ 0 w 528"/>
                <a:gd name="T3" fmla="*/ 0 h 144"/>
                <a:gd name="T4" fmla="*/ 528 w 528"/>
                <a:gd name="T5" fmla="*/ 0 h 144"/>
                <a:gd name="T6" fmla="*/ 528 w 528"/>
                <a:gd name="T7" fmla="*/ 144 h 144"/>
                <a:gd name="T8" fmla="*/ 0 60000 65536"/>
                <a:gd name="T9" fmla="*/ 0 60000 65536"/>
                <a:gd name="T10" fmla="*/ 0 60000 65536"/>
                <a:gd name="T11" fmla="*/ 0 60000 65536"/>
                <a:gd name="T12" fmla="*/ 0 w 528"/>
                <a:gd name="T13" fmla="*/ 0 h 144"/>
                <a:gd name="T14" fmla="*/ 528 w 528"/>
                <a:gd name="T15" fmla="*/ 144 h 144"/>
              </a:gdLst>
              <a:ahLst/>
              <a:cxnLst>
                <a:cxn ang="T8">
                  <a:pos x="T0" y="T1"/>
                </a:cxn>
                <a:cxn ang="T9">
                  <a:pos x="T2" y="T3"/>
                </a:cxn>
                <a:cxn ang="T10">
                  <a:pos x="T4" y="T5"/>
                </a:cxn>
                <a:cxn ang="T11">
                  <a:pos x="T6" y="T7"/>
                </a:cxn>
              </a:cxnLst>
              <a:rect l="T12" t="T13" r="T14" b="T15"/>
              <a:pathLst>
                <a:path w="528" h="144">
                  <a:moveTo>
                    <a:pt x="0" y="96"/>
                  </a:moveTo>
                  <a:lnTo>
                    <a:pt x="0" y="0"/>
                  </a:lnTo>
                  <a:lnTo>
                    <a:pt x="528" y="0"/>
                  </a:lnTo>
                  <a:lnTo>
                    <a:pt x="528" y="144"/>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28" name="Text Box 77"/>
            <p:cNvSpPr txBox="1">
              <a:spLocks noChangeArrowheads="1"/>
            </p:cNvSpPr>
            <p:nvPr/>
          </p:nvSpPr>
          <p:spPr bwMode="auto">
            <a:xfrm>
              <a:off x="4272" y="2688"/>
              <a:ext cx="65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1200" b="0">
                  <a:latin typeface="Tahoma" panose="020B0604030504040204" pitchFamily="34" charset="0"/>
                </a:rPr>
                <a:t>R1 </a:t>
              </a:r>
              <a:r>
                <a:rPr lang="en-US" altLang="tr-TR" sz="1200" b="0">
                  <a:latin typeface="Tahoma" panose="020B0604030504040204" pitchFamily="34" charset="0"/>
                  <a:sym typeface="Symbol" panose="05050102010706020507" pitchFamily="18" charset="2"/>
                </a:rPr>
                <a:t>R2+R3</a:t>
              </a:r>
              <a:endParaRPr lang="en-US" altLang="tr-TR" sz="1200" b="0">
                <a:latin typeface="Tahoma" panose="020B0604030504040204" pitchFamily="34" charset="0"/>
              </a:endParaRPr>
            </a:p>
          </p:txBody>
        </p:sp>
      </p:grpSp>
      <p:sp>
        <p:nvSpPr>
          <p:cNvPr id="29" name="Line 78"/>
          <p:cNvSpPr>
            <a:spLocks noChangeShapeType="1"/>
          </p:cNvSpPr>
          <p:nvPr/>
        </p:nvSpPr>
        <p:spPr bwMode="auto">
          <a:xfrm>
            <a:off x="5526088" y="2278063"/>
            <a:ext cx="0" cy="4794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0" name="Text Box 79"/>
          <p:cNvSpPr txBox="1">
            <a:spLocks noChangeArrowheads="1"/>
          </p:cNvSpPr>
          <p:nvPr/>
        </p:nvSpPr>
        <p:spPr bwMode="auto">
          <a:xfrm>
            <a:off x="4725988" y="2354263"/>
            <a:ext cx="8874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1400">
                <a:latin typeface="Tahoma" panose="020B0604030504040204" pitchFamily="34" charset="0"/>
              </a:rPr>
              <a:t>address</a:t>
            </a:r>
          </a:p>
        </p:txBody>
      </p:sp>
      <p:sp>
        <p:nvSpPr>
          <p:cNvPr id="31" name="Line 80"/>
          <p:cNvSpPr>
            <a:spLocks noChangeShapeType="1"/>
          </p:cNvSpPr>
          <p:nvPr/>
        </p:nvSpPr>
        <p:spPr bwMode="auto">
          <a:xfrm>
            <a:off x="3086100" y="2278063"/>
            <a:ext cx="0" cy="4794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2" name="Text Box 81"/>
          <p:cNvSpPr txBox="1">
            <a:spLocks noChangeArrowheads="1"/>
          </p:cNvSpPr>
          <p:nvPr/>
        </p:nvSpPr>
        <p:spPr bwMode="auto">
          <a:xfrm>
            <a:off x="2286000" y="2354263"/>
            <a:ext cx="8874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1400">
                <a:latin typeface="Tahoma" panose="020B0604030504040204" pitchFamily="34" charset="0"/>
              </a:rPr>
              <a:t>address</a:t>
            </a:r>
          </a:p>
        </p:txBody>
      </p:sp>
      <p:sp>
        <p:nvSpPr>
          <p:cNvPr id="34" name="Freeform 64"/>
          <p:cNvSpPr>
            <a:spLocks/>
          </p:cNvSpPr>
          <p:nvPr/>
        </p:nvSpPr>
        <p:spPr bwMode="auto">
          <a:xfrm>
            <a:off x="1562100" y="1973263"/>
            <a:ext cx="723900" cy="1676400"/>
          </a:xfrm>
          <a:custGeom>
            <a:avLst/>
            <a:gdLst>
              <a:gd name="T0" fmla="*/ 2147483647 w 456"/>
              <a:gd name="T1" fmla="*/ 0 h 1056"/>
              <a:gd name="T2" fmla="*/ 2147483647 w 456"/>
              <a:gd name="T3" fmla="*/ 2147483647 h 1056"/>
              <a:gd name="T4" fmla="*/ 2147483647 w 456"/>
              <a:gd name="T5" fmla="*/ 2147483647 h 1056"/>
              <a:gd name="T6" fmla="*/ 2147483647 w 456"/>
              <a:gd name="T7" fmla="*/ 2147483647 h 1056"/>
              <a:gd name="T8" fmla="*/ 0 60000 65536"/>
              <a:gd name="T9" fmla="*/ 0 60000 65536"/>
              <a:gd name="T10" fmla="*/ 0 60000 65536"/>
              <a:gd name="T11" fmla="*/ 0 60000 65536"/>
              <a:gd name="T12" fmla="*/ 0 w 456"/>
              <a:gd name="T13" fmla="*/ 0 h 1056"/>
              <a:gd name="T14" fmla="*/ 456 w 456"/>
              <a:gd name="T15" fmla="*/ 1056 h 1056"/>
            </a:gdLst>
            <a:ahLst/>
            <a:cxnLst>
              <a:cxn ang="T8">
                <a:pos x="T0" y="T1"/>
              </a:cxn>
              <a:cxn ang="T9">
                <a:pos x="T2" y="T3"/>
              </a:cxn>
              <a:cxn ang="T10">
                <a:pos x="T4" y="T5"/>
              </a:cxn>
              <a:cxn ang="T11">
                <a:pos x="T6" y="T7"/>
              </a:cxn>
            </a:cxnLst>
            <a:rect l="T12" t="T13" r="T14" b="T15"/>
            <a:pathLst>
              <a:path w="456" h="1056">
                <a:moveTo>
                  <a:pt x="456" y="0"/>
                </a:moveTo>
                <a:cubicBezTo>
                  <a:pt x="348" y="52"/>
                  <a:pt x="240" y="104"/>
                  <a:pt x="168" y="192"/>
                </a:cubicBezTo>
                <a:cubicBezTo>
                  <a:pt x="96" y="280"/>
                  <a:pt x="48" y="384"/>
                  <a:pt x="24" y="528"/>
                </a:cubicBezTo>
                <a:cubicBezTo>
                  <a:pt x="0" y="672"/>
                  <a:pt x="12" y="864"/>
                  <a:pt x="24" y="1056"/>
                </a:cubicBezTo>
              </a:path>
            </a:pathLst>
          </a:custGeom>
          <a:noFill/>
          <a:ln w="57150">
            <a:solidFill>
              <a:srgbClr val="CC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35" name="Rectangle 34"/>
          <p:cNvSpPr/>
          <p:nvPr/>
        </p:nvSpPr>
        <p:spPr bwMode="auto">
          <a:xfrm>
            <a:off x="815975" y="3684588"/>
            <a:ext cx="1524000" cy="141605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wrap="none" anchor="b">
            <a:spAutoFit/>
          </a:bodyPr>
          <a:lstStyle/>
          <a:p>
            <a:pPr>
              <a:defRPr/>
            </a:pPr>
            <a:endParaRPr lang="en-US" sz="1800" b="0">
              <a:latin typeface="Arial" charset="0"/>
              <a:ea typeface="ＭＳ Ｐゴシック" charset="0"/>
              <a:cs typeface="ＭＳ Ｐゴシック" charset="0"/>
            </a:endParaRPr>
          </a:p>
        </p:txBody>
      </p:sp>
      <p:sp>
        <p:nvSpPr>
          <p:cNvPr id="36" name="Rectangle 5"/>
          <p:cNvSpPr>
            <a:spLocks noChangeArrowheads="1"/>
          </p:cNvSpPr>
          <p:nvPr/>
        </p:nvSpPr>
        <p:spPr bwMode="auto">
          <a:xfrm>
            <a:off x="815975" y="5224463"/>
            <a:ext cx="14700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en-US" sz="1600" b="0">
                <a:latin typeface="Tahoma" panose="020B0604030504040204" pitchFamily="34" charset="0"/>
              </a:rPr>
              <a:t>“</a:t>
            </a:r>
            <a:r>
              <a:rPr lang="en-US" altLang="tr-TR" sz="1600" b="0">
                <a:latin typeface="Tahoma" panose="020B0604030504040204" pitchFamily="34" charset="0"/>
              </a:rPr>
              <a:t>Register File</a:t>
            </a:r>
            <a:r>
              <a:rPr lang="en-US" altLang="en-US" sz="1600" b="0">
                <a:latin typeface="Tahoma" panose="020B0604030504040204" pitchFamily="34" charset="0"/>
              </a:rPr>
              <a:t>”</a:t>
            </a:r>
            <a:endParaRPr lang="en-US" altLang="tr-TR" sz="1600"/>
          </a:p>
        </p:txBody>
      </p:sp>
      <p:sp>
        <p:nvSpPr>
          <p:cNvPr id="37" name="TextBox 36"/>
          <p:cNvSpPr txBox="1"/>
          <p:nvPr/>
        </p:nvSpPr>
        <p:spPr>
          <a:xfrm>
            <a:off x="815975" y="3684588"/>
            <a:ext cx="1524000" cy="307975"/>
          </a:xfrm>
          <a:prstGeom prst="rect">
            <a:avLst/>
          </a:prstGeom>
          <a:noFill/>
          <a:ln>
            <a:solidFill>
              <a:schemeClr val="tx1"/>
            </a:solidFill>
          </a:ln>
        </p:spPr>
        <p:txBody>
          <a:bodyPr tIns="91440" bIns="91440" anchor="ctr"/>
          <a:lstStyle/>
          <a:p>
            <a:pPr algn="ctr">
              <a:defRPr/>
            </a:pPr>
            <a:r>
              <a:rPr lang="en-US" sz="1400" b="0" dirty="0">
                <a:latin typeface="+mn-lt"/>
                <a:ea typeface="ＭＳ Ｐゴシック" charset="0"/>
                <a:cs typeface="ＭＳ Ｐゴシック" charset="0"/>
              </a:rPr>
              <a:t>Register 0</a:t>
            </a:r>
          </a:p>
        </p:txBody>
      </p:sp>
      <p:sp>
        <p:nvSpPr>
          <p:cNvPr id="38" name="TextBox 37"/>
          <p:cNvSpPr txBox="1"/>
          <p:nvPr/>
        </p:nvSpPr>
        <p:spPr>
          <a:xfrm>
            <a:off x="820738" y="3998913"/>
            <a:ext cx="1524000" cy="307975"/>
          </a:xfrm>
          <a:prstGeom prst="rect">
            <a:avLst/>
          </a:prstGeom>
          <a:noFill/>
          <a:ln>
            <a:solidFill>
              <a:schemeClr val="tx1"/>
            </a:solidFill>
          </a:ln>
        </p:spPr>
        <p:txBody>
          <a:bodyPr tIns="91440" bIns="91440" anchor="ctr"/>
          <a:lstStyle/>
          <a:p>
            <a:pPr algn="ctr">
              <a:defRPr/>
            </a:pPr>
            <a:r>
              <a:rPr lang="en-US" sz="1400" b="0" dirty="0">
                <a:latin typeface="+mn-lt"/>
                <a:ea typeface="ＭＳ Ｐゴシック" charset="0"/>
                <a:cs typeface="ＭＳ Ｐゴシック" charset="0"/>
              </a:rPr>
              <a:t>Register 1</a:t>
            </a:r>
          </a:p>
        </p:txBody>
      </p:sp>
      <p:sp>
        <p:nvSpPr>
          <p:cNvPr id="39" name="TextBox 38"/>
          <p:cNvSpPr txBox="1"/>
          <p:nvPr/>
        </p:nvSpPr>
        <p:spPr>
          <a:xfrm>
            <a:off x="820738" y="4797425"/>
            <a:ext cx="1524000" cy="307975"/>
          </a:xfrm>
          <a:prstGeom prst="rect">
            <a:avLst/>
          </a:prstGeom>
          <a:noFill/>
          <a:ln>
            <a:solidFill>
              <a:schemeClr val="tx1"/>
            </a:solidFill>
          </a:ln>
        </p:spPr>
        <p:txBody>
          <a:bodyPr tIns="91440" bIns="91440" anchor="ctr"/>
          <a:lstStyle/>
          <a:p>
            <a:pPr algn="ctr">
              <a:defRPr/>
            </a:pPr>
            <a:r>
              <a:rPr lang="en-US" sz="1400" b="0" dirty="0">
                <a:latin typeface="+mn-lt"/>
                <a:ea typeface="ＭＳ Ｐゴシック" charset="0"/>
                <a:cs typeface="ＭＳ Ｐゴシック" charset="0"/>
              </a:rPr>
              <a:t>Register 31</a:t>
            </a:r>
          </a:p>
        </p:txBody>
      </p:sp>
      <p:sp>
        <p:nvSpPr>
          <p:cNvPr id="40" name="Rectangle 39"/>
          <p:cNvSpPr/>
          <p:nvPr/>
        </p:nvSpPr>
        <p:spPr>
          <a:xfrm>
            <a:off x="4337481" y="121793"/>
            <a:ext cx="5688737" cy="707886"/>
          </a:xfrm>
          <a:prstGeom prst="rect">
            <a:avLst/>
          </a:prstGeom>
        </p:spPr>
        <p:txBody>
          <a:bodyPr wrap="none">
            <a:spAutoFit/>
          </a:bodyPr>
          <a:lstStyle/>
          <a:p>
            <a:r>
              <a:rPr lang="en-US" altLang="tr-TR" sz="4000" dirty="0" smtClean="0"/>
              <a:t>a von Neumann Computer</a:t>
            </a:r>
            <a:endParaRPr lang="tr-TR" sz="4000" dirty="0"/>
          </a:p>
        </p:txBody>
      </p:sp>
    </p:spTree>
    <p:extLst>
      <p:ext uri="{BB962C8B-B14F-4D97-AF65-F5344CB8AC3E}">
        <p14:creationId xmlns:p14="http://schemas.microsoft.com/office/powerpoint/2010/main" val="3184746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367481" y="148281"/>
            <a:ext cx="9144000" cy="990600"/>
          </a:xfrm>
        </p:spPr>
        <p:txBody>
          <a:bodyPr/>
          <a:lstStyle/>
          <a:p>
            <a:pPr eaLnBrk="1" hangingPunct="1">
              <a:defRPr/>
            </a:pPr>
            <a:r>
              <a:rPr lang="en-US">
                <a:ea typeface="ＭＳ Ｐゴシック" charset="0"/>
                <a:cs typeface="ＭＳ Ｐゴシック" charset="0"/>
                <a:sym typeface="Symbol" charset="0"/>
              </a:rPr>
              <a:t>MIPS Programming Model</a:t>
            </a:r>
            <a:br>
              <a:rPr lang="en-US">
                <a:ea typeface="ＭＳ Ｐゴシック" charset="0"/>
                <a:cs typeface="ＭＳ Ｐゴシック" charset="0"/>
                <a:sym typeface="Symbol" charset="0"/>
              </a:rPr>
            </a:br>
            <a:r>
              <a:rPr lang="en-US" sz="2000">
                <a:ea typeface="ＭＳ Ｐゴシック" charset="0"/>
                <a:cs typeface="ＭＳ Ｐゴシック" charset="0"/>
                <a:sym typeface="Symbol" charset="0"/>
              </a:rPr>
              <a:t>a representative simple RISC machine</a:t>
            </a:r>
            <a:endParaRPr lang="en-US">
              <a:ea typeface="ＭＳ Ｐゴシック" charset="0"/>
              <a:cs typeface="ＭＳ Ｐゴシック" charset="0"/>
            </a:endParaRPr>
          </a:p>
        </p:txBody>
      </p:sp>
      <p:sp>
        <p:nvSpPr>
          <p:cNvPr id="5" name="Rectangle 24"/>
          <p:cNvSpPr>
            <a:spLocks noChangeArrowheads="1"/>
          </p:cNvSpPr>
          <p:nvPr/>
        </p:nvSpPr>
        <p:spPr bwMode="auto">
          <a:xfrm>
            <a:off x="1877069" y="1465906"/>
            <a:ext cx="2071687"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lnSpc>
                <a:spcPct val="90000"/>
              </a:lnSpc>
            </a:pPr>
            <a:r>
              <a:rPr lang="en-US" altLang="tr-TR" sz="1800">
                <a:latin typeface="Tahoma" panose="020B0604030504040204" pitchFamily="34" charset="0"/>
              </a:rPr>
              <a:t>Processor State</a:t>
            </a:r>
            <a:br>
              <a:rPr lang="en-US" altLang="tr-TR" sz="1800">
                <a:latin typeface="Tahoma" panose="020B0604030504040204" pitchFamily="34" charset="0"/>
              </a:rPr>
            </a:br>
            <a:r>
              <a:rPr lang="en-US" altLang="tr-TR" sz="1800">
                <a:latin typeface="Tahoma" panose="020B0604030504040204" pitchFamily="34" charset="0"/>
              </a:rPr>
              <a:t>(inside the CPU)</a:t>
            </a:r>
          </a:p>
        </p:txBody>
      </p:sp>
      <p:sp>
        <p:nvSpPr>
          <p:cNvPr id="6" name="Rectangle 51"/>
          <p:cNvSpPr>
            <a:spLocks noChangeArrowheads="1"/>
          </p:cNvSpPr>
          <p:nvPr/>
        </p:nvSpPr>
        <p:spPr bwMode="auto">
          <a:xfrm>
            <a:off x="4744094" y="1465906"/>
            <a:ext cx="174942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lnSpc>
                <a:spcPct val="90000"/>
              </a:lnSpc>
            </a:pPr>
            <a:r>
              <a:rPr lang="en-US" altLang="tr-TR" sz="1800">
                <a:latin typeface="Tahoma" panose="020B0604030504040204" pitchFamily="34" charset="0"/>
              </a:rPr>
              <a:t>Main Memory</a:t>
            </a:r>
          </a:p>
        </p:txBody>
      </p:sp>
      <p:sp>
        <p:nvSpPr>
          <p:cNvPr id="7" name="Freeform 54"/>
          <p:cNvSpPr>
            <a:spLocks/>
          </p:cNvSpPr>
          <p:nvPr/>
        </p:nvSpPr>
        <p:spPr bwMode="auto">
          <a:xfrm>
            <a:off x="2581919" y="2413644"/>
            <a:ext cx="2217737" cy="2170112"/>
          </a:xfrm>
          <a:custGeom>
            <a:avLst/>
            <a:gdLst>
              <a:gd name="T0" fmla="*/ 2147483647 w 1327"/>
              <a:gd name="T1" fmla="*/ 0 h 1434"/>
              <a:gd name="T2" fmla="*/ 2147483647 w 1327"/>
              <a:gd name="T3" fmla="*/ 2147483647 h 1434"/>
              <a:gd name="T4" fmla="*/ 2147483647 w 1327"/>
              <a:gd name="T5" fmla="*/ 2147483647 h 1434"/>
              <a:gd name="T6" fmla="*/ 2147483647 w 1327"/>
              <a:gd name="T7" fmla="*/ 2147483647 h 1434"/>
              <a:gd name="T8" fmla="*/ 2147483647 w 1327"/>
              <a:gd name="T9" fmla="*/ 2147483647 h 1434"/>
              <a:gd name="T10" fmla="*/ 2147483647 w 1327"/>
              <a:gd name="T11" fmla="*/ 2147483647 h 1434"/>
              <a:gd name="T12" fmla="*/ 0 60000 65536"/>
              <a:gd name="T13" fmla="*/ 0 60000 65536"/>
              <a:gd name="T14" fmla="*/ 0 60000 65536"/>
              <a:gd name="T15" fmla="*/ 0 60000 65536"/>
              <a:gd name="T16" fmla="*/ 0 60000 65536"/>
              <a:gd name="T17" fmla="*/ 0 60000 65536"/>
              <a:gd name="T18" fmla="*/ 0 w 1327"/>
              <a:gd name="T19" fmla="*/ 0 h 1434"/>
              <a:gd name="T20" fmla="*/ 1327 w 1327"/>
              <a:gd name="T21" fmla="*/ 1434 h 1434"/>
            </a:gdLst>
            <a:ahLst/>
            <a:cxnLst>
              <a:cxn ang="T12">
                <a:pos x="T0" y="T1"/>
              </a:cxn>
              <a:cxn ang="T13">
                <a:pos x="T2" y="T3"/>
              </a:cxn>
              <a:cxn ang="T14">
                <a:pos x="T4" y="T5"/>
              </a:cxn>
              <a:cxn ang="T15">
                <a:pos x="T6" y="T7"/>
              </a:cxn>
              <a:cxn ang="T16">
                <a:pos x="T8" y="T9"/>
              </a:cxn>
              <a:cxn ang="T17">
                <a:pos x="T10" y="T11"/>
              </a:cxn>
            </a:cxnLst>
            <a:rect l="T18" t="T19" r="T20" b="T21"/>
            <a:pathLst>
              <a:path w="1327" h="1434">
                <a:moveTo>
                  <a:pt x="35" y="0"/>
                </a:moveTo>
                <a:cubicBezTo>
                  <a:pt x="55" y="29"/>
                  <a:pt x="0" y="116"/>
                  <a:pt x="156" y="181"/>
                </a:cubicBezTo>
                <a:cubicBezTo>
                  <a:pt x="312" y="246"/>
                  <a:pt x="859" y="251"/>
                  <a:pt x="974" y="390"/>
                </a:cubicBezTo>
                <a:cubicBezTo>
                  <a:pt x="1089" y="529"/>
                  <a:pt x="846" y="849"/>
                  <a:pt x="843" y="1012"/>
                </a:cubicBezTo>
                <a:cubicBezTo>
                  <a:pt x="840" y="1175"/>
                  <a:pt x="874" y="1298"/>
                  <a:pt x="955" y="1366"/>
                </a:cubicBezTo>
                <a:cubicBezTo>
                  <a:pt x="1036" y="1434"/>
                  <a:pt x="1250" y="1410"/>
                  <a:pt x="1327" y="1421"/>
                </a:cubicBezTo>
              </a:path>
            </a:pathLst>
          </a:custGeom>
          <a:noFill/>
          <a:ln w="28575">
            <a:solidFill>
              <a:srgbClr val="CC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8" name="Text Box 57"/>
          <p:cNvSpPr txBox="1">
            <a:spLocks noChangeArrowheads="1"/>
          </p:cNvSpPr>
          <p:nvPr/>
        </p:nvSpPr>
        <p:spPr bwMode="auto">
          <a:xfrm>
            <a:off x="6988819" y="2637481"/>
            <a:ext cx="3416300" cy="2246313"/>
          </a:xfrm>
          <a:prstGeom prst="rect">
            <a:avLst/>
          </a:prstGeom>
          <a:solidFill>
            <a:srgbClr val="FFFF00"/>
          </a:solidFill>
          <a:ln w="9525">
            <a:solidFill>
              <a:schemeClr val="tx1"/>
            </a:solidFill>
            <a:miter lim="800000"/>
            <a:headEnd/>
            <a:tailEnd/>
          </a:ln>
          <a:effectLst>
            <a:outerShdw dist="107763" dir="2700000" algn="ctr" rotWithShape="0">
              <a:schemeClr val="bg2"/>
            </a:outerShdw>
          </a:effec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2000" b="0">
                <a:latin typeface="Tahoma" panose="020B0604030504040204" pitchFamily="34" charset="0"/>
              </a:rPr>
              <a:t>Fetch/Execute loop:</a:t>
            </a:r>
          </a:p>
          <a:p>
            <a:endParaRPr lang="en-US" altLang="tr-TR" sz="2000" b="0">
              <a:latin typeface="Tahoma" panose="020B0604030504040204" pitchFamily="34" charset="0"/>
            </a:endParaRPr>
          </a:p>
          <a:p>
            <a:pPr>
              <a:buFontTx/>
              <a:buChar char="•"/>
            </a:pPr>
            <a:r>
              <a:rPr lang="en-US" altLang="tr-TR" sz="2000" b="0">
                <a:latin typeface="Tahoma" panose="020B0604030504040204" pitchFamily="34" charset="0"/>
              </a:rPr>
              <a:t> fetch Mem[PC]</a:t>
            </a:r>
          </a:p>
          <a:p>
            <a:pPr>
              <a:buFontTx/>
              <a:buChar char="•"/>
            </a:pPr>
            <a:r>
              <a:rPr lang="en-US" altLang="tr-TR" sz="2000" b="0">
                <a:latin typeface="Tahoma" panose="020B0604030504040204" pitchFamily="34" charset="0"/>
              </a:rPr>
              <a:t> PC = PC + </a:t>
            </a:r>
            <a:r>
              <a:rPr lang="en-US" altLang="tr-TR" sz="2000" b="0">
                <a:solidFill>
                  <a:srgbClr val="CC0000"/>
                </a:solidFill>
                <a:latin typeface="Tahoma" panose="020B0604030504040204" pitchFamily="34" charset="0"/>
              </a:rPr>
              <a:t>4</a:t>
            </a:r>
            <a:r>
              <a:rPr lang="en-US" altLang="tr-TR" sz="2000" b="0" baseline="30000">
                <a:solidFill>
                  <a:srgbClr val="CC0000"/>
                </a:solidFill>
                <a:latin typeface="Tahoma" panose="020B0604030504040204" pitchFamily="34" charset="0"/>
              </a:rPr>
              <a:t>†</a:t>
            </a:r>
            <a:endParaRPr lang="en-US" altLang="tr-TR" sz="2000" b="0">
              <a:solidFill>
                <a:srgbClr val="CC0000"/>
              </a:solidFill>
              <a:latin typeface="Tahoma" panose="020B0604030504040204" pitchFamily="34" charset="0"/>
            </a:endParaRPr>
          </a:p>
          <a:p>
            <a:pPr>
              <a:buFontTx/>
              <a:buChar char="•"/>
            </a:pPr>
            <a:r>
              <a:rPr lang="en-US" altLang="tr-TR" sz="2000" b="0">
                <a:latin typeface="Tahoma" panose="020B0604030504040204" pitchFamily="34" charset="0"/>
              </a:rPr>
              <a:t> execute fetched instruction</a:t>
            </a:r>
            <a:br>
              <a:rPr lang="en-US" altLang="tr-TR" sz="2000" b="0">
                <a:latin typeface="Tahoma" panose="020B0604030504040204" pitchFamily="34" charset="0"/>
              </a:rPr>
            </a:br>
            <a:r>
              <a:rPr lang="en-US" altLang="tr-TR" sz="2000" b="0">
                <a:latin typeface="Tahoma" panose="020B0604030504040204" pitchFamily="34" charset="0"/>
              </a:rPr>
              <a:t>   (may change PC!)</a:t>
            </a:r>
          </a:p>
          <a:p>
            <a:pPr>
              <a:buFontTx/>
              <a:buChar char="•"/>
            </a:pPr>
            <a:r>
              <a:rPr lang="en-US" altLang="tr-TR" sz="2000" b="0">
                <a:latin typeface="Tahoma" panose="020B0604030504040204" pitchFamily="34" charset="0"/>
              </a:rPr>
              <a:t> repeat!</a:t>
            </a:r>
          </a:p>
        </p:txBody>
      </p:sp>
      <p:sp>
        <p:nvSpPr>
          <p:cNvPr id="9" name="Text Box 58"/>
          <p:cNvSpPr txBox="1">
            <a:spLocks noChangeArrowheads="1"/>
          </p:cNvSpPr>
          <p:nvPr/>
        </p:nvSpPr>
        <p:spPr bwMode="auto">
          <a:xfrm>
            <a:off x="6609406" y="5025081"/>
            <a:ext cx="3825875"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4625" indent="-174625">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1600" b="0" i="1" baseline="30000">
                <a:latin typeface="Tahoma" panose="020B0604030504040204" pitchFamily="34" charset="0"/>
              </a:rPr>
              <a:t>†</a:t>
            </a:r>
            <a:r>
              <a:rPr lang="en-US" altLang="tr-TR" sz="1600" b="0" i="1">
                <a:latin typeface="Tahoma" panose="020B0604030504040204" pitchFamily="34" charset="0"/>
              </a:rPr>
              <a:t>MIPS</a:t>
            </a:r>
            <a:r>
              <a:rPr lang="en-US" altLang="tr-TR" sz="1600" b="0" i="1">
                <a:latin typeface="Tahoma" panose="020B0604030504040204" pitchFamily="34" charset="0"/>
                <a:sym typeface="Symbol" panose="05050102010706020507" pitchFamily="18" charset="2"/>
              </a:rPr>
              <a:t> uses byte memory addresses. </a:t>
            </a:r>
            <a:r>
              <a:rPr lang="en-US" altLang="tr-TR" sz="1600" b="0" i="1">
                <a:latin typeface="Tahoma" panose="020B0604030504040204" pitchFamily="34" charset="0"/>
              </a:rPr>
              <a:t>However, each instruction is 32-bits wide, and *must* be aligned on a multiple of 4 (word) address. </a:t>
            </a:r>
            <a:r>
              <a:rPr lang="en-US" altLang="tr-TR" sz="1600" b="0" i="1">
                <a:latin typeface="Tahoma" panose="020B0604030504040204" pitchFamily="34" charset="0"/>
                <a:sym typeface="Symbol" panose="05050102010706020507" pitchFamily="18" charset="2"/>
              </a:rPr>
              <a:t>Each word contains four 8-bit bytes. Addresses of consecutive instructions (words) differ by 4.</a:t>
            </a:r>
          </a:p>
        </p:txBody>
      </p:sp>
      <p:grpSp>
        <p:nvGrpSpPr>
          <p:cNvPr id="10" name="Group 67"/>
          <p:cNvGrpSpPr>
            <a:grpSpLocks/>
          </p:cNvGrpSpPr>
          <p:nvPr/>
        </p:nvGrpSpPr>
        <p:grpSpPr bwMode="auto">
          <a:xfrm>
            <a:off x="1519881" y="1924694"/>
            <a:ext cx="2438400" cy="609600"/>
            <a:chOff x="3792" y="1008"/>
            <a:chExt cx="1536" cy="384"/>
          </a:xfrm>
        </p:grpSpPr>
        <p:sp>
          <p:nvSpPr>
            <p:cNvPr id="11" name="Rectangle 68"/>
            <p:cNvSpPr>
              <a:spLocks noChangeArrowheads="1"/>
            </p:cNvSpPr>
            <p:nvPr/>
          </p:nvSpPr>
          <p:spPr bwMode="auto">
            <a:xfrm>
              <a:off x="4176" y="1104"/>
              <a:ext cx="1008" cy="192"/>
            </a:xfrm>
            <a:prstGeom prst="rect">
              <a:avLst/>
            </a:prstGeom>
            <a:solidFill>
              <a:srgbClr val="CCFFCC"/>
            </a:solidFill>
            <a:ln w="9525">
              <a:solidFill>
                <a:schemeClr val="tx1"/>
              </a:solidFill>
              <a:miter lim="800000"/>
              <a:headEnd/>
              <a:tailEnd/>
            </a:ln>
          </p:spPr>
          <p:txBody>
            <a:bodyPr wrap="none" anchor="ct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sp>
          <p:nvSpPr>
            <p:cNvPr id="12" name="Text Box 69"/>
            <p:cNvSpPr txBox="1">
              <a:spLocks noChangeArrowheads="1"/>
            </p:cNvSpPr>
            <p:nvPr/>
          </p:nvSpPr>
          <p:spPr bwMode="auto">
            <a:xfrm>
              <a:off x="4944" y="1104"/>
              <a:ext cx="281"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1600">
                  <a:latin typeface="Tahoma" panose="020B0604030504040204" pitchFamily="34" charset="0"/>
                </a:rPr>
                <a:t>00</a:t>
              </a:r>
            </a:p>
          </p:txBody>
        </p:sp>
        <p:sp>
          <p:nvSpPr>
            <p:cNvPr id="13" name="Line 70"/>
            <p:cNvSpPr>
              <a:spLocks noChangeShapeType="1"/>
            </p:cNvSpPr>
            <p:nvPr/>
          </p:nvSpPr>
          <p:spPr bwMode="auto">
            <a:xfrm>
              <a:off x="4944" y="1104"/>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4" name="Text Box 71"/>
            <p:cNvSpPr txBox="1">
              <a:spLocks noChangeArrowheads="1"/>
            </p:cNvSpPr>
            <p:nvPr/>
          </p:nvSpPr>
          <p:spPr bwMode="auto">
            <a:xfrm>
              <a:off x="3803" y="1104"/>
              <a:ext cx="309"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r"/>
              <a:r>
                <a:rPr lang="en-US" altLang="tr-TR" sz="1800">
                  <a:latin typeface="Tahoma" panose="020B0604030504040204" pitchFamily="34" charset="0"/>
                </a:rPr>
                <a:t>PC</a:t>
              </a:r>
            </a:p>
          </p:txBody>
        </p:sp>
        <p:sp>
          <p:nvSpPr>
            <p:cNvPr id="15" name="Rectangle 72"/>
            <p:cNvSpPr>
              <a:spLocks noChangeArrowheads="1"/>
            </p:cNvSpPr>
            <p:nvPr/>
          </p:nvSpPr>
          <p:spPr bwMode="auto">
            <a:xfrm>
              <a:off x="3792" y="1008"/>
              <a:ext cx="153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grpSp>
      <p:sp>
        <p:nvSpPr>
          <p:cNvPr id="16" name="Rectangle 74"/>
          <p:cNvSpPr>
            <a:spLocks noChangeArrowheads="1"/>
          </p:cNvSpPr>
          <p:nvPr/>
        </p:nvSpPr>
        <p:spPr bwMode="auto">
          <a:xfrm>
            <a:off x="2129481" y="3212156"/>
            <a:ext cx="1600200" cy="304800"/>
          </a:xfrm>
          <a:prstGeom prst="rect">
            <a:avLst/>
          </a:prstGeom>
          <a:solidFill>
            <a:srgbClr val="CCFFCC"/>
          </a:solidFill>
          <a:ln w="9525">
            <a:solidFill>
              <a:schemeClr val="tx1"/>
            </a:solidFill>
            <a:miter lim="800000"/>
            <a:headEnd/>
            <a:tailEnd/>
          </a:ln>
        </p:spPr>
        <p:txBody>
          <a:bodyPr wrap="none" anchor="ct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sp>
        <p:nvSpPr>
          <p:cNvPr id="17" name="Text Box 75"/>
          <p:cNvSpPr txBox="1">
            <a:spLocks noChangeArrowheads="1"/>
          </p:cNvSpPr>
          <p:nvPr/>
        </p:nvSpPr>
        <p:spPr bwMode="auto">
          <a:xfrm>
            <a:off x="1596081" y="3212156"/>
            <a:ext cx="431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r"/>
            <a:r>
              <a:rPr lang="en-US" altLang="tr-TR" sz="1800">
                <a:latin typeface="Tahoma" panose="020B0604030504040204" pitchFamily="34" charset="0"/>
              </a:rPr>
              <a:t>r0</a:t>
            </a:r>
          </a:p>
        </p:txBody>
      </p:sp>
      <p:sp>
        <p:nvSpPr>
          <p:cNvPr id="18" name="Rectangle 76"/>
          <p:cNvSpPr>
            <a:spLocks noChangeArrowheads="1"/>
          </p:cNvSpPr>
          <p:nvPr/>
        </p:nvSpPr>
        <p:spPr bwMode="auto">
          <a:xfrm>
            <a:off x="1519881" y="3059756"/>
            <a:ext cx="2438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sp>
        <p:nvSpPr>
          <p:cNvPr id="19" name="Rectangle 77"/>
          <p:cNvSpPr>
            <a:spLocks noChangeArrowheads="1"/>
          </p:cNvSpPr>
          <p:nvPr/>
        </p:nvSpPr>
        <p:spPr bwMode="auto">
          <a:xfrm>
            <a:off x="2129481" y="3516956"/>
            <a:ext cx="1600200" cy="304800"/>
          </a:xfrm>
          <a:prstGeom prst="rect">
            <a:avLst/>
          </a:prstGeom>
          <a:solidFill>
            <a:srgbClr val="CCFFCC"/>
          </a:solidFill>
          <a:ln w="9525">
            <a:solidFill>
              <a:schemeClr val="tx1"/>
            </a:solidFill>
            <a:miter lim="800000"/>
            <a:headEnd/>
            <a:tailEnd/>
          </a:ln>
        </p:spPr>
        <p:txBody>
          <a:bodyPr wrap="none" anchor="ct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sp>
        <p:nvSpPr>
          <p:cNvPr id="20" name="Text Box 78"/>
          <p:cNvSpPr txBox="1">
            <a:spLocks noChangeArrowheads="1"/>
          </p:cNvSpPr>
          <p:nvPr/>
        </p:nvSpPr>
        <p:spPr bwMode="auto">
          <a:xfrm>
            <a:off x="1596081" y="3516956"/>
            <a:ext cx="431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r"/>
            <a:r>
              <a:rPr lang="en-US" altLang="tr-TR" sz="1800">
                <a:latin typeface="Tahoma" panose="020B0604030504040204" pitchFamily="34" charset="0"/>
              </a:rPr>
              <a:t>r1</a:t>
            </a:r>
          </a:p>
        </p:txBody>
      </p:sp>
      <p:sp>
        <p:nvSpPr>
          <p:cNvPr id="21" name="Rectangle 79"/>
          <p:cNvSpPr>
            <a:spLocks noChangeArrowheads="1"/>
          </p:cNvSpPr>
          <p:nvPr/>
        </p:nvSpPr>
        <p:spPr bwMode="auto">
          <a:xfrm>
            <a:off x="1519881" y="3364556"/>
            <a:ext cx="2438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sp>
        <p:nvSpPr>
          <p:cNvPr id="22" name="Rectangle 80"/>
          <p:cNvSpPr>
            <a:spLocks noChangeArrowheads="1"/>
          </p:cNvSpPr>
          <p:nvPr/>
        </p:nvSpPr>
        <p:spPr bwMode="auto">
          <a:xfrm>
            <a:off x="2129481" y="3821756"/>
            <a:ext cx="1600200" cy="304800"/>
          </a:xfrm>
          <a:prstGeom prst="rect">
            <a:avLst/>
          </a:prstGeom>
          <a:solidFill>
            <a:srgbClr val="CCFFCC"/>
          </a:solidFill>
          <a:ln w="9525">
            <a:solidFill>
              <a:schemeClr val="tx1"/>
            </a:solidFill>
            <a:miter lim="800000"/>
            <a:headEnd/>
            <a:tailEnd/>
          </a:ln>
        </p:spPr>
        <p:txBody>
          <a:bodyPr wrap="none" anchor="ct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sp>
        <p:nvSpPr>
          <p:cNvPr id="23" name="Text Box 81"/>
          <p:cNvSpPr txBox="1">
            <a:spLocks noChangeArrowheads="1"/>
          </p:cNvSpPr>
          <p:nvPr/>
        </p:nvSpPr>
        <p:spPr bwMode="auto">
          <a:xfrm>
            <a:off x="1596081" y="3821756"/>
            <a:ext cx="431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r"/>
            <a:r>
              <a:rPr lang="en-US" altLang="tr-TR" sz="1800">
                <a:latin typeface="Tahoma" panose="020B0604030504040204" pitchFamily="34" charset="0"/>
              </a:rPr>
              <a:t>r2</a:t>
            </a:r>
          </a:p>
        </p:txBody>
      </p:sp>
      <p:sp>
        <p:nvSpPr>
          <p:cNvPr id="24" name="Rectangle 82"/>
          <p:cNvSpPr>
            <a:spLocks noChangeArrowheads="1"/>
          </p:cNvSpPr>
          <p:nvPr/>
        </p:nvSpPr>
        <p:spPr bwMode="auto">
          <a:xfrm>
            <a:off x="1519881" y="3669356"/>
            <a:ext cx="2438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sp>
        <p:nvSpPr>
          <p:cNvPr id="25" name="Rectangle 83"/>
          <p:cNvSpPr>
            <a:spLocks noChangeArrowheads="1"/>
          </p:cNvSpPr>
          <p:nvPr/>
        </p:nvSpPr>
        <p:spPr bwMode="auto">
          <a:xfrm>
            <a:off x="2129481" y="4126556"/>
            <a:ext cx="1600200" cy="914400"/>
          </a:xfrm>
          <a:prstGeom prst="rect">
            <a:avLst/>
          </a:prstGeom>
          <a:solidFill>
            <a:srgbClr val="CCFFCC"/>
          </a:solidFill>
          <a:ln w="9525">
            <a:solidFill>
              <a:schemeClr val="tx1"/>
            </a:solidFill>
            <a:miter lim="800000"/>
            <a:headEnd/>
            <a:tailEnd/>
          </a:ln>
        </p:spPr>
        <p:txBody>
          <a:bodyPr wrap="none" anchor="ct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sp>
        <p:nvSpPr>
          <p:cNvPr id="26" name="Text Box 84"/>
          <p:cNvSpPr txBox="1">
            <a:spLocks noChangeArrowheads="1"/>
          </p:cNvSpPr>
          <p:nvPr/>
        </p:nvSpPr>
        <p:spPr bwMode="auto">
          <a:xfrm>
            <a:off x="1611956" y="4355156"/>
            <a:ext cx="4016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r"/>
            <a:r>
              <a:rPr lang="en-US" altLang="tr-TR" sz="1800">
                <a:latin typeface="Tahoma" panose="020B0604030504040204" pitchFamily="34" charset="0"/>
              </a:rPr>
              <a:t>...</a:t>
            </a:r>
          </a:p>
        </p:txBody>
      </p:sp>
      <p:sp>
        <p:nvSpPr>
          <p:cNvPr id="27" name="Rectangle 85"/>
          <p:cNvSpPr>
            <a:spLocks noChangeArrowheads="1"/>
          </p:cNvSpPr>
          <p:nvPr/>
        </p:nvSpPr>
        <p:spPr bwMode="auto">
          <a:xfrm>
            <a:off x="1519881" y="3974156"/>
            <a:ext cx="2438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sp>
        <p:nvSpPr>
          <p:cNvPr id="28" name="Rectangle 86"/>
          <p:cNvSpPr>
            <a:spLocks noChangeArrowheads="1"/>
          </p:cNvSpPr>
          <p:nvPr/>
        </p:nvSpPr>
        <p:spPr bwMode="auto">
          <a:xfrm>
            <a:off x="2129481" y="5040956"/>
            <a:ext cx="1600200" cy="304800"/>
          </a:xfrm>
          <a:prstGeom prst="rect">
            <a:avLst/>
          </a:prstGeom>
          <a:solidFill>
            <a:srgbClr val="CCFFCC"/>
          </a:solidFill>
          <a:ln w="9525">
            <a:solidFill>
              <a:schemeClr val="tx1"/>
            </a:solidFill>
            <a:miter lim="800000"/>
            <a:headEnd/>
            <a:tailEnd/>
          </a:ln>
        </p:spPr>
        <p:txBody>
          <a:bodyPr wrap="none" anchor="ct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sp>
        <p:nvSpPr>
          <p:cNvPr id="29" name="Text Box 87"/>
          <p:cNvSpPr txBox="1">
            <a:spLocks noChangeArrowheads="1"/>
          </p:cNvSpPr>
          <p:nvPr/>
        </p:nvSpPr>
        <p:spPr bwMode="auto">
          <a:xfrm>
            <a:off x="1448444" y="5040956"/>
            <a:ext cx="5794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r"/>
            <a:r>
              <a:rPr lang="en-US" altLang="tr-TR" sz="1800">
                <a:latin typeface="Tahoma" panose="020B0604030504040204" pitchFamily="34" charset="0"/>
              </a:rPr>
              <a:t>r31</a:t>
            </a:r>
          </a:p>
        </p:txBody>
      </p:sp>
      <p:sp>
        <p:nvSpPr>
          <p:cNvPr id="30" name="Rectangle 88"/>
          <p:cNvSpPr>
            <a:spLocks noChangeArrowheads="1"/>
          </p:cNvSpPr>
          <p:nvPr/>
        </p:nvSpPr>
        <p:spPr bwMode="auto">
          <a:xfrm>
            <a:off x="1519881" y="4888556"/>
            <a:ext cx="2438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sp>
        <p:nvSpPr>
          <p:cNvPr id="31" name="Rectangle 89"/>
          <p:cNvSpPr>
            <a:spLocks noChangeArrowheads="1"/>
          </p:cNvSpPr>
          <p:nvPr/>
        </p:nvSpPr>
        <p:spPr bwMode="auto">
          <a:xfrm>
            <a:off x="2281881" y="3196281"/>
            <a:ext cx="13557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1600">
                <a:latin typeface="Tahoma" panose="020B0604030504040204" pitchFamily="34" charset="0"/>
              </a:rPr>
              <a:t>000000....0</a:t>
            </a:r>
          </a:p>
        </p:txBody>
      </p:sp>
      <p:grpSp>
        <p:nvGrpSpPr>
          <p:cNvPr id="32" name="Group 90"/>
          <p:cNvGrpSpPr>
            <a:grpSpLocks/>
          </p:cNvGrpSpPr>
          <p:nvPr/>
        </p:nvGrpSpPr>
        <p:grpSpPr bwMode="auto">
          <a:xfrm>
            <a:off x="2129481" y="4355156"/>
            <a:ext cx="1600200" cy="307975"/>
            <a:chOff x="4176" y="2400"/>
            <a:chExt cx="1008" cy="194"/>
          </a:xfrm>
        </p:grpSpPr>
        <p:sp>
          <p:nvSpPr>
            <p:cNvPr id="33" name="Line 91"/>
            <p:cNvSpPr>
              <a:spLocks noChangeShapeType="1"/>
            </p:cNvSpPr>
            <p:nvPr/>
          </p:nvSpPr>
          <p:spPr bwMode="auto">
            <a:xfrm>
              <a:off x="4176" y="2544"/>
              <a:ext cx="1008" cy="0"/>
            </a:xfrm>
            <a:prstGeom prst="line">
              <a:avLst/>
            </a:prstGeom>
            <a:noFill/>
            <a:ln w="9525">
              <a:solidFill>
                <a:schemeClr val="tx1"/>
              </a:solidFill>
              <a:round/>
              <a:headEnd type="stealth" w="med" len="med"/>
              <a:tailEnd type="stealth" w="med" len="med"/>
            </a:ln>
            <a:extLst>
              <a:ext uri="{909E8E84-426E-40DD-AFC4-6F175D3DCCD1}">
                <a14:hiddenFill xmlns:a14="http://schemas.microsoft.com/office/drawing/2010/main">
                  <a:noFill/>
                </a14:hiddenFill>
              </a:ext>
            </a:extLst>
          </p:spPr>
          <p:txBody>
            <a:bodyPr/>
            <a:lstStyle/>
            <a:p>
              <a:endParaRPr lang="tr-TR"/>
            </a:p>
          </p:txBody>
        </p:sp>
        <p:sp>
          <p:nvSpPr>
            <p:cNvPr id="34" name="Text Box 92"/>
            <p:cNvSpPr txBox="1">
              <a:spLocks noChangeArrowheads="1"/>
            </p:cNvSpPr>
            <p:nvPr/>
          </p:nvSpPr>
          <p:spPr bwMode="auto">
            <a:xfrm>
              <a:off x="4320" y="2400"/>
              <a:ext cx="82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1400" b="0">
                  <a:latin typeface="Tahoma" panose="020B0604030504040204" pitchFamily="34" charset="0"/>
                </a:rPr>
                <a:t>32 bit </a:t>
              </a:r>
              <a:r>
                <a:rPr lang="ja-JP" altLang="en-US" sz="1400" b="0">
                  <a:latin typeface="Tahoma" panose="020B0604030504040204" pitchFamily="34" charset="0"/>
                </a:rPr>
                <a:t>“</a:t>
              </a:r>
              <a:r>
                <a:rPr lang="en-US" altLang="ja-JP" sz="1400" b="0">
                  <a:latin typeface="Tahoma" panose="020B0604030504040204" pitchFamily="34" charset="0"/>
                </a:rPr>
                <a:t>words</a:t>
              </a:r>
              <a:r>
                <a:rPr lang="ja-JP" altLang="en-US" sz="1400" b="0">
                  <a:latin typeface="Tahoma" panose="020B0604030504040204" pitchFamily="34" charset="0"/>
                </a:rPr>
                <a:t>”</a:t>
              </a:r>
              <a:endParaRPr lang="en-US" altLang="tr-TR" sz="1400" b="0">
                <a:latin typeface="Tahoma" panose="020B0604030504040204" pitchFamily="34" charset="0"/>
              </a:endParaRPr>
            </a:p>
          </p:txBody>
        </p:sp>
      </p:grpSp>
      <p:grpSp>
        <p:nvGrpSpPr>
          <p:cNvPr id="35" name="Group 93"/>
          <p:cNvGrpSpPr>
            <a:grpSpLocks/>
          </p:cNvGrpSpPr>
          <p:nvPr/>
        </p:nvGrpSpPr>
        <p:grpSpPr bwMode="auto">
          <a:xfrm>
            <a:off x="4799656" y="1802456"/>
            <a:ext cx="1752600" cy="4162425"/>
            <a:chOff x="576" y="384"/>
            <a:chExt cx="1104" cy="2622"/>
          </a:xfrm>
        </p:grpSpPr>
        <p:grpSp>
          <p:nvGrpSpPr>
            <p:cNvPr id="36" name="Group 94"/>
            <p:cNvGrpSpPr>
              <a:grpSpLocks/>
            </p:cNvGrpSpPr>
            <p:nvPr/>
          </p:nvGrpSpPr>
          <p:grpSpPr bwMode="auto">
            <a:xfrm>
              <a:off x="576" y="384"/>
              <a:ext cx="1104" cy="2622"/>
              <a:chOff x="576" y="384"/>
              <a:chExt cx="1104" cy="2622"/>
            </a:xfrm>
          </p:grpSpPr>
          <p:sp>
            <p:nvSpPr>
              <p:cNvPr id="58" name="Rectangle 95"/>
              <p:cNvSpPr>
                <a:spLocks noChangeArrowheads="1"/>
              </p:cNvSpPr>
              <p:nvPr/>
            </p:nvSpPr>
            <p:spPr bwMode="auto">
              <a:xfrm>
                <a:off x="576" y="816"/>
                <a:ext cx="1008" cy="1728"/>
              </a:xfrm>
              <a:prstGeom prst="rect">
                <a:avLst/>
              </a:prstGeom>
              <a:solidFill>
                <a:srgbClr val="CCFFFF"/>
              </a:solidFill>
              <a:ln w="9525">
                <a:solidFill>
                  <a:schemeClr val="tx1"/>
                </a:solidFill>
                <a:miter lim="800000"/>
                <a:headEnd/>
                <a:tailEnd/>
              </a:ln>
            </p:spPr>
            <p:txBody>
              <a:bodyPr wrap="none" anchor="ct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sp>
            <p:nvSpPr>
              <p:cNvPr id="59" name="Rectangle 96"/>
              <p:cNvSpPr>
                <a:spLocks noChangeArrowheads="1"/>
              </p:cNvSpPr>
              <p:nvPr/>
            </p:nvSpPr>
            <p:spPr bwMode="auto">
              <a:xfrm>
                <a:off x="672" y="384"/>
                <a:ext cx="1008"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sp>
            <p:nvSpPr>
              <p:cNvPr id="60" name="Freeform 97"/>
              <p:cNvSpPr>
                <a:spLocks/>
              </p:cNvSpPr>
              <p:nvPr/>
            </p:nvSpPr>
            <p:spPr bwMode="auto">
              <a:xfrm>
                <a:off x="576" y="384"/>
                <a:ext cx="1009" cy="462"/>
              </a:xfrm>
              <a:custGeom>
                <a:avLst/>
                <a:gdLst>
                  <a:gd name="T0" fmla="*/ 1 w 1009"/>
                  <a:gd name="T1" fmla="*/ 462 h 462"/>
                  <a:gd name="T2" fmla="*/ 1 w 1009"/>
                  <a:gd name="T3" fmla="*/ 411 h 462"/>
                  <a:gd name="T4" fmla="*/ 283 w 1009"/>
                  <a:gd name="T5" fmla="*/ 77 h 462"/>
                  <a:gd name="T6" fmla="*/ 658 w 1009"/>
                  <a:gd name="T7" fmla="*/ 294 h 462"/>
                  <a:gd name="T8" fmla="*/ 1009 w 1009"/>
                  <a:gd name="T9" fmla="*/ 28 h 462"/>
                  <a:gd name="T10" fmla="*/ 1009 w 1009"/>
                  <a:gd name="T11" fmla="*/ 462 h 462"/>
                  <a:gd name="T12" fmla="*/ 0 60000 65536"/>
                  <a:gd name="T13" fmla="*/ 0 60000 65536"/>
                  <a:gd name="T14" fmla="*/ 0 60000 65536"/>
                  <a:gd name="T15" fmla="*/ 0 60000 65536"/>
                  <a:gd name="T16" fmla="*/ 0 60000 65536"/>
                  <a:gd name="T17" fmla="*/ 0 60000 65536"/>
                  <a:gd name="T18" fmla="*/ 0 w 1009"/>
                  <a:gd name="T19" fmla="*/ 0 h 462"/>
                  <a:gd name="T20" fmla="*/ 1009 w 1009"/>
                  <a:gd name="T21" fmla="*/ 462 h 462"/>
                </a:gdLst>
                <a:ahLst/>
                <a:cxnLst>
                  <a:cxn ang="T12">
                    <a:pos x="T0" y="T1"/>
                  </a:cxn>
                  <a:cxn ang="T13">
                    <a:pos x="T2" y="T3"/>
                  </a:cxn>
                  <a:cxn ang="T14">
                    <a:pos x="T4" y="T5"/>
                  </a:cxn>
                  <a:cxn ang="T15">
                    <a:pos x="T6" y="T7"/>
                  </a:cxn>
                  <a:cxn ang="T16">
                    <a:pos x="T8" y="T9"/>
                  </a:cxn>
                  <a:cxn ang="T17">
                    <a:pos x="T10" y="T11"/>
                  </a:cxn>
                </a:cxnLst>
                <a:rect l="T18" t="T19" r="T20" b="T21"/>
                <a:pathLst>
                  <a:path w="1009" h="462">
                    <a:moveTo>
                      <a:pt x="1" y="462"/>
                    </a:moveTo>
                    <a:cubicBezTo>
                      <a:pt x="1" y="454"/>
                      <a:pt x="0" y="462"/>
                      <a:pt x="1" y="411"/>
                    </a:cubicBezTo>
                    <a:cubicBezTo>
                      <a:pt x="3" y="324"/>
                      <a:pt x="174" y="96"/>
                      <a:pt x="283" y="77"/>
                    </a:cubicBezTo>
                    <a:cubicBezTo>
                      <a:pt x="392" y="58"/>
                      <a:pt x="537" y="302"/>
                      <a:pt x="658" y="294"/>
                    </a:cubicBezTo>
                    <a:cubicBezTo>
                      <a:pt x="779" y="286"/>
                      <a:pt x="951" y="0"/>
                      <a:pt x="1009" y="28"/>
                    </a:cubicBezTo>
                    <a:cubicBezTo>
                      <a:pt x="1009" y="288"/>
                      <a:pt x="1009" y="372"/>
                      <a:pt x="1009" y="462"/>
                    </a:cubicBezTo>
                  </a:path>
                </a:pathLst>
              </a:custGeom>
              <a:solidFill>
                <a:srgbClr val="CCFFFF"/>
              </a:solidFill>
              <a:ln w="9525">
                <a:solidFill>
                  <a:schemeClr val="tx1"/>
                </a:solidFill>
                <a:round/>
                <a:headEnd/>
                <a:tailEnd/>
              </a:ln>
            </p:spPr>
            <p:txBody>
              <a:bodyPr/>
              <a:lstStyle/>
              <a:p>
                <a:endParaRPr lang="tr-TR"/>
              </a:p>
            </p:txBody>
          </p:sp>
          <p:sp>
            <p:nvSpPr>
              <p:cNvPr id="61" name="Freeform 98"/>
              <p:cNvSpPr>
                <a:spLocks/>
              </p:cNvSpPr>
              <p:nvPr/>
            </p:nvSpPr>
            <p:spPr bwMode="auto">
              <a:xfrm flipH="1" flipV="1">
                <a:off x="576" y="2544"/>
                <a:ext cx="1009" cy="462"/>
              </a:xfrm>
              <a:custGeom>
                <a:avLst/>
                <a:gdLst>
                  <a:gd name="T0" fmla="*/ 1 w 1009"/>
                  <a:gd name="T1" fmla="*/ 462 h 462"/>
                  <a:gd name="T2" fmla="*/ 1 w 1009"/>
                  <a:gd name="T3" fmla="*/ 411 h 462"/>
                  <a:gd name="T4" fmla="*/ 283 w 1009"/>
                  <a:gd name="T5" fmla="*/ 77 h 462"/>
                  <a:gd name="T6" fmla="*/ 658 w 1009"/>
                  <a:gd name="T7" fmla="*/ 294 h 462"/>
                  <a:gd name="T8" fmla="*/ 1009 w 1009"/>
                  <a:gd name="T9" fmla="*/ 28 h 462"/>
                  <a:gd name="T10" fmla="*/ 1009 w 1009"/>
                  <a:gd name="T11" fmla="*/ 462 h 462"/>
                  <a:gd name="T12" fmla="*/ 0 60000 65536"/>
                  <a:gd name="T13" fmla="*/ 0 60000 65536"/>
                  <a:gd name="T14" fmla="*/ 0 60000 65536"/>
                  <a:gd name="T15" fmla="*/ 0 60000 65536"/>
                  <a:gd name="T16" fmla="*/ 0 60000 65536"/>
                  <a:gd name="T17" fmla="*/ 0 60000 65536"/>
                  <a:gd name="T18" fmla="*/ 0 w 1009"/>
                  <a:gd name="T19" fmla="*/ 0 h 462"/>
                  <a:gd name="T20" fmla="*/ 1009 w 1009"/>
                  <a:gd name="T21" fmla="*/ 462 h 462"/>
                </a:gdLst>
                <a:ahLst/>
                <a:cxnLst>
                  <a:cxn ang="T12">
                    <a:pos x="T0" y="T1"/>
                  </a:cxn>
                  <a:cxn ang="T13">
                    <a:pos x="T2" y="T3"/>
                  </a:cxn>
                  <a:cxn ang="T14">
                    <a:pos x="T4" y="T5"/>
                  </a:cxn>
                  <a:cxn ang="T15">
                    <a:pos x="T6" y="T7"/>
                  </a:cxn>
                  <a:cxn ang="T16">
                    <a:pos x="T8" y="T9"/>
                  </a:cxn>
                  <a:cxn ang="T17">
                    <a:pos x="T10" y="T11"/>
                  </a:cxn>
                </a:cxnLst>
                <a:rect l="T18" t="T19" r="T20" b="T21"/>
                <a:pathLst>
                  <a:path w="1009" h="462">
                    <a:moveTo>
                      <a:pt x="1" y="462"/>
                    </a:moveTo>
                    <a:cubicBezTo>
                      <a:pt x="1" y="454"/>
                      <a:pt x="0" y="462"/>
                      <a:pt x="1" y="411"/>
                    </a:cubicBezTo>
                    <a:cubicBezTo>
                      <a:pt x="3" y="324"/>
                      <a:pt x="174" y="96"/>
                      <a:pt x="283" y="77"/>
                    </a:cubicBezTo>
                    <a:cubicBezTo>
                      <a:pt x="392" y="58"/>
                      <a:pt x="537" y="302"/>
                      <a:pt x="658" y="294"/>
                    </a:cubicBezTo>
                    <a:cubicBezTo>
                      <a:pt x="779" y="286"/>
                      <a:pt x="951" y="0"/>
                      <a:pt x="1009" y="28"/>
                    </a:cubicBezTo>
                    <a:cubicBezTo>
                      <a:pt x="1009" y="288"/>
                      <a:pt x="1009" y="372"/>
                      <a:pt x="1009" y="462"/>
                    </a:cubicBezTo>
                  </a:path>
                </a:pathLst>
              </a:custGeom>
              <a:solidFill>
                <a:srgbClr val="CCFFFF"/>
              </a:solidFill>
              <a:ln w="9525">
                <a:solidFill>
                  <a:schemeClr val="tx1"/>
                </a:solidFill>
                <a:round/>
                <a:headEnd/>
                <a:tailEnd/>
              </a:ln>
            </p:spPr>
            <p:txBody>
              <a:bodyPr/>
              <a:lstStyle/>
              <a:p>
                <a:endParaRPr lang="tr-TR"/>
              </a:p>
            </p:txBody>
          </p:sp>
        </p:grpSp>
        <p:grpSp>
          <p:nvGrpSpPr>
            <p:cNvPr id="37" name="Group 99"/>
            <p:cNvGrpSpPr>
              <a:grpSpLocks/>
            </p:cNvGrpSpPr>
            <p:nvPr/>
          </p:nvGrpSpPr>
          <p:grpSpPr bwMode="auto">
            <a:xfrm>
              <a:off x="576" y="912"/>
              <a:ext cx="1008" cy="216"/>
              <a:chOff x="3172" y="2570"/>
              <a:chExt cx="954" cy="216"/>
            </a:xfrm>
          </p:grpSpPr>
          <p:sp>
            <p:nvSpPr>
              <p:cNvPr id="49" name="Line 100"/>
              <p:cNvSpPr>
                <a:spLocks noChangeShapeType="1"/>
              </p:cNvSpPr>
              <p:nvPr/>
            </p:nvSpPr>
            <p:spPr bwMode="auto">
              <a:xfrm>
                <a:off x="3172" y="2570"/>
                <a:ext cx="95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50" name="Line 101"/>
              <p:cNvSpPr>
                <a:spLocks noChangeShapeType="1"/>
              </p:cNvSpPr>
              <p:nvPr/>
            </p:nvSpPr>
            <p:spPr bwMode="auto">
              <a:xfrm>
                <a:off x="3172" y="2763"/>
                <a:ext cx="95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51" name="Line 102"/>
              <p:cNvSpPr>
                <a:spLocks noChangeShapeType="1"/>
              </p:cNvSpPr>
              <p:nvPr/>
            </p:nvSpPr>
            <p:spPr bwMode="auto">
              <a:xfrm>
                <a:off x="3409" y="2574"/>
                <a:ext cx="0" cy="18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52" name="Line 103"/>
              <p:cNvSpPr>
                <a:spLocks noChangeShapeType="1"/>
              </p:cNvSpPr>
              <p:nvPr/>
            </p:nvSpPr>
            <p:spPr bwMode="auto">
              <a:xfrm>
                <a:off x="3649" y="2574"/>
                <a:ext cx="0" cy="18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53" name="Line 104"/>
              <p:cNvSpPr>
                <a:spLocks noChangeShapeType="1"/>
              </p:cNvSpPr>
              <p:nvPr/>
            </p:nvSpPr>
            <p:spPr bwMode="auto">
              <a:xfrm>
                <a:off x="3889" y="2574"/>
                <a:ext cx="0" cy="18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54" name="Rectangle 105"/>
              <p:cNvSpPr>
                <a:spLocks noChangeArrowheads="1"/>
              </p:cNvSpPr>
              <p:nvPr/>
            </p:nvSpPr>
            <p:spPr bwMode="auto">
              <a:xfrm>
                <a:off x="3887" y="2570"/>
                <a:ext cx="197"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lnSpc>
                    <a:spcPct val="90000"/>
                  </a:lnSpc>
                </a:pPr>
                <a:r>
                  <a:rPr lang="en-US" altLang="tr-TR" sz="1800">
                    <a:latin typeface="Tahoma" panose="020B0604030504040204" pitchFamily="34" charset="0"/>
                  </a:rPr>
                  <a:t>0</a:t>
                </a:r>
              </a:p>
            </p:txBody>
          </p:sp>
          <p:sp>
            <p:nvSpPr>
              <p:cNvPr id="55" name="Rectangle 106"/>
              <p:cNvSpPr>
                <a:spLocks noChangeArrowheads="1"/>
              </p:cNvSpPr>
              <p:nvPr/>
            </p:nvSpPr>
            <p:spPr bwMode="auto">
              <a:xfrm>
                <a:off x="3695" y="2570"/>
                <a:ext cx="197"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lnSpc>
                    <a:spcPct val="90000"/>
                  </a:lnSpc>
                </a:pPr>
                <a:r>
                  <a:rPr lang="en-US" altLang="tr-TR" sz="1800">
                    <a:latin typeface="Tahoma" panose="020B0604030504040204" pitchFamily="34" charset="0"/>
                  </a:rPr>
                  <a:t>1</a:t>
                </a:r>
              </a:p>
            </p:txBody>
          </p:sp>
          <p:sp>
            <p:nvSpPr>
              <p:cNvPr id="56" name="Rectangle 107"/>
              <p:cNvSpPr>
                <a:spLocks noChangeArrowheads="1"/>
              </p:cNvSpPr>
              <p:nvPr/>
            </p:nvSpPr>
            <p:spPr bwMode="auto">
              <a:xfrm>
                <a:off x="3454" y="2570"/>
                <a:ext cx="197"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lnSpc>
                    <a:spcPct val="90000"/>
                  </a:lnSpc>
                </a:pPr>
                <a:r>
                  <a:rPr lang="en-US" altLang="tr-TR" sz="1800">
                    <a:latin typeface="Tahoma" panose="020B0604030504040204" pitchFamily="34" charset="0"/>
                  </a:rPr>
                  <a:t>2</a:t>
                </a:r>
              </a:p>
            </p:txBody>
          </p:sp>
          <p:sp>
            <p:nvSpPr>
              <p:cNvPr id="57" name="Rectangle 108"/>
              <p:cNvSpPr>
                <a:spLocks noChangeArrowheads="1"/>
              </p:cNvSpPr>
              <p:nvPr/>
            </p:nvSpPr>
            <p:spPr bwMode="auto">
              <a:xfrm>
                <a:off x="3215" y="2570"/>
                <a:ext cx="197"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lnSpc>
                    <a:spcPct val="90000"/>
                  </a:lnSpc>
                </a:pPr>
                <a:r>
                  <a:rPr lang="en-US" altLang="tr-TR" sz="1800">
                    <a:latin typeface="Tahoma" panose="020B0604030504040204" pitchFamily="34" charset="0"/>
                  </a:rPr>
                  <a:t>3</a:t>
                </a:r>
              </a:p>
            </p:txBody>
          </p:sp>
        </p:grpSp>
        <p:grpSp>
          <p:nvGrpSpPr>
            <p:cNvPr id="38" name="Group 109"/>
            <p:cNvGrpSpPr>
              <a:grpSpLocks/>
            </p:cNvGrpSpPr>
            <p:nvPr/>
          </p:nvGrpSpPr>
          <p:grpSpPr bwMode="auto">
            <a:xfrm>
              <a:off x="576" y="1296"/>
              <a:ext cx="1008" cy="338"/>
              <a:chOff x="2304" y="1536"/>
              <a:chExt cx="1008" cy="338"/>
            </a:xfrm>
          </p:grpSpPr>
          <p:sp>
            <p:nvSpPr>
              <p:cNvPr id="45" name="Rectangle 110"/>
              <p:cNvSpPr>
                <a:spLocks noChangeArrowheads="1"/>
              </p:cNvSpPr>
              <p:nvPr/>
            </p:nvSpPr>
            <p:spPr bwMode="auto">
              <a:xfrm>
                <a:off x="2496" y="1680"/>
                <a:ext cx="56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1400" b="0">
                    <a:latin typeface="Tahoma" panose="020B0604030504040204" pitchFamily="34" charset="0"/>
                  </a:rPr>
                  <a:t>(4 bytes)</a:t>
                </a:r>
              </a:p>
            </p:txBody>
          </p:sp>
          <p:grpSp>
            <p:nvGrpSpPr>
              <p:cNvPr id="46" name="Group 111"/>
              <p:cNvGrpSpPr>
                <a:grpSpLocks/>
              </p:cNvGrpSpPr>
              <p:nvPr/>
            </p:nvGrpSpPr>
            <p:grpSpPr bwMode="auto">
              <a:xfrm>
                <a:off x="2304" y="1536"/>
                <a:ext cx="1008" cy="194"/>
                <a:chOff x="4176" y="2400"/>
                <a:chExt cx="1008" cy="194"/>
              </a:xfrm>
            </p:grpSpPr>
            <p:sp>
              <p:nvSpPr>
                <p:cNvPr id="47" name="Line 112"/>
                <p:cNvSpPr>
                  <a:spLocks noChangeShapeType="1"/>
                </p:cNvSpPr>
                <p:nvPr/>
              </p:nvSpPr>
              <p:spPr bwMode="auto">
                <a:xfrm>
                  <a:off x="4176" y="2544"/>
                  <a:ext cx="1008" cy="0"/>
                </a:xfrm>
                <a:prstGeom prst="line">
                  <a:avLst/>
                </a:prstGeom>
                <a:noFill/>
                <a:ln w="9525">
                  <a:solidFill>
                    <a:schemeClr val="tx1"/>
                  </a:solidFill>
                  <a:round/>
                  <a:headEnd type="stealth" w="med" len="med"/>
                  <a:tailEnd type="stealth" w="med" len="med"/>
                </a:ln>
                <a:extLst>
                  <a:ext uri="{909E8E84-426E-40DD-AFC4-6F175D3DCCD1}">
                    <a14:hiddenFill xmlns:a14="http://schemas.microsoft.com/office/drawing/2010/main">
                      <a:noFill/>
                    </a14:hiddenFill>
                  </a:ext>
                </a:extLst>
              </p:spPr>
              <p:txBody>
                <a:bodyPr/>
                <a:lstStyle/>
                <a:p>
                  <a:endParaRPr lang="tr-TR"/>
                </a:p>
              </p:txBody>
            </p:sp>
            <p:sp>
              <p:nvSpPr>
                <p:cNvPr id="48" name="Text Box 113"/>
                <p:cNvSpPr txBox="1">
                  <a:spLocks noChangeArrowheads="1"/>
                </p:cNvSpPr>
                <p:nvPr/>
              </p:nvSpPr>
              <p:spPr bwMode="auto">
                <a:xfrm>
                  <a:off x="4320" y="2400"/>
                  <a:ext cx="82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1400" b="0">
                      <a:latin typeface="Tahoma" panose="020B0604030504040204" pitchFamily="34" charset="0"/>
                    </a:rPr>
                    <a:t>32 bit </a:t>
                  </a:r>
                  <a:r>
                    <a:rPr lang="ja-JP" altLang="en-US" sz="1400" b="0">
                      <a:latin typeface="Tahoma" panose="020B0604030504040204" pitchFamily="34" charset="0"/>
                    </a:rPr>
                    <a:t>“</a:t>
                  </a:r>
                  <a:r>
                    <a:rPr lang="en-US" altLang="ja-JP" sz="1400" b="0">
                      <a:latin typeface="Tahoma" panose="020B0604030504040204" pitchFamily="34" charset="0"/>
                    </a:rPr>
                    <a:t>words</a:t>
                  </a:r>
                  <a:r>
                    <a:rPr lang="ja-JP" altLang="en-US" sz="1400" b="0">
                      <a:latin typeface="Tahoma" panose="020B0604030504040204" pitchFamily="34" charset="0"/>
                    </a:rPr>
                    <a:t>”</a:t>
                  </a:r>
                  <a:endParaRPr lang="en-US" altLang="tr-TR" sz="1400" b="0">
                    <a:latin typeface="Tahoma" panose="020B0604030504040204" pitchFamily="34" charset="0"/>
                  </a:endParaRPr>
                </a:p>
              </p:txBody>
            </p:sp>
          </p:grpSp>
        </p:grpSp>
        <p:sp>
          <p:nvSpPr>
            <p:cNvPr id="39" name="Text Box 114"/>
            <p:cNvSpPr txBox="1">
              <a:spLocks noChangeArrowheads="1"/>
            </p:cNvSpPr>
            <p:nvPr/>
          </p:nvSpPr>
          <p:spPr bwMode="auto">
            <a:xfrm>
              <a:off x="1440" y="768"/>
              <a:ext cx="16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1000" b="0">
                  <a:latin typeface="Tahoma" panose="020B0604030504040204" pitchFamily="34" charset="0"/>
                </a:rPr>
                <a:t>0</a:t>
              </a:r>
            </a:p>
          </p:txBody>
        </p:sp>
        <p:sp>
          <p:nvSpPr>
            <p:cNvPr id="40" name="Text Box 115"/>
            <p:cNvSpPr txBox="1">
              <a:spLocks noChangeArrowheads="1"/>
            </p:cNvSpPr>
            <p:nvPr/>
          </p:nvSpPr>
          <p:spPr bwMode="auto">
            <a:xfrm>
              <a:off x="576" y="768"/>
              <a:ext cx="24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1000" b="0">
                  <a:latin typeface="Tahoma" panose="020B0604030504040204" pitchFamily="34" charset="0"/>
                </a:rPr>
                <a:t>31</a:t>
              </a:r>
            </a:p>
          </p:txBody>
        </p:sp>
        <p:grpSp>
          <p:nvGrpSpPr>
            <p:cNvPr id="41" name="Group 116"/>
            <p:cNvGrpSpPr>
              <a:grpSpLocks/>
            </p:cNvGrpSpPr>
            <p:nvPr/>
          </p:nvGrpSpPr>
          <p:grpSpPr bwMode="auto">
            <a:xfrm>
              <a:off x="576" y="1968"/>
              <a:ext cx="1008" cy="194"/>
              <a:chOff x="576" y="1968"/>
              <a:chExt cx="1008" cy="194"/>
            </a:xfrm>
          </p:grpSpPr>
          <p:sp>
            <p:nvSpPr>
              <p:cNvPr id="42" name="Line 117"/>
              <p:cNvSpPr>
                <a:spLocks noChangeShapeType="1"/>
              </p:cNvSpPr>
              <p:nvPr/>
            </p:nvSpPr>
            <p:spPr bwMode="auto">
              <a:xfrm>
                <a:off x="576" y="1968"/>
                <a:ext cx="100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3" name="Line 118"/>
              <p:cNvSpPr>
                <a:spLocks noChangeShapeType="1"/>
              </p:cNvSpPr>
              <p:nvPr/>
            </p:nvSpPr>
            <p:spPr bwMode="auto">
              <a:xfrm>
                <a:off x="576" y="2160"/>
                <a:ext cx="100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4" name="Text Box 119"/>
              <p:cNvSpPr txBox="1">
                <a:spLocks noChangeArrowheads="1"/>
              </p:cNvSpPr>
              <p:nvPr/>
            </p:nvSpPr>
            <p:spPr bwMode="auto">
              <a:xfrm>
                <a:off x="672" y="1968"/>
                <a:ext cx="88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1400" b="0">
                    <a:latin typeface="Tahoma" panose="020B0604030504040204" pitchFamily="34" charset="0"/>
                  </a:rPr>
                  <a:t>next instruction</a:t>
                </a:r>
              </a:p>
            </p:txBody>
          </p:sp>
        </p:grpSp>
      </p:grpSp>
      <p:sp>
        <p:nvSpPr>
          <p:cNvPr id="62" name="Rectangle 120"/>
          <p:cNvSpPr>
            <a:spLocks noChangeArrowheads="1"/>
          </p:cNvSpPr>
          <p:nvPr/>
        </p:nvSpPr>
        <p:spPr bwMode="auto">
          <a:xfrm>
            <a:off x="1686569" y="5482281"/>
            <a:ext cx="2471737" cy="111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lnSpc>
                <a:spcPct val="90000"/>
              </a:lnSpc>
            </a:pPr>
            <a:r>
              <a:rPr lang="en-US" altLang="tr-TR" sz="2000" b="0">
                <a:solidFill>
                  <a:srgbClr val="CC0000"/>
                </a:solidFill>
                <a:latin typeface="Tahoma" panose="020B0604030504040204" pitchFamily="34" charset="0"/>
              </a:rPr>
              <a:t>General Registers:</a:t>
            </a:r>
          </a:p>
          <a:p>
            <a:pPr algn="ctr">
              <a:lnSpc>
                <a:spcPct val="90000"/>
              </a:lnSpc>
            </a:pPr>
            <a:r>
              <a:rPr lang="en-US" altLang="tr-TR" sz="1800" b="0">
                <a:latin typeface="Tahoma" panose="020B0604030504040204" pitchFamily="34" charset="0"/>
              </a:rPr>
              <a:t>A small scratchpad</a:t>
            </a:r>
            <a:br>
              <a:rPr lang="en-US" altLang="tr-TR" sz="1800" b="0">
                <a:latin typeface="Tahoma" panose="020B0604030504040204" pitchFamily="34" charset="0"/>
              </a:rPr>
            </a:br>
            <a:r>
              <a:rPr lang="en-US" altLang="tr-TR" sz="1800" b="0">
                <a:latin typeface="Tahoma" panose="020B0604030504040204" pitchFamily="34" charset="0"/>
              </a:rPr>
              <a:t>of frequently used </a:t>
            </a:r>
            <a:br>
              <a:rPr lang="en-US" altLang="tr-TR" sz="1800" b="0">
                <a:latin typeface="Tahoma" panose="020B0604030504040204" pitchFamily="34" charset="0"/>
              </a:rPr>
            </a:br>
            <a:r>
              <a:rPr lang="en-US" altLang="tr-TR" sz="1800" b="0">
                <a:latin typeface="Tahoma" panose="020B0604030504040204" pitchFamily="34" charset="0"/>
              </a:rPr>
              <a:t>or temporary variables</a:t>
            </a:r>
          </a:p>
        </p:txBody>
      </p:sp>
      <p:sp>
        <p:nvSpPr>
          <p:cNvPr id="63" name="Text Box 121"/>
          <p:cNvSpPr txBox="1">
            <a:spLocks noChangeArrowheads="1"/>
          </p:cNvSpPr>
          <p:nvPr/>
        </p:nvSpPr>
        <p:spPr bwMode="auto">
          <a:xfrm>
            <a:off x="6896744" y="1350019"/>
            <a:ext cx="338613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1800" b="0">
                <a:latin typeface="Tahoma" panose="020B0604030504040204" pitchFamily="34" charset="0"/>
              </a:rPr>
              <a:t>In Comp 411 we</a:t>
            </a:r>
            <a:r>
              <a:rPr lang="en-US" altLang="en-US" sz="1800" b="0">
                <a:latin typeface="Tahoma" panose="020B0604030504040204" pitchFamily="34" charset="0"/>
              </a:rPr>
              <a:t>’</a:t>
            </a:r>
            <a:r>
              <a:rPr lang="en-US" altLang="ja-JP" sz="1800" b="0">
                <a:latin typeface="Tahoma" panose="020B0604030504040204" pitchFamily="34" charset="0"/>
              </a:rPr>
              <a:t>ll use a clean and sufficient subset of the</a:t>
            </a:r>
          </a:p>
          <a:p>
            <a:r>
              <a:rPr lang="en-US" altLang="tr-TR" sz="1800" b="0">
                <a:latin typeface="Tahoma" panose="020B0604030504040204" pitchFamily="34" charset="0"/>
              </a:rPr>
              <a:t>MIPS-32 core Instruction set.</a:t>
            </a:r>
          </a:p>
        </p:txBody>
      </p:sp>
      <p:sp>
        <p:nvSpPr>
          <p:cNvPr id="64" name="Text Box 122"/>
          <p:cNvSpPr txBox="1">
            <a:spLocks noChangeArrowheads="1"/>
          </p:cNvSpPr>
          <p:nvPr/>
        </p:nvSpPr>
        <p:spPr bwMode="auto">
          <a:xfrm>
            <a:off x="4056706" y="2586681"/>
            <a:ext cx="763588"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r"/>
            <a:r>
              <a:rPr lang="en-US" altLang="tr-TR" sz="2000">
                <a:latin typeface="Tahoma" panose="020B0604030504040204" pitchFamily="34" charset="0"/>
              </a:rPr>
              <a:t>0</a:t>
            </a:r>
            <a:br>
              <a:rPr lang="en-US" altLang="tr-TR" sz="2000">
                <a:latin typeface="Tahoma" panose="020B0604030504040204" pitchFamily="34" charset="0"/>
              </a:rPr>
            </a:br>
            <a:r>
              <a:rPr lang="en-US" altLang="tr-TR" sz="2000">
                <a:latin typeface="Tahoma" panose="020B0604030504040204" pitchFamily="34" charset="0"/>
              </a:rPr>
              <a:t>4</a:t>
            </a:r>
          </a:p>
          <a:p>
            <a:pPr algn="r"/>
            <a:r>
              <a:rPr lang="en-US" altLang="tr-TR" sz="2000">
                <a:latin typeface="Tahoma" panose="020B0604030504040204" pitchFamily="34" charset="0"/>
              </a:rPr>
              <a:t>8</a:t>
            </a:r>
          </a:p>
          <a:p>
            <a:pPr algn="r"/>
            <a:r>
              <a:rPr lang="en-US" altLang="tr-TR" sz="2000">
                <a:latin typeface="Tahoma" panose="020B0604030504040204" pitchFamily="34" charset="0"/>
              </a:rPr>
              <a:t>16</a:t>
            </a:r>
            <a:br>
              <a:rPr lang="en-US" altLang="tr-TR" sz="2000">
                <a:latin typeface="Tahoma" panose="020B0604030504040204" pitchFamily="34" charset="0"/>
              </a:rPr>
            </a:br>
            <a:r>
              <a:rPr lang="en-US" altLang="tr-TR" sz="2000">
                <a:latin typeface="Tahoma" panose="020B0604030504040204" pitchFamily="34" charset="0"/>
              </a:rPr>
              <a:t>20</a:t>
            </a:r>
          </a:p>
          <a:p>
            <a:pPr algn="r"/>
            <a:endParaRPr lang="en-US" altLang="tr-TR" sz="2000">
              <a:latin typeface="Tahoma" panose="020B0604030504040204" pitchFamily="34" charset="0"/>
            </a:endParaRPr>
          </a:p>
          <a:p>
            <a:pPr algn="r"/>
            <a:endParaRPr lang="en-US" altLang="tr-TR" sz="2000">
              <a:latin typeface="Tahoma" panose="020B0604030504040204" pitchFamily="34" charset="0"/>
            </a:endParaRPr>
          </a:p>
        </p:txBody>
      </p:sp>
      <p:sp>
        <p:nvSpPr>
          <p:cNvPr id="65" name="Text Box 123"/>
          <p:cNvSpPr txBox="1">
            <a:spLocks noChangeArrowheads="1"/>
          </p:cNvSpPr>
          <p:nvPr/>
        </p:nvSpPr>
        <p:spPr bwMode="auto">
          <a:xfrm>
            <a:off x="3755081" y="2358081"/>
            <a:ext cx="11144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1400">
                <a:solidFill>
                  <a:srgbClr val="CC0000"/>
                </a:solidFill>
                <a:latin typeface="Tahoma" panose="020B0604030504040204" pitchFamily="34" charset="0"/>
              </a:rPr>
              <a:t>Addresses</a:t>
            </a:r>
          </a:p>
        </p:txBody>
      </p:sp>
    </p:spTree>
    <p:extLst>
      <p:ext uri="{BB962C8B-B14F-4D97-AF65-F5344CB8AC3E}">
        <p14:creationId xmlns:p14="http://schemas.microsoft.com/office/powerpoint/2010/main" val="5592666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963828" y="230660"/>
            <a:ext cx="9144000" cy="701675"/>
          </a:xfrm>
        </p:spPr>
        <p:txBody>
          <a:bodyPr/>
          <a:lstStyle/>
          <a:p>
            <a:r>
              <a:rPr lang="en-US" altLang="tr-TR" dirty="0" smtClean="0"/>
              <a:t>MIP</a:t>
            </a:r>
            <a:r>
              <a:rPr lang="tr-TR" altLang="tr-TR" dirty="0" smtClean="0"/>
              <a:t>S</a:t>
            </a:r>
            <a:r>
              <a:rPr lang="en-US" altLang="tr-TR" dirty="0" smtClean="0"/>
              <a:t> Memory</a:t>
            </a:r>
            <a:endParaRPr lang="en-US" altLang="tr-TR" dirty="0" smtClean="0"/>
          </a:p>
        </p:txBody>
      </p:sp>
      <p:sp>
        <p:nvSpPr>
          <p:cNvPr id="5" name="Rectangle 3"/>
          <p:cNvSpPr txBox="1">
            <a:spLocks noChangeArrowheads="1"/>
          </p:cNvSpPr>
          <p:nvPr/>
        </p:nvSpPr>
        <p:spPr>
          <a:xfrm>
            <a:off x="963828" y="938685"/>
            <a:ext cx="4921250" cy="61499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tr-TR" sz="2400" smtClean="0"/>
              <a:t>Memory locations are 32 bits wide</a:t>
            </a:r>
          </a:p>
          <a:p>
            <a:pPr lvl="1"/>
            <a:r>
              <a:rPr lang="en-US" altLang="tr-TR" sz="2000" smtClean="0"/>
              <a:t>BUT, they are addressable in different-sized chunks</a:t>
            </a:r>
          </a:p>
          <a:p>
            <a:pPr lvl="1"/>
            <a:r>
              <a:rPr lang="en-US" altLang="tr-TR" sz="2000" smtClean="0"/>
              <a:t>8-bit chunks (bytes)</a:t>
            </a:r>
          </a:p>
          <a:p>
            <a:pPr lvl="1"/>
            <a:r>
              <a:rPr lang="en-US" altLang="tr-TR" sz="2000" smtClean="0"/>
              <a:t>16-bit chunks (shorts)</a:t>
            </a:r>
          </a:p>
          <a:p>
            <a:pPr lvl="1"/>
            <a:r>
              <a:rPr lang="en-US" altLang="tr-TR" sz="2000" smtClean="0"/>
              <a:t>32-bit chunks (words)</a:t>
            </a:r>
          </a:p>
          <a:p>
            <a:pPr lvl="1"/>
            <a:r>
              <a:rPr lang="en-US" altLang="tr-TR" sz="2000" smtClean="0"/>
              <a:t>64-bit chunks (longs/double)</a:t>
            </a:r>
          </a:p>
          <a:p>
            <a:r>
              <a:rPr lang="en-US" altLang="tr-TR" sz="2400" smtClean="0"/>
              <a:t>We also frequently need </a:t>
            </a:r>
            <a:br>
              <a:rPr lang="en-US" altLang="tr-TR" sz="2400" smtClean="0"/>
            </a:br>
            <a:r>
              <a:rPr lang="en-US" altLang="tr-TR" sz="2400" smtClean="0"/>
              <a:t>access to individual bits!</a:t>
            </a:r>
            <a:br>
              <a:rPr lang="en-US" altLang="tr-TR" sz="2400" smtClean="0"/>
            </a:br>
            <a:r>
              <a:rPr lang="en-US" altLang="tr-TR" sz="2400" smtClean="0"/>
              <a:t>(Instructions help w/ this)</a:t>
            </a:r>
          </a:p>
          <a:p>
            <a:r>
              <a:rPr lang="en-US" altLang="tr-TR" sz="2400" smtClean="0"/>
              <a:t>Every BYTE has a unique address (MIPS is a byte-addressable machine)</a:t>
            </a:r>
          </a:p>
          <a:p>
            <a:r>
              <a:rPr lang="en-US" altLang="tr-TR" sz="2400" smtClean="0"/>
              <a:t>Every instruction is one word</a:t>
            </a:r>
            <a:endParaRPr lang="en-US" altLang="tr-TR" sz="2400" dirty="0"/>
          </a:p>
        </p:txBody>
      </p:sp>
      <p:grpSp>
        <p:nvGrpSpPr>
          <p:cNvPr id="6" name="Group 23"/>
          <p:cNvGrpSpPr>
            <a:grpSpLocks/>
          </p:cNvGrpSpPr>
          <p:nvPr/>
        </p:nvGrpSpPr>
        <p:grpSpPr bwMode="auto">
          <a:xfrm>
            <a:off x="5932703" y="3504085"/>
            <a:ext cx="3352800" cy="346075"/>
            <a:chOff x="3360" y="1862"/>
            <a:chExt cx="2112" cy="218"/>
          </a:xfrm>
          <a:solidFill>
            <a:schemeClr val="accent5">
              <a:lumMod val="40000"/>
              <a:lumOff val="60000"/>
            </a:schemeClr>
          </a:solidFill>
        </p:grpSpPr>
        <p:sp>
          <p:nvSpPr>
            <p:cNvPr id="7" name="Rectangle 4"/>
            <p:cNvSpPr>
              <a:spLocks noChangeArrowheads="1"/>
            </p:cNvSpPr>
            <p:nvPr/>
          </p:nvSpPr>
          <p:spPr bwMode="auto">
            <a:xfrm>
              <a:off x="4944" y="1862"/>
              <a:ext cx="528" cy="218"/>
            </a:xfrm>
            <a:prstGeom prst="rect">
              <a:avLst/>
            </a:prstGeom>
            <a:grpFill/>
            <a:ln w="9525">
              <a:solidFill>
                <a:schemeClr val="tx1"/>
              </a:solidFill>
              <a:miter lim="800000"/>
              <a:headEnd/>
              <a:tailEnd/>
            </a:ln>
          </p:spPr>
          <p:txBody>
            <a:bodyPr anchor="ctr">
              <a:spAutoFit/>
            </a:bodyPr>
            <a:lstStyle/>
            <a:p>
              <a:pPr algn="ctr">
                <a:defRPr/>
              </a:pPr>
              <a:r>
                <a:rPr lang="en-US" sz="1600">
                  <a:latin typeface="Tahoma" charset="0"/>
                  <a:ea typeface="ＭＳ Ｐゴシック" charset="0"/>
                  <a:cs typeface="ＭＳ Ｐゴシック" charset="0"/>
                </a:rPr>
                <a:t>0</a:t>
              </a:r>
            </a:p>
          </p:txBody>
        </p:sp>
        <p:sp>
          <p:nvSpPr>
            <p:cNvPr id="8" name="Rectangle 15"/>
            <p:cNvSpPr>
              <a:spLocks noChangeArrowheads="1"/>
            </p:cNvSpPr>
            <p:nvPr/>
          </p:nvSpPr>
          <p:spPr bwMode="auto">
            <a:xfrm>
              <a:off x="4416" y="1862"/>
              <a:ext cx="528" cy="218"/>
            </a:xfrm>
            <a:prstGeom prst="rect">
              <a:avLst/>
            </a:prstGeom>
            <a:grpFill/>
            <a:ln w="9525">
              <a:solidFill>
                <a:schemeClr val="tx1"/>
              </a:solidFill>
              <a:miter lim="800000"/>
              <a:headEnd/>
              <a:tailEnd/>
            </a:ln>
          </p:spPr>
          <p:txBody>
            <a:bodyPr anchor="ctr">
              <a:spAutoFit/>
            </a:bodyPr>
            <a:lstStyle/>
            <a:p>
              <a:pPr algn="ctr">
                <a:defRPr/>
              </a:pPr>
              <a:r>
                <a:rPr lang="en-US" sz="1600">
                  <a:latin typeface="Tahoma" charset="0"/>
                  <a:ea typeface="ＭＳ Ｐゴシック" charset="0"/>
                  <a:cs typeface="ＭＳ Ｐゴシック" charset="0"/>
                </a:rPr>
                <a:t>1</a:t>
              </a:r>
            </a:p>
          </p:txBody>
        </p:sp>
        <p:sp>
          <p:nvSpPr>
            <p:cNvPr id="9" name="Rectangle 16"/>
            <p:cNvSpPr>
              <a:spLocks noChangeArrowheads="1"/>
            </p:cNvSpPr>
            <p:nvPr/>
          </p:nvSpPr>
          <p:spPr bwMode="auto">
            <a:xfrm>
              <a:off x="3888" y="1862"/>
              <a:ext cx="528" cy="218"/>
            </a:xfrm>
            <a:prstGeom prst="rect">
              <a:avLst/>
            </a:prstGeom>
            <a:grpFill/>
            <a:ln w="9525">
              <a:solidFill>
                <a:schemeClr val="tx1"/>
              </a:solidFill>
              <a:miter lim="800000"/>
              <a:headEnd/>
              <a:tailEnd/>
            </a:ln>
          </p:spPr>
          <p:txBody>
            <a:bodyPr anchor="ctr">
              <a:spAutoFit/>
            </a:bodyPr>
            <a:lstStyle/>
            <a:p>
              <a:pPr algn="ctr">
                <a:defRPr/>
              </a:pPr>
              <a:r>
                <a:rPr lang="en-US" sz="1600">
                  <a:latin typeface="Tahoma" charset="0"/>
                  <a:ea typeface="ＭＳ Ｐゴシック" charset="0"/>
                  <a:cs typeface="ＭＳ Ｐゴシック" charset="0"/>
                </a:rPr>
                <a:t>2</a:t>
              </a:r>
            </a:p>
          </p:txBody>
        </p:sp>
        <p:sp>
          <p:nvSpPr>
            <p:cNvPr id="10" name="Rectangle 17"/>
            <p:cNvSpPr>
              <a:spLocks noChangeArrowheads="1"/>
            </p:cNvSpPr>
            <p:nvPr/>
          </p:nvSpPr>
          <p:spPr bwMode="auto">
            <a:xfrm>
              <a:off x="3360" y="1862"/>
              <a:ext cx="528" cy="218"/>
            </a:xfrm>
            <a:prstGeom prst="rect">
              <a:avLst/>
            </a:prstGeom>
            <a:grpFill/>
            <a:ln w="9525">
              <a:solidFill>
                <a:schemeClr val="tx1"/>
              </a:solidFill>
              <a:miter lim="800000"/>
              <a:headEnd/>
              <a:tailEnd/>
            </a:ln>
          </p:spPr>
          <p:txBody>
            <a:bodyPr anchor="ctr">
              <a:spAutoFit/>
            </a:bodyPr>
            <a:lstStyle/>
            <a:p>
              <a:pPr algn="ctr">
                <a:defRPr/>
              </a:pPr>
              <a:r>
                <a:rPr lang="en-US" sz="1600">
                  <a:latin typeface="Tahoma" charset="0"/>
                  <a:ea typeface="ＭＳ Ｐゴシック" charset="0"/>
                  <a:cs typeface="ＭＳ Ｐゴシック" charset="0"/>
                </a:rPr>
                <a:t>3</a:t>
              </a:r>
            </a:p>
          </p:txBody>
        </p:sp>
      </p:grpSp>
      <p:grpSp>
        <p:nvGrpSpPr>
          <p:cNvPr id="11" name="Group 24"/>
          <p:cNvGrpSpPr>
            <a:grpSpLocks/>
          </p:cNvGrpSpPr>
          <p:nvPr/>
        </p:nvGrpSpPr>
        <p:grpSpPr bwMode="auto">
          <a:xfrm>
            <a:off x="5932703" y="3850160"/>
            <a:ext cx="3352800" cy="346075"/>
            <a:chOff x="3360" y="2080"/>
            <a:chExt cx="2112" cy="218"/>
          </a:xfrm>
          <a:solidFill>
            <a:schemeClr val="accent5">
              <a:lumMod val="40000"/>
              <a:lumOff val="60000"/>
            </a:schemeClr>
          </a:solidFill>
        </p:grpSpPr>
        <p:sp>
          <p:nvSpPr>
            <p:cNvPr id="12" name="Rectangle 18"/>
            <p:cNvSpPr>
              <a:spLocks noChangeArrowheads="1"/>
            </p:cNvSpPr>
            <p:nvPr/>
          </p:nvSpPr>
          <p:spPr bwMode="auto">
            <a:xfrm>
              <a:off x="4944" y="2080"/>
              <a:ext cx="528" cy="218"/>
            </a:xfrm>
            <a:prstGeom prst="rect">
              <a:avLst/>
            </a:prstGeom>
            <a:grpFill/>
            <a:ln w="9525">
              <a:solidFill>
                <a:schemeClr val="tx1"/>
              </a:solidFill>
              <a:miter lim="800000"/>
              <a:headEnd/>
              <a:tailEnd/>
            </a:ln>
          </p:spPr>
          <p:txBody>
            <a:bodyPr anchor="ctr">
              <a:spAutoFit/>
            </a:bodyPr>
            <a:lstStyle/>
            <a:p>
              <a:pPr algn="ctr">
                <a:defRPr/>
              </a:pPr>
              <a:r>
                <a:rPr lang="en-US" sz="1600">
                  <a:latin typeface="Tahoma" charset="0"/>
                  <a:ea typeface="ＭＳ Ｐゴシック" charset="0"/>
                  <a:cs typeface="ＭＳ Ｐゴシック" charset="0"/>
                </a:rPr>
                <a:t>4</a:t>
              </a:r>
            </a:p>
          </p:txBody>
        </p:sp>
        <p:sp>
          <p:nvSpPr>
            <p:cNvPr id="13" name="Rectangle 19"/>
            <p:cNvSpPr>
              <a:spLocks noChangeArrowheads="1"/>
            </p:cNvSpPr>
            <p:nvPr/>
          </p:nvSpPr>
          <p:spPr bwMode="auto">
            <a:xfrm>
              <a:off x="4416" y="2080"/>
              <a:ext cx="528" cy="218"/>
            </a:xfrm>
            <a:prstGeom prst="rect">
              <a:avLst/>
            </a:prstGeom>
            <a:grpFill/>
            <a:ln w="9525">
              <a:solidFill>
                <a:schemeClr val="tx1"/>
              </a:solidFill>
              <a:miter lim="800000"/>
              <a:headEnd/>
              <a:tailEnd/>
            </a:ln>
          </p:spPr>
          <p:txBody>
            <a:bodyPr anchor="ctr">
              <a:spAutoFit/>
            </a:bodyPr>
            <a:lstStyle/>
            <a:p>
              <a:pPr algn="ctr">
                <a:defRPr/>
              </a:pPr>
              <a:r>
                <a:rPr lang="en-US" sz="1600">
                  <a:latin typeface="Tahoma" charset="0"/>
                  <a:ea typeface="ＭＳ Ｐゴシック" charset="0"/>
                  <a:cs typeface="ＭＳ Ｐゴシック" charset="0"/>
                </a:rPr>
                <a:t>5</a:t>
              </a:r>
            </a:p>
          </p:txBody>
        </p:sp>
        <p:sp>
          <p:nvSpPr>
            <p:cNvPr id="14" name="Rectangle 20"/>
            <p:cNvSpPr>
              <a:spLocks noChangeArrowheads="1"/>
            </p:cNvSpPr>
            <p:nvPr/>
          </p:nvSpPr>
          <p:spPr bwMode="auto">
            <a:xfrm>
              <a:off x="3888" y="2080"/>
              <a:ext cx="528" cy="218"/>
            </a:xfrm>
            <a:prstGeom prst="rect">
              <a:avLst/>
            </a:prstGeom>
            <a:grpFill/>
            <a:ln w="9525">
              <a:solidFill>
                <a:schemeClr val="tx1"/>
              </a:solidFill>
              <a:miter lim="800000"/>
              <a:headEnd/>
              <a:tailEnd/>
            </a:ln>
          </p:spPr>
          <p:txBody>
            <a:bodyPr anchor="ctr">
              <a:spAutoFit/>
            </a:bodyPr>
            <a:lstStyle/>
            <a:p>
              <a:pPr algn="ctr">
                <a:defRPr/>
              </a:pPr>
              <a:r>
                <a:rPr lang="en-US" sz="1600">
                  <a:latin typeface="Tahoma" charset="0"/>
                  <a:ea typeface="ＭＳ Ｐゴシック" charset="0"/>
                  <a:cs typeface="ＭＳ Ｐゴシック" charset="0"/>
                </a:rPr>
                <a:t>6</a:t>
              </a:r>
            </a:p>
          </p:txBody>
        </p:sp>
        <p:sp>
          <p:nvSpPr>
            <p:cNvPr id="15" name="Rectangle 21"/>
            <p:cNvSpPr>
              <a:spLocks noChangeArrowheads="1"/>
            </p:cNvSpPr>
            <p:nvPr/>
          </p:nvSpPr>
          <p:spPr bwMode="auto">
            <a:xfrm>
              <a:off x="3360" y="2080"/>
              <a:ext cx="528" cy="218"/>
            </a:xfrm>
            <a:prstGeom prst="rect">
              <a:avLst/>
            </a:prstGeom>
            <a:grpFill/>
            <a:ln w="9525">
              <a:solidFill>
                <a:schemeClr val="tx1"/>
              </a:solidFill>
              <a:miter lim="800000"/>
              <a:headEnd/>
              <a:tailEnd/>
            </a:ln>
          </p:spPr>
          <p:txBody>
            <a:bodyPr anchor="ctr">
              <a:spAutoFit/>
            </a:bodyPr>
            <a:lstStyle/>
            <a:p>
              <a:pPr algn="ctr">
                <a:defRPr/>
              </a:pPr>
              <a:r>
                <a:rPr lang="en-US" sz="1600">
                  <a:latin typeface="Tahoma" charset="0"/>
                  <a:ea typeface="ＭＳ Ｐゴシック" charset="0"/>
                  <a:cs typeface="ＭＳ Ｐゴシック" charset="0"/>
                </a:rPr>
                <a:t>7</a:t>
              </a:r>
            </a:p>
          </p:txBody>
        </p:sp>
      </p:grpSp>
      <p:sp>
        <p:nvSpPr>
          <p:cNvPr id="16" name="Text Box 22"/>
          <p:cNvSpPr txBox="1">
            <a:spLocks noChangeArrowheads="1"/>
          </p:cNvSpPr>
          <p:nvPr/>
        </p:nvSpPr>
        <p:spPr bwMode="auto">
          <a:xfrm>
            <a:off x="5150066" y="3081810"/>
            <a:ext cx="8255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r"/>
            <a:r>
              <a:rPr lang="en-US" altLang="tr-TR" b="0">
                <a:latin typeface="Tahoma" panose="020B0604030504040204" pitchFamily="34" charset="0"/>
              </a:rPr>
              <a:t>Addr</a:t>
            </a:r>
          </a:p>
          <a:p>
            <a:pPr algn="r"/>
            <a:r>
              <a:rPr lang="en-US" altLang="tr-TR" sz="2200" b="0">
                <a:latin typeface="Tahoma" panose="020B0604030504040204" pitchFamily="34" charset="0"/>
              </a:rPr>
              <a:t>0:</a:t>
            </a:r>
          </a:p>
          <a:p>
            <a:pPr algn="r"/>
            <a:r>
              <a:rPr lang="en-US" altLang="tr-TR" sz="2200" b="0">
                <a:latin typeface="Tahoma" panose="020B0604030504040204" pitchFamily="34" charset="0"/>
              </a:rPr>
              <a:t>4:</a:t>
            </a:r>
          </a:p>
          <a:p>
            <a:pPr algn="r"/>
            <a:r>
              <a:rPr lang="en-US" altLang="tr-TR" sz="2200" b="0">
                <a:latin typeface="Tahoma" panose="020B0604030504040204" pitchFamily="34" charset="0"/>
              </a:rPr>
              <a:t>8:</a:t>
            </a:r>
          </a:p>
          <a:p>
            <a:pPr algn="r"/>
            <a:r>
              <a:rPr lang="en-US" altLang="tr-TR" sz="2200" b="0">
                <a:latin typeface="Tahoma" panose="020B0604030504040204" pitchFamily="34" charset="0"/>
              </a:rPr>
              <a:t>12:</a:t>
            </a:r>
          </a:p>
        </p:txBody>
      </p:sp>
      <p:grpSp>
        <p:nvGrpSpPr>
          <p:cNvPr id="17" name="Group 25"/>
          <p:cNvGrpSpPr>
            <a:grpSpLocks/>
          </p:cNvGrpSpPr>
          <p:nvPr/>
        </p:nvGrpSpPr>
        <p:grpSpPr bwMode="auto">
          <a:xfrm>
            <a:off x="5932703" y="4164485"/>
            <a:ext cx="3352800" cy="346075"/>
            <a:chOff x="3360" y="2080"/>
            <a:chExt cx="2112" cy="218"/>
          </a:xfrm>
          <a:solidFill>
            <a:schemeClr val="accent5">
              <a:lumMod val="40000"/>
              <a:lumOff val="60000"/>
            </a:schemeClr>
          </a:solidFill>
        </p:grpSpPr>
        <p:sp>
          <p:nvSpPr>
            <p:cNvPr id="18" name="Rectangle 26"/>
            <p:cNvSpPr>
              <a:spLocks noChangeArrowheads="1"/>
            </p:cNvSpPr>
            <p:nvPr/>
          </p:nvSpPr>
          <p:spPr bwMode="auto">
            <a:xfrm>
              <a:off x="4944" y="2080"/>
              <a:ext cx="528" cy="218"/>
            </a:xfrm>
            <a:prstGeom prst="rect">
              <a:avLst/>
            </a:prstGeom>
            <a:grpFill/>
            <a:ln w="9525">
              <a:solidFill>
                <a:schemeClr val="tx1"/>
              </a:solidFill>
              <a:miter lim="800000"/>
              <a:headEnd/>
              <a:tailEnd/>
            </a:ln>
          </p:spPr>
          <p:txBody>
            <a:bodyPr anchor="ctr">
              <a:spAutoFit/>
            </a:bodyPr>
            <a:lstStyle/>
            <a:p>
              <a:pPr algn="ctr">
                <a:defRPr/>
              </a:pPr>
              <a:r>
                <a:rPr lang="en-US" sz="1600">
                  <a:latin typeface="Tahoma" charset="0"/>
                  <a:ea typeface="ＭＳ Ｐゴシック" charset="0"/>
                  <a:cs typeface="ＭＳ Ｐゴシック" charset="0"/>
                </a:rPr>
                <a:t>8</a:t>
              </a:r>
            </a:p>
          </p:txBody>
        </p:sp>
        <p:sp>
          <p:nvSpPr>
            <p:cNvPr id="19" name="Rectangle 27"/>
            <p:cNvSpPr>
              <a:spLocks noChangeArrowheads="1"/>
            </p:cNvSpPr>
            <p:nvPr/>
          </p:nvSpPr>
          <p:spPr bwMode="auto">
            <a:xfrm>
              <a:off x="4416" y="2080"/>
              <a:ext cx="528" cy="218"/>
            </a:xfrm>
            <a:prstGeom prst="rect">
              <a:avLst/>
            </a:prstGeom>
            <a:grpFill/>
            <a:ln w="9525">
              <a:solidFill>
                <a:schemeClr val="tx1"/>
              </a:solidFill>
              <a:miter lim="800000"/>
              <a:headEnd/>
              <a:tailEnd/>
            </a:ln>
          </p:spPr>
          <p:txBody>
            <a:bodyPr anchor="ctr">
              <a:spAutoFit/>
            </a:bodyPr>
            <a:lstStyle/>
            <a:p>
              <a:pPr algn="ctr">
                <a:defRPr/>
              </a:pPr>
              <a:r>
                <a:rPr lang="en-US" sz="1600">
                  <a:latin typeface="Tahoma" charset="0"/>
                  <a:ea typeface="ＭＳ Ｐゴシック" charset="0"/>
                  <a:cs typeface="ＭＳ Ｐゴシック" charset="0"/>
                </a:rPr>
                <a:t>9</a:t>
              </a:r>
            </a:p>
          </p:txBody>
        </p:sp>
        <p:sp>
          <p:nvSpPr>
            <p:cNvPr id="20" name="Rectangle 28"/>
            <p:cNvSpPr>
              <a:spLocks noChangeArrowheads="1"/>
            </p:cNvSpPr>
            <p:nvPr/>
          </p:nvSpPr>
          <p:spPr bwMode="auto">
            <a:xfrm>
              <a:off x="3888" y="2080"/>
              <a:ext cx="528" cy="218"/>
            </a:xfrm>
            <a:prstGeom prst="rect">
              <a:avLst/>
            </a:prstGeom>
            <a:grpFill/>
            <a:ln w="9525">
              <a:solidFill>
                <a:schemeClr val="tx1"/>
              </a:solidFill>
              <a:miter lim="800000"/>
              <a:headEnd/>
              <a:tailEnd/>
            </a:ln>
          </p:spPr>
          <p:txBody>
            <a:bodyPr anchor="ctr">
              <a:spAutoFit/>
            </a:bodyPr>
            <a:lstStyle/>
            <a:p>
              <a:pPr algn="ctr">
                <a:defRPr/>
              </a:pPr>
              <a:r>
                <a:rPr lang="en-US" sz="1600">
                  <a:latin typeface="Tahoma" charset="0"/>
                  <a:ea typeface="ＭＳ Ｐゴシック" charset="0"/>
                  <a:cs typeface="ＭＳ Ｐゴシック" charset="0"/>
                </a:rPr>
                <a:t>10</a:t>
              </a:r>
            </a:p>
          </p:txBody>
        </p:sp>
        <p:sp>
          <p:nvSpPr>
            <p:cNvPr id="21" name="Rectangle 29"/>
            <p:cNvSpPr>
              <a:spLocks noChangeArrowheads="1"/>
            </p:cNvSpPr>
            <p:nvPr/>
          </p:nvSpPr>
          <p:spPr bwMode="auto">
            <a:xfrm>
              <a:off x="3360" y="2080"/>
              <a:ext cx="528" cy="218"/>
            </a:xfrm>
            <a:prstGeom prst="rect">
              <a:avLst/>
            </a:prstGeom>
            <a:grpFill/>
            <a:ln w="9525">
              <a:solidFill>
                <a:schemeClr val="tx1"/>
              </a:solidFill>
              <a:miter lim="800000"/>
              <a:headEnd/>
              <a:tailEnd/>
            </a:ln>
          </p:spPr>
          <p:txBody>
            <a:bodyPr anchor="ctr">
              <a:spAutoFit/>
            </a:bodyPr>
            <a:lstStyle/>
            <a:p>
              <a:pPr algn="ctr">
                <a:defRPr/>
              </a:pPr>
              <a:r>
                <a:rPr lang="en-US" sz="1600">
                  <a:latin typeface="Tahoma" charset="0"/>
                  <a:ea typeface="ＭＳ Ｐゴシック" charset="0"/>
                  <a:cs typeface="ＭＳ Ｐゴシック" charset="0"/>
                </a:rPr>
                <a:t>12</a:t>
              </a:r>
            </a:p>
          </p:txBody>
        </p:sp>
      </p:grpSp>
      <p:grpSp>
        <p:nvGrpSpPr>
          <p:cNvPr id="22" name="Group 30"/>
          <p:cNvGrpSpPr>
            <a:grpSpLocks/>
          </p:cNvGrpSpPr>
          <p:nvPr/>
        </p:nvGrpSpPr>
        <p:grpSpPr bwMode="auto">
          <a:xfrm>
            <a:off x="5932703" y="4510560"/>
            <a:ext cx="3352800" cy="346075"/>
            <a:chOff x="3360" y="2080"/>
            <a:chExt cx="2112" cy="218"/>
          </a:xfrm>
          <a:solidFill>
            <a:schemeClr val="accent5">
              <a:lumMod val="40000"/>
              <a:lumOff val="60000"/>
            </a:schemeClr>
          </a:solidFill>
        </p:grpSpPr>
        <p:sp>
          <p:nvSpPr>
            <p:cNvPr id="23" name="Rectangle 31"/>
            <p:cNvSpPr>
              <a:spLocks noChangeArrowheads="1"/>
            </p:cNvSpPr>
            <p:nvPr/>
          </p:nvSpPr>
          <p:spPr bwMode="auto">
            <a:xfrm>
              <a:off x="4944" y="2080"/>
              <a:ext cx="528" cy="218"/>
            </a:xfrm>
            <a:prstGeom prst="rect">
              <a:avLst/>
            </a:prstGeom>
            <a:grpFill/>
            <a:ln w="9525">
              <a:solidFill>
                <a:schemeClr val="tx1"/>
              </a:solidFill>
              <a:miter lim="800000"/>
              <a:headEnd/>
              <a:tailEnd/>
            </a:ln>
          </p:spPr>
          <p:txBody>
            <a:bodyPr anchor="ctr">
              <a:spAutoFit/>
            </a:bodyPr>
            <a:lstStyle/>
            <a:p>
              <a:pPr algn="ctr">
                <a:defRPr/>
              </a:pPr>
              <a:r>
                <a:rPr lang="en-US" sz="1600">
                  <a:latin typeface="Tahoma" charset="0"/>
                  <a:ea typeface="ＭＳ Ｐゴシック" charset="0"/>
                  <a:cs typeface="ＭＳ Ｐゴシック" charset="0"/>
                </a:rPr>
                <a:t>12</a:t>
              </a:r>
            </a:p>
          </p:txBody>
        </p:sp>
        <p:sp>
          <p:nvSpPr>
            <p:cNvPr id="24" name="Rectangle 32"/>
            <p:cNvSpPr>
              <a:spLocks noChangeArrowheads="1"/>
            </p:cNvSpPr>
            <p:nvPr/>
          </p:nvSpPr>
          <p:spPr bwMode="auto">
            <a:xfrm>
              <a:off x="4416" y="2080"/>
              <a:ext cx="528" cy="218"/>
            </a:xfrm>
            <a:prstGeom prst="rect">
              <a:avLst/>
            </a:prstGeom>
            <a:grpFill/>
            <a:ln w="9525">
              <a:solidFill>
                <a:schemeClr val="tx1"/>
              </a:solidFill>
              <a:miter lim="800000"/>
              <a:headEnd/>
              <a:tailEnd/>
            </a:ln>
          </p:spPr>
          <p:txBody>
            <a:bodyPr anchor="ctr">
              <a:spAutoFit/>
            </a:bodyPr>
            <a:lstStyle/>
            <a:p>
              <a:pPr algn="ctr">
                <a:defRPr/>
              </a:pPr>
              <a:r>
                <a:rPr lang="en-US" sz="1600">
                  <a:latin typeface="Tahoma" charset="0"/>
                  <a:ea typeface="ＭＳ Ｐゴシック" charset="0"/>
                  <a:cs typeface="ＭＳ Ｐゴシック" charset="0"/>
                </a:rPr>
                <a:t>13</a:t>
              </a:r>
            </a:p>
          </p:txBody>
        </p:sp>
        <p:sp>
          <p:nvSpPr>
            <p:cNvPr id="25" name="Rectangle 33"/>
            <p:cNvSpPr>
              <a:spLocks noChangeArrowheads="1"/>
            </p:cNvSpPr>
            <p:nvPr/>
          </p:nvSpPr>
          <p:spPr bwMode="auto">
            <a:xfrm>
              <a:off x="3888" y="2080"/>
              <a:ext cx="528" cy="218"/>
            </a:xfrm>
            <a:prstGeom prst="rect">
              <a:avLst/>
            </a:prstGeom>
            <a:grpFill/>
            <a:ln w="9525">
              <a:solidFill>
                <a:schemeClr val="tx1"/>
              </a:solidFill>
              <a:miter lim="800000"/>
              <a:headEnd/>
              <a:tailEnd/>
            </a:ln>
          </p:spPr>
          <p:txBody>
            <a:bodyPr anchor="ctr">
              <a:spAutoFit/>
            </a:bodyPr>
            <a:lstStyle/>
            <a:p>
              <a:pPr algn="ctr">
                <a:defRPr/>
              </a:pPr>
              <a:r>
                <a:rPr lang="en-US" sz="1600">
                  <a:latin typeface="Tahoma" charset="0"/>
                  <a:ea typeface="ＭＳ Ｐゴシック" charset="0"/>
                  <a:cs typeface="ＭＳ Ｐゴシック" charset="0"/>
                </a:rPr>
                <a:t>14</a:t>
              </a:r>
            </a:p>
          </p:txBody>
        </p:sp>
        <p:sp>
          <p:nvSpPr>
            <p:cNvPr id="26" name="Rectangle 34"/>
            <p:cNvSpPr>
              <a:spLocks noChangeArrowheads="1"/>
            </p:cNvSpPr>
            <p:nvPr/>
          </p:nvSpPr>
          <p:spPr bwMode="auto">
            <a:xfrm>
              <a:off x="3360" y="2080"/>
              <a:ext cx="528" cy="218"/>
            </a:xfrm>
            <a:prstGeom prst="rect">
              <a:avLst/>
            </a:prstGeom>
            <a:grpFill/>
            <a:ln w="9525">
              <a:solidFill>
                <a:schemeClr val="tx1"/>
              </a:solidFill>
              <a:miter lim="800000"/>
              <a:headEnd/>
              <a:tailEnd/>
            </a:ln>
          </p:spPr>
          <p:txBody>
            <a:bodyPr anchor="ctr">
              <a:spAutoFit/>
            </a:bodyPr>
            <a:lstStyle/>
            <a:p>
              <a:pPr algn="ctr">
                <a:defRPr/>
              </a:pPr>
              <a:r>
                <a:rPr lang="en-US" sz="1600">
                  <a:latin typeface="Tahoma" charset="0"/>
                  <a:ea typeface="ＭＳ Ｐゴシック" charset="0"/>
                  <a:cs typeface="ＭＳ Ｐゴシック" charset="0"/>
                </a:rPr>
                <a:t>15</a:t>
              </a:r>
            </a:p>
          </p:txBody>
        </p:sp>
      </p:grpSp>
      <p:grpSp>
        <p:nvGrpSpPr>
          <p:cNvPr id="27" name="Group 48"/>
          <p:cNvGrpSpPr>
            <a:grpSpLocks/>
          </p:cNvGrpSpPr>
          <p:nvPr/>
        </p:nvGrpSpPr>
        <p:grpSpPr bwMode="auto">
          <a:xfrm>
            <a:off x="5732678" y="2888135"/>
            <a:ext cx="3784600" cy="619125"/>
            <a:chOff x="3004" y="1674"/>
            <a:chExt cx="2384" cy="390"/>
          </a:xfrm>
        </p:grpSpPr>
        <p:sp>
          <p:nvSpPr>
            <p:cNvPr id="28" name="AutoShape 35"/>
            <p:cNvSpPr>
              <a:spLocks/>
            </p:cNvSpPr>
            <p:nvPr/>
          </p:nvSpPr>
          <p:spPr bwMode="auto">
            <a:xfrm rot="-5400000">
              <a:off x="4906" y="1824"/>
              <a:ext cx="144" cy="316"/>
            </a:xfrm>
            <a:prstGeom prst="rightBrace">
              <a:avLst>
                <a:gd name="adj1" fmla="val 3056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sp>
          <p:nvSpPr>
            <p:cNvPr id="29" name="AutoShape 36"/>
            <p:cNvSpPr>
              <a:spLocks/>
            </p:cNvSpPr>
            <p:nvPr/>
          </p:nvSpPr>
          <p:spPr bwMode="auto">
            <a:xfrm rot="-5400000">
              <a:off x="4378" y="1834"/>
              <a:ext cx="144" cy="316"/>
            </a:xfrm>
            <a:prstGeom prst="rightBrace">
              <a:avLst>
                <a:gd name="adj1" fmla="val 3056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sp>
          <p:nvSpPr>
            <p:cNvPr id="30" name="AutoShape 37"/>
            <p:cNvSpPr>
              <a:spLocks/>
            </p:cNvSpPr>
            <p:nvPr/>
          </p:nvSpPr>
          <p:spPr bwMode="auto">
            <a:xfrm rot="-5400000">
              <a:off x="3850" y="1834"/>
              <a:ext cx="144" cy="316"/>
            </a:xfrm>
            <a:prstGeom prst="rightBrace">
              <a:avLst>
                <a:gd name="adj1" fmla="val 3056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sp>
          <p:nvSpPr>
            <p:cNvPr id="31" name="AutoShape 38"/>
            <p:cNvSpPr>
              <a:spLocks/>
            </p:cNvSpPr>
            <p:nvPr/>
          </p:nvSpPr>
          <p:spPr bwMode="auto">
            <a:xfrm rot="-5400000">
              <a:off x="3322" y="1834"/>
              <a:ext cx="144" cy="316"/>
            </a:xfrm>
            <a:prstGeom prst="rightBrace">
              <a:avLst>
                <a:gd name="adj1" fmla="val 3056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sp>
          <p:nvSpPr>
            <p:cNvPr id="32" name="Text Box 39"/>
            <p:cNvSpPr txBox="1">
              <a:spLocks noChangeArrowheads="1"/>
            </p:cNvSpPr>
            <p:nvPr/>
          </p:nvSpPr>
          <p:spPr bwMode="auto">
            <a:xfrm>
              <a:off x="3004" y="1674"/>
              <a:ext cx="238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b="0">
                  <a:latin typeface="Tahoma" panose="020B0604030504040204" pitchFamily="34" charset="0"/>
                </a:rPr>
                <a:t>byte3  byte2  byte1  byte0</a:t>
              </a:r>
            </a:p>
          </p:txBody>
        </p:sp>
      </p:grpSp>
      <p:grpSp>
        <p:nvGrpSpPr>
          <p:cNvPr id="33" name="Group 51"/>
          <p:cNvGrpSpPr>
            <a:grpSpLocks/>
          </p:cNvGrpSpPr>
          <p:nvPr/>
        </p:nvGrpSpPr>
        <p:grpSpPr bwMode="auto">
          <a:xfrm>
            <a:off x="6210516" y="2351560"/>
            <a:ext cx="2862262" cy="611188"/>
            <a:chOff x="3305" y="1336"/>
            <a:chExt cx="1803" cy="385"/>
          </a:xfrm>
        </p:grpSpPr>
        <p:sp>
          <p:nvSpPr>
            <p:cNvPr id="34" name="AutoShape 42"/>
            <p:cNvSpPr>
              <a:spLocks/>
            </p:cNvSpPr>
            <p:nvPr/>
          </p:nvSpPr>
          <p:spPr bwMode="auto">
            <a:xfrm rot="-5400000">
              <a:off x="3592" y="1479"/>
              <a:ext cx="144" cy="339"/>
            </a:xfrm>
            <a:prstGeom prst="rightBrace">
              <a:avLst>
                <a:gd name="adj1" fmla="val 6041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sp>
          <p:nvSpPr>
            <p:cNvPr id="35" name="AutoShape 41"/>
            <p:cNvSpPr>
              <a:spLocks/>
            </p:cNvSpPr>
            <p:nvPr/>
          </p:nvSpPr>
          <p:spPr bwMode="auto">
            <a:xfrm rot="-5400000">
              <a:off x="4648" y="1479"/>
              <a:ext cx="144" cy="339"/>
            </a:xfrm>
            <a:prstGeom prst="rightBrace">
              <a:avLst>
                <a:gd name="adj1" fmla="val 6041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sp>
          <p:nvSpPr>
            <p:cNvPr id="36" name="Text Box 43"/>
            <p:cNvSpPr txBox="1">
              <a:spLocks noChangeArrowheads="1"/>
            </p:cNvSpPr>
            <p:nvPr/>
          </p:nvSpPr>
          <p:spPr bwMode="auto">
            <a:xfrm>
              <a:off x="3305" y="1336"/>
              <a:ext cx="180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b="0">
                  <a:latin typeface="Tahoma" panose="020B0604030504040204" pitchFamily="34" charset="0"/>
                </a:rPr>
                <a:t>short2          short0</a:t>
              </a:r>
            </a:p>
          </p:txBody>
        </p:sp>
      </p:grpSp>
      <p:grpSp>
        <p:nvGrpSpPr>
          <p:cNvPr id="37" name="Group 50"/>
          <p:cNvGrpSpPr>
            <a:grpSpLocks/>
          </p:cNvGrpSpPr>
          <p:nvPr/>
        </p:nvGrpSpPr>
        <p:grpSpPr bwMode="auto">
          <a:xfrm>
            <a:off x="9279153" y="3583460"/>
            <a:ext cx="889000" cy="1173163"/>
            <a:chOff x="5238" y="2112"/>
            <a:chExt cx="560" cy="739"/>
          </a:xfrm>
        </p:grpSpPr>
        <p:sp>
          <p:nvSpPr>
            <p:cNvPr id="38" name="AutoShape 44"/>
            <p:cNvSpPr>
              <a:spLocks/>
            </p:cNvSpPr>
            <p:nvPr/>
          </p:nvSpPr>
          <p:spPr bwMode="auto">
            <a:xfrm>
              <a:off x="5242" y="2120"/>
              <a:ext cx="182" cy="311"/>
            </a:xfrm>
            <a:prstGeom prst="rightBrace">
              <a:avLst>
                <a:gd name="adj1" fmla="val 18591"/>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sp>
          <p:nvSpPr>
            <p:cNvPr id="39" name="Text Box 45"/>
            <p:cNvSpPr txBox="1">
              <a:spLocks noChangeArrowheads="1"/>
            </p:cNvSpPr>
            <p:nvPr/>
          </p:nvSpPr>
          <p:spPr bwMode="auto">
            <a:xfrm>
              <a:off x="5368" y="2112"/>
              <a:ext cx="430" cy="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1600" b="0">
                  <a:latin typeface="Tahoma" panose="020B0604030504040204" pitchFamily="34" charset="0"/>
                </a:rPr>
                <a:t>long0</a:t>
              </a:r>
              <a:br>
                <a:rPr lang="en-US" altLang="tr-TR" sz="1600" b="0">
                  <a:latin typeface="Tahoma" panose="020B0604030504040204" pitchFamily="34" charset="0"/>
                </a:rPr>
              </a:br>
              <a:r>
                <a:rPr lang="en-US" altLang="tr-TR" sz="1600" b="0">
                  <a:latin typeface="Tahoma" panose="020B0604030504040204" pitchFamily="34" charset="0"/>
                </a:rPr>
                <a:t/>
              </a:r>
              <a:br>
                <a:rPr lang="en-US" altLang="tr-TR" sz="1600" b="0">
                  <a:latin typeface="Tahoma" panose="020B0604030504040204" pitchFamily="34" charset="0"/>
                </a:rPr>
              </a:br>
              <a:endParaRPr lang="en-US" altLang="tr-TR" sz="1600" b="0">
                <a:latin typeface="Tahoma" panose="020B0604030504040204" pitchFamily="34" charset="0"/>
              </a:endParaRPr>
            </a:p>
            <a:p>
              <a:r>
                <a:rPr lang="en-US" altLang="tr-TR" sz="1600" b="0">
                  <a:latin typeface="Tahoma" panose="020B0604030504040204" pitchFamily="34" charset="0"/>
                </a:rPr>
                <a:t>long8</a:t>
              </a:r>
            </a:p>
          </p:txBody>
        </p:sp>
        <p:sp>
          <p:nvSpPr>
            <p:cNvPr id="40" name="AutoShape 47"/>
            <p:cNvSpPr>
              <a:spLocks/>
            </p:cNvSpPr>
            <p:nvPr/>
          </p:nvSpPr>
          <p:spPr bwMode="auto">
            <a:xfrm>
              <a:off x="5238" y="2540"/>
              <a:ext cx="182" cy="311"/>
            </a:xfrm>
            <a:prstGeom prst="rightBrace">
              <a:avLst>
                <a:gd name="adj1" fmla="val 18591"/>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grpSp>
      <p:sp>
        <p:nvSpPr>
          <p:cNvPr id="41" name="Text Box 52"/>
          <p:cNvSpPr txBox="1">
            <a:spLocks noChangeArrowheads="1"/>
          </p:cNvSpPr>
          <p:nvPr/>
        </p:nvSpPr>
        <p:spPr bwMode="auto">
          <a:xfrm>
            <a:off x="5885078" y="3450110"/>
            <a:ext cx="36004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700">
                <a:latin typeface="Tahoma" panose="020B0604030504040204" pitchFamily="34" charset="0"/>
              </a:rPr>
              <a:t>31 30 29 …                                                                                        … 4 3 2 1 0</a:t>
            </a:r>
          </a:p>
        </p:txBody>
      </p:sp>
    </p:spTree>
    <p:extLst>
      <p:ext uri="{BB962C8B-B14F-4D97-AF65-F5344CB8AC3E}">
        <p14:creationId xmlns:p14="http://schemas.microsoft.com/office/powerpoint/2010/main" val="108147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960606" y="255373"/>
            <a:ext cx="9144000" cy="701675"/>
          </a:xfrm>
        </p:spPr>
        <p:txBody>
          <a:bodyPr/>
          <a:lstStyle/>
          <a:p>
            <a:r>
              <a:rPr lang="en-US" altLang="tr-TR" dirty="0" smtClean="0"/>
              <a:t>MIPS </a:t>
            </a:r>
            <a:r>
              <a:rPr lang="en-US" altLang="tr-TR" dirty="0" smtClean="0"/>
              <a:t>Register</a:t>
            </a:r>
            <a:r>
              <a:rPr lang="tr-TR" altLang="tr-TR" dirty="0" smtClean="0"/>
              <a:t>s</a:t>
            </a:r>
            <a:endParaRPr lang="en-US" altLang="tr-TR" dirty="0" smtClean="0"/>
          </a:p>
        </p:txBody>
      </p:sp>
      <p:sp>
        <p:nvSpPr>
          <p:cNvPr id="5" name="Rectangle 3"/>
          <p:cNvSpPr txBox="1">
            <a:spLocks noChangeArrowheads="1"/>
          </p:cNvSpPr>
          <p:nvPr/>
        </p:nvSpPr>
        <p:spPr>
          <a:xfrm>
            <a:off x="461319" y="963398"/>
            <a:ext cx="10643287" cy="61499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tr-TR" dirty="0" smtClean="0"/>
              <a:t>There are 32 named registers </a:t>
            </a:r>
            <a:r>
              <a:rPr lang="en-US" altLang="tr-TR" b="1" dirty="0" smtClean="0"/>
              <a:t>[$0, $1, …. $31]</a:t>
            </a:r>
          </a:p>
          <a:p>
            <a:r>
              <a:rPr lang="en-US" altLang="tr-TR" dirty="0" smtClean="0"/>
              <a:t>The operands of </a:t>
            </a:r>
            <a:r>
              <a:rPr lang="en-US" altLang="tr-TR" b="1" i="1" u="sng" dirty="0" smtClean="0"/>
              <a:t>all</a:t>
            </a:r>
            <a:r>
              <a:rPr lang="en-US" altLang="tr-TR" dirty="0" smtClean="0"/>
              <a:t> ALU instructions are registers</a:t>
            </a:r>
          </a:p>
          <a:p>
            <a:pPr lvl="1"/>
            <a:r>
              <a:rPr lang="en-US" altLang="tr-TR" dirty="0" smtClean="0"/>
              <a:t>This means to operate on a variables in memory you must:</a:t>
            </a:r>
          </a:p>
          <a:p>
            <a:pPr lvl="2"/>
            <a:r>
              <a:rPr lang="en-US" altLang="tr-TR" dirty="0" smtClean="0"/>
              <a:t>Load the value/values from memory into a register</a:t>
            </a:r>
          </a:p>
          <a:p>
            <a:pPr lvl="2"/>
            <a:r>
              <a:rPr lang="en-US" altLang="tr-TR" dirty="0" smtClean="0"/>
              <a:t>Perform the instruction</a:t>
            </a:r>
          </a:p>
          <a:p>
            <a:pPr lvl="2"/>
            <a:r>
              <a:rPr lang="en-US" altLang="tr-TR" dirty="0" smtClean="0"/>
              <a:t>Store the result back into memory</a:t>
            </a:r>
          </a:p>
          <a:p>
            <a:pPr lvl="1"/>
            <a:r>
              <a:rPr lang="en-US" altLang="tr-TR" dirty="0" smtClean="0"/>
              <a:t>Going to and from memory can be expensive</a:t>
            </a:r>
          </a:p>
          <a:p>
            <a:pPr lvl="2"/>
            <a:r>
              <a:rPr lang="en-US" altLang="tr-TR" dirty="0" smtClean="0"/>
              <a:t>(4x to 20x slower than operating on a register)</a:t>
            </a:r>
          </a:p>
          <a:p>
            <a:pPr lvl="1"/>
            <a:r>
              <a:rPr lang="en-US" altLang="tr-TR" b="1" dirty="0" smtClean="0"/>
              <a:t>Net effect: Keep variables in registers as much as possible!</a:t>
            </a:r>
          </a:p>
          <a:p>
            <a:r>
              <a:rPr lang="en-US" altLang="tr-TR" dirty="0" smtClean="0">
                <a:solidFill>
                  <a:srgbClr val="C00000"/>
                </a:solidFill>
              </a:rPr>
              <a:t>Special purpose and conventions</a:t>
            </a:r>
          </a:p>
          <a:p>
            <a:pPr lvl="1"/>
            <a:r>
              <a:rPr lang="en-US" altLang="tr-TR" dirty="0" smtClean="0">
                <a:solidFill>
                  <a:srgbClr val="C00000"/>
                </a:solidFill>
              </a:rPr>
              <a:t>2 registers have specific </a:t>
            </a:r>
            <a:r>
              <a:rPr lang="en-US" altLang="en-US" dirty="0" smtClean="0">
                <a:solidFill>
                  <a:srgbClr val="C00000"/>
                </a:solidFill>
              </a:rPr>
              <a:t>“</a:t>
            </a:r>
            <a:r>
              <a:rPr lang="en-US" altLang="tr-TR" dirty="0" smtClean="0">
                <a:solidFill>
                  <a:srgbClr val="C00000"/>
                </a:solidFill>
              </a:rPr>
              <a:t>side-effects</a:t>
            </a:r>
            <a:r>
              <a:rPr lang="en-US" altLang="en-US" dirty="0" smtClean="0">
                <a:solidFill>
                  <a:srgbClr val="C00000"/>
                </a:solidFill>
              </a:rPr>
              <a:t>”</a:t>
            </a:r>
            <a:endParaRPr lang="en-US" altLang="ja-JP" dirty="0" smtClean="0">
              <a:solidFill>
                <a:srgbClr val="C00000"/>
              </a:solidFill>
            </a:endParaRPr>
          </a:p>
          <a:p>
            <a:pPr lvl="2"/>
            <a:r>
              <a:rPr lang="en-US" altLang="tr-TR" dirty="0" smtClean="0">
                <a:solidFill>
                  <a:srgbClr val="C00000"/>
                </a:solidFill>
              </a:rPr>
              <a:t>(ex: $0 always contains the value </a:t>
            </a:r>
            <a:r>
              <a:rPr lang="ja-JP" altLang="en-US" dirty="0" smtClean="0">
                <a:solidFill>
                  <a:srgbClr val="C00000"/>
                </a:solidFill>
              </a:rPr>
              <a:t>‘</a:t>
            </a:r>
            <a:r>
              <a:rPr lang="en-US" altLang="ja-JP" dirty="0" smtClean="0">
                <a:solidFill>
                  <a:srgbClr val="C00000"/>
                </a:solidFill>
              </a:rPr>
              <a:t>0</a:t>
            </a:r>
            <a:r>
              <a:rPr lang="ja-JP" altLang="en-US" dirty="0" smtClean="0">
                <a:solidFill>
                  <a:srgbClr val="C00000"/>
                </a:solidFill>
              </a:rPr>
              <a:t>’</a:t>
            </a:r>
            <a:r>
              <a:rPr lang="en-US" altLang="ja-JP" dirty="0" smtClean="0">
                <a:solidFill>
                  <a:srgbClr val="C00000"/>
                </a:solidFill>
              </a:rPr>
              <a:t>… )</a:t>
            </a:r>
          </a:p>
          <a:p>
            <a:pPr lvl="1"/>
            <a:r>
              <a:rPr lang="en-US" altLang="tr-TR" dirty="0" smtClean="0">
                <a:solidFill>
                  <a:srgbClr val="C00000"/>
                </a:solidFill>
              </a:rPr>
              <a:t>4 registers dedicated to specific tasks by convention</a:t>
            </a:r>
          </a:p>
          <a:p>
            <a:pPr lvl="1"/>
            <a:r>
              <a:rPr lang="en-US" altLang="tr-TR" dirty="0" smtClean="0">
                <a:solidFill>
                  <a:srgbClr val="C00000"/>
                </a:solidFill>
              </a:rPr>
              <a:t>26 available for general use, but constrained by convention</a:t>
            </a:r>
            <a:endParaRPr lang="en-US" altLang="tr-TR" dirty="0">
              <a:solidFill>
                <a:srgbClr val="C00000"/>
              </a:solidFill>
            </a:endParaRPr>
          </a:p>
        </p:txBody>
      </p:sp>
    </p:spTree>
    <p:extLst>
      <p:ext uri="{BB962C8B-B14F-4D97-AF65-F5344CB8AC3E}">
        <p14:creationId xmlns:p14="http://schemas.microsoft.com/office/powerpoint/2010/main" val="3130234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tr-TR" dirty="0" smtClean="0">
                <a:ea typeface="ＭＳ Ｐゴシック" panose="020B0600070205080204" pitchFamily="34" charset="-128"/>
              </a:rPr>
              <a:t>A General-Purpose Computer</a:t>
            </a:r>
            <a:endParaRPr lang="tr-TR" dirty="0"/>
          </a:p>
        </p:txBody>
      </p:sp>
      <p:sp>
        <p:nvSpPr>
          <p:cNvPr id="3" name="Content Placeholder 2"/>
          <p:cNvSpPr>
            <a:spLocks noGrp="1"/>
          </p:cNvSpPr>
          <p:nvPr>
            <p:ph idx="1"/>
          </p:nvPr>
        </p:nvSpPr>
        <p:spPr/>
        <p:txBody>
          <a:bodyPr/>
          <a:lstStyle/>
          <a:p>
            <a:pPr lvl="1"/>
            <a:r>
              <a:rPr lang="en-US" altLang="tr-TR" dirty="0" smtClean="0">
                <a:ea typeface="ＭＳ Ｐゴシック" panose="020B0600070205080204" pitchFamily="34" charset="-128"/>
              </a:rPr>
              <a:t>Most of today</a:t>
            </a:r>
            <a:r>
              <a:rPr lang="en-US" altLang="en-US" dirty="0" smtClean="0">
                <a:ea typeface="ＭＳ Ｐゴシック" panose="020B0600070205080204" pitchFamily="34" charset="-128"/>
              </a:rPr>
              <a:t>’</a:t>
            </a:r>
            <a:r>
              <a:rPr lang="en-US" altLang="tr-TR" dirty="0" smtClean="0">
                <a:ea typeface="ＭＳ Ｐゴシック" panose="020B0600070205080204" pitchFamily="34" charset="-128"/>
              </a:rPr>
              <a:t>s computers based on the model proposed by John von Neumann in the late 1940s</a:t>
            </a:r>
          </a:p>
          <a:p>
            <a:pPr lvl="1"/>
            <a:r>
              <a:rPr lang="en-US" altLang="tr-TR" dirty="0" smtClean="0">
                <a:ea typeface="ＭＳ Ｐゴシック" panose="020B0600070205080204" pitchFamily="34" charset="-128"/>
              </a:rPr>
              <a:t>Its major components are:</a:t>
            </a:r>
          </a:p>
          <a:p>
            <a:endParaRPr lang="tr-TR" dirty="0"/>
          </a:p>
        </p:txBody>
      </p:sp>
      <p:grpSp>
        <p:nvGrpSpPr>
          <p:cNvPr id="9" name="Group 1066"/>
          <p:cNvGrpSpPr>
            <a:grpSpLocks/>
          </p:cNvGrpSpPr>
          <p:nvPr/>
        </p:nvGrpSpPr>
        <p:grpSpPr bwMode="auto">
          <a:xfrm>
            <a:off x="2082114" y="3218721"/>
            <a:ext cx="7696200" cy="1824037"/>
            <a:chOff x="720" y="1753"/>
            <a:chExt cx="4848" cy="1149"/>
          </a:xfrm>
        </p:grpSpPr>
        <p:grpSp>
          <p:nvGrpSpPr>
            <p:cNvPr id="10" name="Group 1065"/>
            <p:cNvGrpSpPr>
              <a:grpSpLocks/>
            </p:cNvGrpSpPr>
            <p:nvPr/>
          </p:nvGrpSpPr>
          <p:grpSpPr bwMode="auto">
            <a:xfrm>
              <a:off x="2239" y="1753"/>
              <a:ext cx="833" cy="305"/>
              <a:chOff x="2239" y="1753"/>
              <a:chExt cx="833" cy="305"/>
            </a:xfrm>
          </p:grpSpPr>
          <p:sp>
            <p:nvSpPr>
              <p:cNvPr id="12" name="Rectangle 1030"/>
              <p:cNvSpPr>
                <a:spLocks noChangeArrowheads="1"/>
              </p:cNvSpPr>
              <p:nvPr/>
            </p:nvSpPr>
            <p:spPr bwMode="auto">
              <a:xfrm>
                <a:off x="2256" y="1767"/>
                <a:ext cx="816" cy="291"/>
              </a:xfrm>
              <a:prstGeom prst="rect">
                <a:avLst/>
              </a:prstGeom>
              <a:solidFill>
                <a:srgbClr val="FFCCCC"/>
              </a:solidFill>
              <a:ln w="9525">
                <a:solidFill>
                  <a:schemeClr val="tx1"/>
                </a:solidFill>
                <a:miter lim="800000"/>
                <a:headEnd/>
                <a:tailEnd/>
              </a:ln>
            </p:spPr>
            <p:txBody>
              <a:bodyPr anchor="ct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sp>
            <p:nvSpPr>
              <p:cNvPr id="13" name="Text Box 1035"/>
              <p:cNvSpPr txBox="1">
                <a:spLocks noChangeArrowheads="1"/>
              </p:cNvSpPr>
              <p:nvPr/>
            </p:nvSpPr>
            <p:spPr bwMode="auto">
              <a:xfrm>
                <a:off x="2239" y="1753"/>
                <a:ext cx="81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200" b="0">
                    <a:latin typeface="Tahoma" panose="020B0604030504040204" pitchFamily="34" charset="0"/>
                  </a:rPr>
                  <a:t>Central</a:t>
                </a:r>
              </a:p>
              <a:p>
                <a:pPr algn="ctr"/>
                <a:r>
                  <a:rPr lang="en-US" altLang="tr-TR" sz="1200" b="0">
                    <a:latin typeface="Tahoma" panose="020B0604030504040204" pitchFamily="34" charset="0"/>
                  </a:rPr>
                  <a:t>Processing Unit</a:t>
                </a:r>
              </a:p>
            </p:txBody>
          </p:sp>
        </p:grpSp>
        <p:sp>
          <p:nvSpPr>
            <p:cNvPr id="11" name="Text Box 1057"/>
            <p:cNvSpPr txBox="1">
              <a:spLocks noChangeArrowheads="1"/>
            </p:cNvSpPr>
            <p:nvPr/>
          </p:nvSpPr>
          <p:spPr bwMode="auto">
            <a:xfrm>
              <a:off x="720" y="2495"/>
              <a:ext cx="4848"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14400" indent="-914400">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spcBef>
                  <a:spcPct val="50000"/>
                </a:spcBef>
              </a:pPr>
              <a:r>
                <a:rPr lang="en-US" altLang="tr-TR" sz="1800" b="0" dirty="0">
                  <a:latin typeface="Tahoma" panose="020B0604030504040204" pitchFamily="34" charset="0"/>
                </a:rPr>
                <a:t>Central Processing Unit (CPU):  Fetches, interprets, and executes a specified set of operations called </a:t>
              </a:r>
              <a:r>
                <a:rPr lang="en-US" altLang="tr-TR" sz="1800" b="0" dirty="0">
                  <a:solidFill>
                    <a:srgbClr val="CC0000"/>
                  </a:solidFill>
                  <a:latin typeface="Tahoma" panose="020B0604030504040204" pitchFamily="34" charset="0"/>
                </a:rPr>
                <a:t>Instructions</a:t>
              </a:r>
              <a:r>
                <a:rPr lang="en-US" altLang="tr-TR" sz="1800" b="0" dirty="0">
                  <a:latin typeface="Tahoma" panose="020B0604030504040204" pitchFamily="34" charset="0"/>
                </a:rPr>
                <a:t>.</a:t>
              </a:r>
            </a:p>
          </p:txBody>
        </p:sp>
      </p:grpSp>
      <p:grpSp>
        <p:nvGrpSpPr>
          <p:cNvPr id="14" name="Group 1063"/>
          <p:cNvGrpSpPr>
            <a:grpSpLocks/>
          </p:cNvGrpSpPr>
          <p:nvPr/>
        </p:nvGrpSpPr>
        <p:grpSpPr bwMode="auto">
          <a:xfrm>
            <a:off x="1624914" y="3231421"/>
            <a:ext cx="8153400" cy="2727325"/>
            <a:chOff x="720" y="1767"/>
            <a:chExt cx="4486" cy="1718"/>
          </a:xfrm>
        </p:grpSpPr>
        <p:grpSp>
          <p:nvGrpSpPr>
            <p:cNvPr id="15" name="Group 1056"/>
            <p:cNvGrpSpPr>
              <a:grpSpLocks/>
            </p:cNvGrpSpPr>
            <p:nvPr/>
          </p:nvGrpSpPr>
          <p:grpSpPr bwMode="auto">
            <a:xfrm>
              <a:off x="3055" y="1767"/>
              <a:ext cx="1296" cy="297"/>
              <a:chOff x="3775" y="1723"/>
              <a:chExt cx="1296" cy="297"/>
            </a:xfrm>
          </p:grpSpPr>
          <p:sp>
            <p:nvSpPr>
              <p:cNvPr id="17" name="Line 1031"/>
              <p:cNvSpPr>
                <a:spLocks noChangeShapeType="1"/>
              </p:cNvSpPr>
              <p:nvPr/>
            </p:nvSpPr>
            <p:spPr bwMode="auto">
              <a:xfrm>
                <a:off x="3775" y="1844"/>
                <a:ext cx="480" cy="0"/>
              </a:xfrm>
              <a:prstGeom prst="line">
                <a:avLst/>
              </a:prstGeom>
              <a:noFill/>
              <a:ln w="57150">
                <a:solidFill>
                  <a:schemeClr val="tx1"/>
                </a:solidFill>
                <a:round/>
                <a:headEnd type="stealth" w="med" len="med"/>
                <a:tailEnd type="stealth" w="med" len="med"/>
              </a:ln>
              <a:extLst>
                <a:ext uri="{909E8E84-426E-40DD-AFC4-6F175D3DCCD1}">
                  <a14:hiddenFill xmlns:a14="http://schemas.microsoft.com/office/drawing/2010/main">
                    <a:noFill/>
                  </a14:hiddenFill>
                </a:ext>
              </a:extLst>
            </p:spPr>
            <p:txBody>
              <a:bodyPr>
                <a:spAutoFit/>
              </a:bodyPr>
              <a:lstStyle/>
              <a:p>
                <a:endParaRPr lang="tr-TR"/>
              </a:p>
            </p:txBody>
          </p:sp>
          <p:grpSp>
            <p:nvGrpSpPr>
              <p:cNvPr id="18" name="Group 1039"/>
              <p:cNvGrpSpPr>
                <a:grpSpLocks/>
              </p:cNvGrpSpPr>
              <p:nvPr/>
            </p:nvGrpSpPr>
            <p:grpSpPr bwMode="auto">
              <a:xfrm>
                <a:off x="4255" y="1723"/>
                <a:ext cx="816" cy="297"/>
                <a:chOff x="2016" y="1367"/>
                <a:chExt cx="816" cy="297"/>
              </a:xfrm>
            </p:grpSpPr>
            <p:sp>
              <p:nvSpPr>
                <p:cNvPr id="19" name="Rectangle 1029"/>
                <p:cNvSpPr>
                  <a:spLocks noChangeArrowheads="1"/>
                </p:cNvSpPr>
                <p:nvPr/>
              </p:nvSpPr>
              <p:spPr bwMode="auto">
                <a:xfrm>
                  <a:off x="2016" y="1367"/>
                  <a:ext cx="816" cy="291"/>
                </a:xfrm>
                <a:prstGeom prst="rect">
                  <a:avLst/>
                </a:prstGeom>
                <a:solidFill>
                  <a:srgbClr val="CCECFF"/>
                </a:solidFill>
                <a:ln w="9525">
                  <a:solidFill>
                    <a:schemeClr val="tx1"/>
                  </a:solidFill>
                  <a:miter lim="800000"/>
                  <a:headEnd/>
                  <a:tailEnd/>
                </a:ln>
              </p:spPr>
              <p:txBody>
                <a:bodyPr anchor="ct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sp>
              <p:nvSpPr>
                <p:cNvPr id="20" name="Text Box 1038"/>
                <p:cNvSpPr txBox="1">
                  <a:spLocks noChangeArrowheads="1"/>
                </p:cNvSpPr>
                <p:nvPr/>
              </p:nvSpPr>
              <p:spPr bwMode="auto">
                <a:xfrm>
                  <a:off x="2180" y="1373"/>
                  <a:ext cx="459"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200" b="0">
                      <a:latin typeface="Tahoma" panose="020B0604030504040204" pitchFamily="34" charset="0"/>
                    </a:rPr>
                    <a:t>Main</a:t>
                  </a:r>
                </a:p>
                <a:p>
                  <a:pPr algn="ctr"/>
                  <a:r>
                    <a:rPr lang="en-US" altLang="tr-TR" sz="1200" b="0">
                      <a:latin typeface="Tahoma" panose="020B0604030504040204" pitchFamily="34" charset="0"/>
                    </a:rPr>
                    <a:t>Memory</a:t>
                  </a:r>
                </a:p>
              </p:txBody>
            </p:sp>
          </p:grpSp>
        </p:grpSp>
        <p:sp>
          <p:nvSpPr>
            <p:cNvPr id="16" name="Text Box 1058"/>
            <p:cNvSpPr txBox="1">
              <a:spLocks noChangeArrowheads="1"/>
            </p:cNvSpPr>
            <p:nvPr/>
          </p:nvSpPr>
          <p:spPr bwMode="auto">
            <a:xfrm>
              <a:off x="720" y="2908"/>
              <a:ext cx="4486"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14400" indent="-914400">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spcBef>
                  <a:spcPct val="50000"/>
                </a:spcBef>
              </a:pPr>
              <a:r>
                <a:rPr lang="en-US" altLang="tr-TR" sz="1800" b="0">
                  <a:latin typeface="Tahoma" panose="020B0604030504040204" pitchFamily="34" charset="0"/>
                </a:rPr>
                <a:t>Memory: storage of N </a:t>
              </a:r>
              <a:r>
                <a:rPr lang="en-US" altLang="tr-TR" sz="1800" b="0" i="1">
                  <a:latin typeface="Tahoma" panose="020B0604030504040204" pitchFamily="34" charset="0"/>
                </a:rPr>
                <a:t>words</a:t>
              </a:r>
              <a:r>
                <a:rPr lang="en-US" altLang="tr-TR" sz="1800" b="0">
                  <a:latin typeface="Tahoma" panose="020B0604030504040204" pitchFamily="34" charset="0"/>
                </a:rPr>
                <a:t> of W bits each, where W is a fixed architectural parameter, and N can be expanded to meet needs.</a:t>
              </a:r>
            </a:p>
          </p:txBody>
        </p:sp>
      </p:grpSp>
      <p:grpSp>
        <p:nvGrpSpPr>
          <p:cNvPr id="21" name="Group 29"/>
          <p:cNvGrpSpPr>
            <a:grpSpLocks/>
          </p:cNvGrpSpPr>
          <p:nvPr/>
        </p:nvGrpSpPr>
        <p:grpSpPr bwMode="auto">
          <a:xfrm>
            <a:off x="2082114" y="3164746"/>
            <a:ext cx="7696200" cy="3084512"/>
            <a:chOff x="1143000" y="3576640"/>
            <a:chExt cx="7696200" cy="3083717"/>
          </a:xfrm>
        </p:grpSpPr>
        <p:grpSp>
          <p:nvGrpSpPr>
            <p:cNvPr id="22" name="Group 1055"/>
            <p:cNvGrpSpPr>
              <a:grpSpLocks/>
            </p:cNvGrpSpPr>
            <p:nvPr/>
          </p:nvGrpSpPr>
          <p:grpSpPr bwMode="auto">
            <a:xfrm>
              <a:off x="1801813" y="3576640"/>
              <a:ext cx="1752600" cy="490538"/>
              <a:chOff x="1855" y="1681"/>
              <a:chExt cx="1104" cy="309"/>
            </a:xfrm>
          </p:grpSpPr>
          <p:sp>
            <p:nvSpPr>
              <p:cNvPr id="24" name="Line 1040"/>
              <p:cNvSpPr>
                <a:spLocks noChangeShapeType="1"/>
              </p:cNvSpPr>
              <p:nvPr/>
            </p:nvSpPr>
            <p:spPr bwMode="auto">
              <a:xfrm>
                <a:off x="2479" y="1844"/>
                <a:ext cx="480" cy="0"/>
              </a:xfrm>
              <a:prstGeom prst="line">
                <a:avLst/>
              </a:prstGeom>
              <a:noFill/>
              <a:ln w="57150">
                <a:solidFill>
                  <a:schemeClr val="tx1"/>
                </a:solidFill>
                <a:round/>
                <a:headEnd type="stealth" w="med" len="med"/>
                <a:tailEnd type="stealth" w="med" len="med"/>
              </a:ln>
              <a:extLst>
                <a:ext uri="{909E8E84-426E-40DD-AFC4-6F175D3DCCD1}">
                  <a14:hiddenFill xmlns:a14="http://schemas.microsoft.com/office/drawing/2010/main">
                    <a:noFill/>
                  </a14:hiddenFill>
                </a:ext>
              </a:extLst>
            </p:spPr>
            <p:txBody>
              <a:bodyPr>
                <a:spAutoFit/>
              </a:bodyPr>
              <a:lstStyle/>
              <a:p>
                <a:endParaRPr lang="tr-TR"/>
              </a:p>
            </p:txBody>
          </p:sp>
          <p:grpSp>
            <p:nvGrpSpPr>
              <p:cNvPr id="25" name="Group 1045"/>
              <p:cNvGrpSpPr>
                <a:grpSpLocks/>
              </p:cNvGrpSpPr>
              <p:nvPr/>
            </p:nvGrpSpPr>
            <p:grpSpPr bwMode="auto">
              <a:xfrm>
                <a:off x="1855" y="1681"/>
                <a:ext cx="624" cy="309"/>
                <a:chOff x="1776" y="2967"/>
                <a:chExt cx="624" cy="309"/>
              </a:xfrm>
            </p:grpSpPr>
            <p:sp>
              <p:nvSpPr>
                <p:cNvPr id="26" name="Rectangle 1043"/>
                <p:cNvSpPr>
                  <a:spLocks noChangeArrowheads="1"/>
                </p:cNvSpPr>
                <p:nvPr/>
              </p:nvSpPr>
              <p:spPr bwMode="auto">
                <a:xfrm>
                  <a:off x="1776" y="2985"/>
                  <a:ext cx="624" cy="291"/>
                </a:xfrm>
                <a:prstGeom prst="rect">
                  <a:avLst/>
                </a:prstGeom>
                <a:solidFill>
                  <a:schemeClr val="bg1">
                    <a:lumMod val="85000"/>
                  </a:schemeClr>
                </a:solidFill>
                <a:ln w="9525">
                  <a:solidFill>
                    <a:schemeClr val="tx1"/>
                  </a:solidFill>
                  <a:miter lim="800000"/>
                  <a:headEnd/>
                  <a:tailEnd/>
                </a:ln>
              </p:spPr>
              <p:txBody>
                <a:bodyPr anchor="ctr">
                  <a:spAutoFit/>
                </a:bodyPr>
                <a:lstStyle/>
                <a:p>
                  <a:pPr>
                    <a:defRPr/>
                  </a:pPr>
                  <a:endParaRPr lang="en-US">
                    <a:latin typeface="Tahoma" charset="0"/>
                    <a:ea typeface="ＭＳ Ｐゴシック" charset="0"/>
                    <a:cs typeface="ＭＳ Ｐゴシック" charset="0"/>
                  </a:endParaRPr>
                </a:p>
              </p:txBody>
            </p:sp>
            <p:sp>
              <p:nvSpPr>
                <p:cNvPr id="27" name="Text Box 1044"/>
                <p:cNvSpPr txBox="1">
                  <a:spLocks noChangeArrowheads="1"/>
                </p:cNvSpPr>
                <p:nvPr/>
              </p:nvSpPr>
              <p:spPr bwMode="auto">
                <a:xfrm>
                  <a:off x="1846" y="2967"/>
                  <a:ext cx="41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200" b="0">
                      <a:latin typeface="Tahoma" panose="020B0604030504040204" pitchFamily="34" charset="0"/>
                    </a:rPr>
                    <a:t>Input/</a:t>
                  </a:r>
                </a:p>
                <a:p>
                  <a:pPr algn="ctr"/>
                  <a:r>
                    <a:rPr lang="en-US" altLang="tr-TR" sz="1200" b="0">
                      <a:latin typeface="Tahoma" panose="020B0604030504040204" pitchFamily="34" charset="0"/>
                    </a:rPr>
                    <a:t>Output</a:t>
                  </a:r>
                </a:p>
              </p:txBody>
            </p:sp>
          </p:grpSp>
        </p:grpSp>
        <p:sp>
          <p:nvSpPr>
            <p:cNvPr id="23" name="Text Box 1061"/>
            <p:cNvSpPr txBox="1">
              <a:spLocks noChangeArrowheads="1"/>
            </p:cNvSpPr>
            <p:nvPr/>
          </p:nvSpPr>
          <p:spPr bwMode="auto">
            <a:xfrm>
              <a:off x="1143000" y="6293644"/>
              <a:ext cx="7696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14400" indent="-914400">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spcBef>
                  <a:spcPct val="50000"/>
                </a:spcBef>
              </a:pPr>
              <a:r>
                <a:rPr lang="en-US" altLang="tr-TR" sz="1800" b="0">
                  <a:latin typeface="Tahoma" panose="020B0604030504040204" pitchFamily="34" charset="0"/>
                </a:rPr>
                <a:t>I/O:  Devices for communicating with the outside world.</a:t>
              </a:r>
            </a:p>
          </p:txBody>
        </p:sp>
      </p:grpSp>
    </p:spTree>
    <p:extLst>
      <p:ext uri="{BB962C8B-B14F-4D97-AF65-F5344CB8AC3E}">
        <p14:creationId xmlns:p14="http://schemas.microsoft.com/office/powerpoint/2010/main" val="1437242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dissolv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dissolve">
                                      <p:cBhvr>
                                        <p:cTn id="1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44843" y="203456"/>
            <a:ext cx="9144000" cy="701675"/>
          </a:xfrm>
        </p:spPr>
        <p:txBody>
          <a:bodyPr/>
          <a:lstStyle/>
          <a:p>
            <a:r>
              <a:rPr lang="en-US" altLang="tr-TR" dirty="0" smtClean="0">
                <a:sym typeface="Symbol" panose="05050102010706020507" pitchFamily="18" charset="2"/>
              </a:rPr>
              <a:t>MIPS</a:t>
            </a:r>
            <a:r>
              <a:rPr lang="en-US" altLang="tr-TR" dirty="0" smtClean="0"/>
              <a:t> Instruction Formats</a:t>
            </a:r>
          </a:p>
        </p:txBody>
      </p:sp>
      <p:sp>
        <p:nvSpPr>
          <p:cNvPr id="5" name="Content Placeholder 168"/>
          <p:cNvSpPr>
            <a:spLocks noGrp="1"/>
          </p:cNvSpPr>
          <p:nvPr>
            <p:ph idx="1"/>
          </p:nvPr>
        </p:nvSpPr>
        <p:spPr>
          <a:xfrm>
            <a:off x="691978" y="979873"/>
            <a:ext cx="10116065" cy="6149975"/>
          </a:xfrm>
        </p:spPr>
        <p:txBody>
          <a:bodyPr/>
          <a:lstStyle/>
          <a:p>
            <a:r>
              <a:rPr lang="en-US" altLang="tr-TR" sz="2000" dirty="0" smtClean="0"/>
              <a:t>All MIPS instructions fit into a single 32-bit word</a:t>
            </a:r>
          </a:p>
          <a:p>
            <a:r>
              <a:rPr lang="en-US" altLang="tr-TR" sz="2000" dirty="0" smtClean="0"/>
              <a:t>Every instruction includes various </a:t>
            </a:r>
            <a:r>
              <a:rPr lang="ja-JP" altLang="en-US" sz="2000" dirty="0" smtClean="0"/>
              <a:t>“</a:t>
            </a:r>
            <a:r>
              <a:rPr lang="en-US" altLang="ja-JP" sz="2000" dirty="0" smtClean="0"/>
              <a:t>fields</a:t>
            </a:r>
            <a:r>
              <a:rPr lang="ja-JP" altLang="en-US" sz="2000" dirty="0" smtClean="0"/>
              <a:t>”</a:t>
            </a:r>
            <a:r>
              <a:rPr lang="en-US" altLang="ja-JP" sz="2000" dirty="0" smtClean="0"/>
              <a:t>:</a:t>
            </a:r>
          </a:p>
          <a:p>
            <a:pPr lvl="1"/>
            <a:r>
              <a:rPr lang="en-US" altLang="tr-TR" sz="1800" dirty="0" smtClean="0"/>
              <a:t>a 6-bit operation or </a:t>
            </a:r>
            <a:r>
              <a:rPr lang="ja-JP" altLang="en-US" sz="1800" dirty="0" smtClean="0"/>
              <a:t>“</a:t>
            </a:r>
            <a:r>
              <a:rPr lang="en-US" altLang="ja-JP" sz="1800" dirty="0" smtClean="0"/>
              <a:t>OPCODE</a:t>
            </a:r>
            <a:r>
              <a:rPr lang="ja-JP" altLang="en-US" sz="1800" dirty="0" smtClean="0"/>
              <a:t>”</a:t>
            </a:r>
            <a:endParaRPr lang="en-US" altLang="ja-JP" sz="1800" dirty="0" smtClean="0"/>
          </a:p>
          <a:p>
            <a:pPr lvl="2"/>
            <a:r>
              <a:rPr lang="en-US" altLang="tr-TR" sz="1600" dirty="0" smtClean="0"/>
              <a:t>specifies which operation to execute (fewer than 64)</a:t>
            </a:r>
          </a:p>
          <a:p>
            <a:pPr lvl="1"/>
            <a:r>
              <a:rPr lang="en-US" altLang="tr-TR" sz="1800" dirty="0" smtClean="0"/>
              <a:t>up to three 5-bit OPERAND fields</a:t>
            </a:r>
          </a:p>
          <a:p>
            <a:pPr lvl="2"/>
            <a:r>
              <a:rPr lang="en-US" altLang="tr-TR" sz="1600" dirty="0" smtClean="0"/>
              <a:t>each specifies a register (one of 32) as source/destination</a:t>
            </a:r>
          </a:p>
          <a:p>
            <a:pPr lvl="1"/>
            <a:r>
              <a:rPr lang="en-US" altLang="tr-TR" sz="1800" dirty="0" smtClean="0"/>
              <a:t>embedded constants</a:t>
            </a:r>
          </a:p>
          <a:p>
            <a:pPr lvl="2"/>
            <a:r>
              <a:rPr lang="en-US" altLang="tr-TR" sz="1600" dirty="0" smtClean="0"/>
              <a:t>also called </a:t>
            </a:r>
            <a:r>
              <a:rPr lang="en-US" altLang="en-US" sz="1600" dirty="0" smtClean="0"/>
              <a:t>“</a:t>
            </a:r>
            <a:r>
              <a:rPr lang="en-US" altLang="tr-TR" sz="1600" dirty="0" smtClean="0"/>
              <a:t>literals</a:t>
            </a:r>
            <a:r>
              <a:rPr lang="en-US" altLang="en-US" sz="1600" dirty="0" smtClean="0"/>
              <a:t>”</a:t>
            </a:r>
            <a:r>
              <a:rPr lang="en-US" altLang="tr-TR" sz="1600" dirty="0" smtClean="0"/>
              <a:t> or </a:t>
            </a:r>
            <a:r>
              <a:rPr lang="en-US" altLang="en-US" sz="1600" dirty="0" smtClean="0"/>
              <a:t>“</a:t>
            </a:r>
            <a:r>
              <a:rPr lang="en-US" altLang="ja-JP" sz="1600" dirty="0" err="1" smtClean="0"/>
              <a:t>immediates</a:t>
            </a:r>
            <a:r>
              <a:rPr lang="en-US" altLang="en-US" sz="1600" dirty="0" smtClean="0"/>
              <a:t>”</a:t>
            </a:r>
            <a:endParaRPr lang="en-US" altLang="ja-JP" sz="1600" dirty="0" smtClean="0"/>
          </a:p>
          <a:p>
            <a:pPr lvl="2"/>
            <a:r>
              <a:rPr lang="en-US" altLang="tr-TR" sz="1600" dirty="0" smtClean="0"/>
              <a:t>16-bits, 5-bits or 26-bits long</a:t>
            </a:r>
          </a:p>
          <a:p>
            <a:pPr lvl="2"/>
            <a:r>
              <a:rPr lang="en-US" altLang="tr-TR" sz="1600" dirty="0" smtClean="0"/>
              <a:t>sometimes treated as signed values, sometimes unsigned</a:t>
            </a:r>
          </a:p>
          <a:p>
            <a:r>
              <a:rPr lang="en-US" altLang="tr-TR" sz="2000" dirty="0" smtClean="0"/>
              <a:t>There are three basic instruction formats:</a:t>
            </a:r>
          </a:p>
          <a:p>
            <a:endParaRPr lang="en-US" altLang="tr-TR" sz="2000" dirty="0" smtClean="0"/>
          </a:p>
        </p:txBody>
      </p:sp>
      <p:sp>
        <p:nvSpPr>
          <p:cNvPr id="6" name="Text Box 119"/>
          <p:cNvSpPr txBox="1">
            <a:spLocks noChangeArrowheads="1"/>
          </p:cNvSpPr>
          <p:nvPr/>
        </p:nvSpPr>
        <p:spPr bwMode="auto">
          <a:xfrm>
            <a:off x="39129" y="5018473"/>
            <a:ext cx="55981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3038" indent="-173038">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marL="0" indent="0">
              <a:spcBef>
                <a:spcPct val="50000"/>
              </a:spcBef>
            </a:pPr>
            <a:r>
              <a:rPr lang="en-US" altLang="tr-TR" sz="1800" b="0" dirty="0">
                <a:solidFill>
                  <a:srgbClr val="CC0000"/>
                </a:solidFill>
                <a:latin typeface="Tahoma" panose="020B0604030504040204" pitchFamily="34" charset="0"/>
              </a:rPr>
              <a:t>R-type</a:t>
            </a:r>
            <a:r>
              <a:rPr lang="en-US" altLang="tr-TR" sz="1800" b="0" dirty="0">
                <a:latin typeface="Tahoma" panose="020B0604030504040204" pitchFamily="34" charset="0"/>
              </a:rPr>
              <a:t>, 3 register operands (2 sources, destination)</a:t>
            </a:r>
          </a:p>
        </p:txBody>
      </p:sp>
      <p:sp>
        <p:nvSpPr>
          <p:cNvPr id="7" name="Text Box 120"/>
          <p:cNvSpPr txBox="1">
            <a:spLocks noChangeArrowheads="1"/>
          </p:cNvSpPr>
          <p:nvPr/>
        </p:nvSpPr>
        <p:spPr bwMode="auto">
          <a:xfrm>
            <a:off x="460889" y="5583453"/>
            <a:ext cx="508480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3038" indent="-173038">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marL="0" indent="0">
              <a:spcBef>
                <a:spcPct val="50000"/>
              </a:spcBef>
            </a:pPr>
            <a:r>
              <a:rPr lang="en-US" altLang="tr-TR" sz="1800" b="0" dirty="0">
                <a:solidFill>
                  <a:srgbClr val="CC0000"/>
                </a:solidFill>
                <a:latin typeface="Tahoma" panose="020B0604030504040204" pitchFamily="34" charset="0"/>
              </a:rPr>
              <a:t>I-type</a:t>
            </a:r>
            <a:r>
              <a:rPr lang="en-US" altLang="tr-TR" sz="1800" b="0" dirty="0">
                <a:latin typeface="Tahoma" panose="020B0604030504040204" pitchFamily="34" charset="0"/>
              </a:rPr>
              <a:t>, 2 register operands, 16-bit constant</a:t>
            </a:r>
          </a:p>
        </p:txBody>
      </p:sp>
      <p:grpSp>
        <p:nvGrpSpPr>
          <p:cNvPr id="8" name="Group 121"/>
          <p:cNvGrpSpPr>
            <a:grpSpLocks/>
          </p:cNvGrpSpPr>
          <p:nvPr/>
        </p:nvGrpSpPr>
        <p:grpSpPr bwMode="auto">
          <a:xfrm>
            <a:off x="5397843" y="4935923"/>
            <a:ext cx="5181600" cy="609600"/>
            <a:chOff x="1632" y="1872"/>
            <a:chExt cx="3264" cy="384"/>
          </a:xfrm>
        </p:grpSpPr>
        <p:sp>
          <p:nvSpPr>
            <p:cNvPr id="9" name="Rectangle 122"/>
            <p:cNvSpPr>
              <a:spLocks noChangeArrowheads="1"/>
            </p:cNvSpPr>
            <p:nvPr/>
          </p:nvSpPr>
          <p:spPr bwMode="auto">
            <a:xfrm>
              <a:off x="1632" y="1872"/>
              <a:ext cx="3264"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grpSp>
          <p:nvGrpSpPr>
            <p:cNvPr id="10" name="Group 123"/>
            <p:cNvGrpSpPr>
              <a:grpSpLocks/>
            </p:cNvGrpSpPr>
            <p:nvPr/>
          </p:nvGrpSpPr>
          <p:grpSpPr bwMode="auto">
            <a:xfrm>
              <a:off x="1728" y="1968"/>
              <a:ext cx="3072" cy="192"/>
              <a:chOff x="576" y="3984"/>
              <a:chExt cx="3072" cy="192"/>
            </a:xfrm>
          </p:grpSpPr>
          <p:grpSp>
            <p:nvGrpSpPr>
              <p:cNvPr id="16" name="Group 124"/>
              <p:cNvGrpSpPr>
                <a:grpSpLocks/>
              </p:cNvGrpSpPr>
              <p:nvPr/>
            </p:nvGrpSpPr>
            <p:grpSpPr bwMode="auto">
              <a:xfrm>
                <a:off x="576" y="3984"/>
                <a:ext cx="3072" cy="192"/>
                <a:chOff x="1728" y="288"/>
                <a:chExt cx="3072" cy="192"/>
              </a:xfrm>
            </p:grpSpPr>
            <p:grpSp>
              <p:nvGrpSpPr>
                <p:cNvPr id="21" name="Group 125"/>
                <p:cNvGrpSpPr>
                  <a:grpSpLocks/>
                </p:cNvGrpSpPr>
                <p:nvPr/>
              </p:nvGrpSpPr>
              <p:grpSpPr bwMode="auto">
                <a:xfrm>
                  <a:off x="1824" y="432"/>
                  <a:ext cx="2880" cy="48"/>
                  <a:chOff x="1968" y="1776"/>
                  <a:chExt cx="2880" cy="192"/>
                </a:xfrm>
              </p:grpSpPr>
              <p:sp>
                <p:nvSpPr>
                  <p:cNvPr id="23" name="Line 126"/>
                  <p:cNvSpPr>
                    <a:spLocks noChangeShapeType="1"/>
                  </p:cNvSpPr>
                  <p:nvPr/>
                </p:nvSpPr>
                <p:spPr bwMode="auto">
                  <a:xfrm flipV="1">
                    <a:off x="196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24" name="Line 127"/>
                  <p:cNvSpPr>
                    <a:spLocks noChangeShapeType="1"/>
                  </p:cNvSpPr>
                  <p:nvPr/>
                </p:nvSpPr>
                <p:spPr bwMode="auto">
                  <a:xfrm flipV="1">
                    <a:off x="2064"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25" name="Line 128"/>
                  <p:cNvSpPr>
                    <a:spLocks noChangeShapeType="1"/>
                  </p:cNvSpPr>
                  <p:nvPr/>
                </p:nvSpPr>
                <p:spPr bwMode="auto">
                  <a:xfrm flipV="1">
                    <a:off x="2160"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26" name="Line 129"/>
                  <p:cNvSpPr>
                    <a:spLocks noChangeShapeType="1"/>
                  </p:cNvSpPr>
                  <p:nvPr/>
                </p:nvSpPr>
                <p:spPr bwMode="auto">
                  <a:xfrm flipV="1">
                    <a:off x="2256"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27" name="Line 130"/>
                  <p:cNvSpPr>
                    <a:spLocks noChangeShapeType="1"/>
                  </p:cNvSpPr>
                  <p:nvPr/>
                </p:nvSpPr>
                <p:spPr bwMode="auto">
                  <a:xfrm flipV="1">
                    <a:off x="2352"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28" name="Line 131"/>
                  <p:cNvSpPr>
                    <a:spLocks noChangeShapeType="1"/>
                  </p:cNvSpPr>
                  <p:nvPr/>
                </p:nvSpPr>
                <p:spPr bwMode="auto">
                  <a:xfrm flipV="1">
                    <a:off x="244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29" name="Line 132"/>
                  <p:cNvSpPr>
                    <a:spLocks noChangeShapeType="1"/>
                  </p:cNvSpPr>
                  <p:nvPr/>
                </p:nvSpPr>
                <p:spPr bwMode="auto">
                  <a:xfrm flipV="1">
                    <a:off x="2544"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30" name="Line 133"/>
                  <p:cNvSpPr>
                    <a:spLocks noChangeShapeType="1"/>
                  </p:cNvSpPr>
                  <p:nvPr/>
                </p:nvSpPr>
                <p:spPr bwMode="auto">
                  <a:xfrm flipV="1">
                    <a:off x="2640"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31" name="Line 134"/>
                  <p:cNvSpPr>
                    <a:spLocks noChangeShapeType="1"/>
                  </p:cNvSpPr>
                  <p:nvPr/>
                </p:nvSpPr>
                <p:spPr bwMode="auto">
                  <a:xfrm flipV="1">
                    <a:off x="2736"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32" name="Line 135"/>
                  <p:cNvSpPr>
                    <a:spLocks noChangeShapeType="1"/>
                  </p:cNvSpPr>
                  <p:nvPr/>
                </p:nvSpPr>
                <p:spPr bwMode="auto">
                  <a:xfrm flipV="1">
                    <a:off x="2832"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33" name="Line 136"/>
                  <p:cNvSpPr>
                    <a:spLocks noChangeShapeType="1"/>
                  </p:cNvSpPr>
                  <p:nvPr/>
                </p:nvSpPr>
                <p:spPr bwMode="auto">
                  <a:xfrm flipV="1">
                    <a:off x="292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34" name="Line 137"/>
                  <p:cNvSpPr>
                    <a:spLocks noChangeShapeType="1"/>
                  </p:cNvSpPr>
                  <p:nvPr/>
                </p:nvSpPr>
                <p:spPr bwMode="auto">
                  <a:xfrm flipV="1">
                    <a:off x="3024"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35" name="Line 138"/>
                  <p:cNvSpPr>
                    <a:spLocks noChangeShapeType="1"/>
                  </p:cNvSpPr>
                  <p:nvPr/>
                </p:nvSpPr>
                <p:spPr bwMode="auto">
                  <a:xfrm flipV="1">
                    <a:off x="3120"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36" name="Line 139"/>
                  <p:cNvSpPr>
                    <a:spLocks noChangeShapeType="1"/>
                  </p:cNvSpPr>
                  <p:nvPr/>
                </p:nvSpPr>
                <p:spPr bwMode="auto">
                  <a:xfrm flipV="1">
                    <a:off x="3216"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37" name="Line 140"/>
                  <p:cNvSpPr>
                    <a:spLocks noChangeShapeType="1"/>
                  </p:cNvSpPr>
                  <p:nvPr/>
                </p:nvSpPr>
                <p:spPr bwMode="auto">
                  <a:xfrm flipV="1">
                    <a:off x="3312"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38" name="Line 141"/>
                  <p:cNvSpPr>
                    <a:spLocks noChangeShapeType="1"/>
                  </p:cNvSpPr>
                  <p:nvPr/>
                </p:nvSpPr>
                <p:spPr bwMode="auto">
                  <a:xfrm flipV="1">
                    <a:off x="340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39" name="Line 142"/>
                  <p:cNvSpPr>
                    <a:spLocks noChangeShapeType="1"/>
                  </p:cNvSpPr>
                  <p:nvPr/>
                </p:nvSpPr>
                <p:spPr bwMode="auto">
                  <a:xfrm flipV="1">
                    <a:off x="3504"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40" name="Line 143"/>
                  <p:cNvSpPr>
                    <a:spLocks noChangeShapeType="1"/>
                  </p:cNvSpPr>
                  <p:nvPr/>
                </p:nvSpPr>
                <p:spPr bwMode="auto">
                  <a:xfrm flipV="1">
                    <a:off x="3600"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41" name="Line 144"/>
                  <p:cNvSpPr>
                    <a:spLocks noChangeShapeType="1"/>
                  </p:cNvSpPr>
                  <p:nvPr/>
                </p:nvSpPr>
                <p:spPr bwMode="auto">
                  <a:xfrm flipV="1">
                    <a:off x="3696"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42" name="Line 145"/>
                  <p:cNvSpPr>
                    <a:spLocks noChangeShapeType="1"/>
                  </p:cNvSpPr>
                  <p:nvPr/>
                </p:nvSpPr>
                <p:spPr bwMode="auto">
                  <a:xfrm flipV="1">
                    <a:off x="3792"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43" name="Line 146"/>
                  <p:cNvSpPr>
                    <a:spLocks noChangeShapeType="1"/>
                  </p:cNvSpPr>
                  <p:nvPr/>
                </p:nvSpPr>
                <p:spPr bwMode="auto">
                  <a:xfrm flipV="1">
                    <a:off x="388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44" name="Line 147"/>
                  <p:cNvSpPr>
                    <a:spLocks noChangeShapeType="1"/>
                  </p:cNvSpPr>
                  <p:nvPr/>
                </p:nvSpPr>
                <p:spPr bwMode="auto">
                  <a:xfrm flipV="1">
                    <a:off x="3984"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45" name="Line 148"/>
                  <p:cNvSpPr>
                    <a:spLocks noChangeShapeType="1"/>
                  </p:cNvSpPr>
                  <p:nvPr/>
                </p:nvSpPr>
                <p:spPr bwMode="auto">
                  <a:xfrm flipV="1">
                    <a:off x="4080"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46" name="Line 149"/>
                  <p:cNvSpPr>
                    <a:spLocks noChangeShapeType="1"/>
                  </p:cNvSpPr>
                  <p:nvPr/>
                </p:nvSpPr>
                <p:spPr bwMode="auto">
                  <a:xfrm flipV="1">
                    <a:off x="4176"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47" name="Line 150"/>
                  <p:cNvSpPr>
                    <a:spLocks noChangeShapeType="1"/>
                  </p:cNvSpPr>
                  <p:nvPr/>
                </p:nvSpPr>
                <p:spPr bwMode="auto">
                  <a:xfrm flipV="1">
                    <a:off x="4272"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48" name="Line 151"/>
                  <p:cNvSpPr>
                    <a:spLocks noChangeShapeType="1"/>
                  </p:cNvSpPr>
                  <p:nvPr/>
                </p:nvSpPr>
                <p:spPr bwMode="auto">
                  <a:xfrm flipV="1">
                    <a:off x="436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49" name="Line 152"/>
                  <p:cNvSpPr>
                    <a:spLocks noChangeShapeType="1"/>
                  </p:cNvSpPr>
                  <p:nvPr/>
                </p:nvSpPr>
                <p:spPr bwMode="auto">
                  <a:xfrm flipV="1">
                    <a:off x="4464"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50" name="Line 153"/>
                  <p:cNvSpPr>
                    <a:spLocks noChangeShapeType="1"/>
                  </p:cNvSpPr>
                  <p:nvPr/>
                </p:nvSpPr>
                <p:spPr bwMode="auto">
                  <a:xfrm flipV="1">
                    <a:off x="4560"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51" name="Line 154"/>
                  <p:cNvSpPr>
                    <a:spLocks noChangeShapeType="1"/>
                  </p:cNvSpPr>
                  <p:nvPr/>
                </p:nvSpPr>
                <p:spPr bwMode="auto">
                  <a:xfrm flipV="1">
                    <a:off x="4656"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52" name="Line 155"/>
                  <p:cNvSpPr>
                    <a:spLocks noChangeShapeType="1"/>
                  </p:cNvSpPr>
                  <p:nvPr/>
                </p:nvSpPr>
                <p:spPr bwMode="auto">
                  <a:xfrm flipV="1">
                    <a:off x="4752"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53" name="Line 156"/>
                  <p:cNvSpPr>
                    <a:spLocks noChangeShapeType="1"/>
                  </p:cNvSpPr>
                  <p:nvPr/>
                </p:nvSpPr>
                <p:spPr bwMode="auto">
                  <a:xfrm flipV="1">
                    <a:off x="484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grpSp>
            <p:sp>
              <p:nvSpPr>
                <p:cNvPr id="22" name="Rectangle 157"/>
                <p:cNvSpPr>
                  <a:spLocks noChangeArrowheads="1"/>
                </p:cNvSpPr>
                <p:nvPr/>
              </p:nvSpPr>
              <p:spPr bwMode="auto">
                <a:xfrm>
                  <a:off x="1728" y="288"/>
                  <a:ext cx="3072" cy="19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grpSp>
          <p:sp>
            <p:nvSpPr>
              <p:cNvPr id="17" name="Line 158"/>
              <p:cNvSpPr>
                <a:spLocks noChangeShapeType="1"/>
              </p:cNvSpPr>
              <p:nvPr/>
            </p:nvSpPr>
            <p:spPr bwMode="auto">
              <a:xfrm>
                <a:off x="1152" y="3984"/>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8" name="Line 159"/>
              <p:cNvSpPr>
                <a:spLocks noChangeShapeType="1"/>
              </p:cNvSpPr>
              <p:nvPr/>
            </p:nvSpPr>
            <p:spPr bwMode="auto">
              <a:xfrm>
                <a:off x="1632" y="3984"/>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9" name="Line 160"/>
              <p:cNvSpPr>
                <a:spLocks noChangeShapeType="1"/>
              </p:cNvSpPr>
              <p:nvPr/>
            </p:nvSpPr>
            <p:spPr bwMode="auto">
              <a:xfrm>
                <a:off x="2112" y="3984"/>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0" name="Line 161"/>
              <p:cNvSpPr>
                <a:spLocks noChangeShapeType="1"/>
              </p:cNvSpPr>
              <p:nvPr/>
            </p:nvSpPr>
            <p:spPr bwMode="auto">
              <a:xfrm>
                <a:off x="2592" y="3984"/>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sp>
          <p:nvSpPr>
            <p:cNvPr id="11" name="Text Box 162"/>
            <p:cNvSpPr txBox="1">
              <a:spLocks noChangeArrowheads="1"/>
            </p:cNvSpPr>
            <p:nvPr/>
          </p:nvSpPr>
          <p:spPr bwMode="auto">
            <a:xfrm>
              <a:off x="1870" y="1968"/>
              <a:ext cx="32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800">
                  <a:latin typeface="Tahoma" panose="020B0604030504040204" pitchFamily="34" charset="0"/>
                </a:rPr>
                <a:t>OP</a:t>
              </a:r>
            </a:p>
          </p:txBody>
        </p:sp>
        <p:sp>
          <p:nvSpPr>
            <p:cNvPr id="12" name="Text Box 163"/>
            <p:cNvSpPr txBox="1">
              <a:spLocks noChangeArrowheads="1"/>
            </p:cNvSpPr>
            <p:nvPr/>
          </p:nvSpPr>
          <p:spPr bwMode="auto">
            <a:xfrm>
              <a:off x="2400" y="1920"/>
              <a:ext cx="24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2000">
                  <a:latin typeface="Tahoma" panose="020B0604030504040204" pitchFamily="34" charset="0"/>
                </a:rPr>
                <a:t>r</a:t>
              </a:r>
              <a:r>
                <a:rPr lang="en-US" altLang="tr-TR" sz="2000" baseline="-25000">
                  <a:latin typeface="Tahoma" panose="020B0604030504040204" pitchFamily="34" charset="0"/>
                </a:rPr>
                <a:t>s</a:t>
              </a:r>
            </a:p>
          </p:txBody>
        </p:sp>
        <p:sp>
          <p:nvSpPr>
            <p:cNvPr id="13" name="Text Box 164"/>
            <p:cNvSpPr txBox="1">
              <a:spLocks noChangeArrowheads="1"/>
            </p:cNvSpPr>
            <p:nvPr/>
          </p:nvSpPr>
          <p:spPr bwMode="auto">
            <a:xfrm>
              <a:off x="2832" y="1920"/>
              <a:ext cx="38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2000">
                  <a:latin typeface="Tahoma" panose="020B0604030504040204" pitchFamily="34" charset="0"/>
                </a:rPr>
                <a:t>r</a:t>
              </a:r>
              <a:r>
                <a:rPr lang="en-US" altLang="tr-TR" sz="2000" baseline="-25000">
                  <a:latin typeface="Tahoma" panose="020B0604030504040204" pitchFamily="34" charset="0"/>
                </a:rPr>
                <a:t>t</a:t>
              </a:r>
            </a:p>
          </p:txBody>
        </p:sp>
        <p:sp>
          <p:nvSpPr>
            <p:cNvPr id="14" name="Text Box 165"/>
            <p:cNvSpPr txBox="1">
              <a:spLocks noChangeArrowheads="1"/>
            </p:cNvSpPr>
            <p:nvPr/>
          </p:nvSpPr>
          <p:spPr bwMode="auto">
            <a:xfrm>
              <a:off x="3312" y="1920"/>
              <a:ext cx="38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2000">
                  <a:latin typeface="Tahoma" panose="020B0604030504040204" pitchFamily="34" charset="0"/>
                </a:rPr>
                <a:t>r</a:t>
              </a:r>
              <a:r>
                <a:rPr lang="en-US" altLang="tr-TR" sz="2000" baseline="-25000">
                  <a:latin typeface="Tahoma" panose="020B0604030504040204" pitchFamily="34" charset="0"/>
                </a:rPr>
                <a:t>d</a:t>
              </a:r>
            </a:p>
          </p:txBody>
        </p:sp>
        <p:sp>
          <p:nvSpPr>
            <p:cNvPr id="15" name="Text Box 166"/>
            <p:cNvSpPr txBox="1">
              <a:spLocks noChangeArrowheads="1"/>
            </p:cNvSpPr>
            <p:nvPr/>
          </p:nvSpPr>
          <p:spPr bwMode="auto">
            <a:xfrm>
              <a:off x="3744" y="1968"/>
              <a:ext cx="1056"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endParaRPr lang="tr-TR" altLang="tr-TR" sz="1600" i="1" baseline="-25000">
                <a:latin typeface="Tahoma" panose="020B0604030504040204" pitchFamily="34" charset="0"/>
              </a:endParaRPr>
            </a:p>
          </p:txBody>
        </p:sp>
      </p:grpSp>
      <p:grpSp>
        <p:nvGrpSpPr>
          <p:cNvPr id="54" name="Group 167"/>
          <p:cNvGrpSpPr>
            <a:grpSpLocks/>
          </p:cNvGrpSpPr>
          <p:nvPr/>
        </p:nvGrpSpPr>
        <p:grpSpPr bwMode="auto">
          <a:xfrm>
            <a:off x="5397843" y="5507423"/>
            <a:ext cx="5181600" cy="609600"/>
            <a:chOff x="1680" y="2352"/>
            <a:chExt cx="3264" cy="384"/>
          </a:xfrm>
        </p:grpSpPr>
        <p:grpSp>
          <p:nvGrpSpPr>
            <p:cNvPr id="55" name="Group 168"/>
            <p:cNvGrpSpPr>
              <a:grpSpLocks/>
            </p:cNvGrpSpPr>
            <p:nvPr/>
          </p:nvGrpSpPr>
          <p:grpSpPr bwMode="auto">
            <a:xfrm>
              <a:off x="1776" y="2448"/>
              <a:ext cx="3072" cy="192"/>
              <a:chOff x="1728" y="288"/>
              <a:chExt cx="3072" cy="192"/>
            </a:xfrm>
          </p:grpSpPr>
          <p:grpSp>
            <p:nvGrpSpPr>
              <p:cNvPr id="64" name="Group 169"/>
              <p:cNvGrpSpPr>
                <a:grpSpLocks/>
              </p:cNvGrpSpPr>
              <p:nvPr/>
            </p:nvGrpSpPr>
            <p:grpSpPr bwMode="auto">
              <a:xfrm>
                <a:off x="1824" y="432"/>
                <a:ext cx="2880" cy="48"/>
                <a:chOff x="1968" y="1776"/>
                <a:chExt cx="2880" cy="192"/>
              </a:xfrm>
            </p:grpSpPr>
            <p:sp>
              <p:nvSpPr>
                <p:cNvPr id="66" name="Line 170"/>
                <p:cNvSpPr>
                  <a:spLocks noChangeShapeType="1"/>
                </p:cNvSpPr>
                <p:nvPr/>
              </p:nvSpPr>
              <p:spPr bwMode="auto">
                <a:xfrm flipV="1">
                  <a:off x="196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67" name="Line 171"/>
                <p:cNvSpPr>
                  <a:spLocks noChangeShapeType="1"/>
                </p:cNvSpPr>
                <p:nvPr/>
              </p:nvSpPr>
              <p:spPr bwMode="auto">
                <a:xfrm flipV="1">
                  <a:off x="2064"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68" name="Line 172"/>
                <p:cNvSpPr>
                  <a:spLocks noChangeShapeType="1"/>
                </p:cNvSpPr>
                <p:nvPr/>
              </p:nvSpPr>
              <p:spPr bwMode="auto">
                <a:xfrm flipV="1">
                  <a:off x="2160"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69" name="Line 173"/>
                <p:cNvSpPr>
                  <a:spLocks noChangeShapeType="1"/>
                </p:cNvSpPr>
                <p:nvPr/>
              </p:nvSpPr>
              <p:spPr bwMode="auto">
                <a:xfrm flipV="1">
                  <a:off x="2256"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70" name="Line 174"/>
                <p:cNvSpPr>
                  <a:spLocks noChangeShapeType="1"/>
                </p:cNvSpPr>
                <p:nvPr/>
              </p:nvSpPr>
              <p:spPr bwMode="auto">
                <a:xfrm flipV="1">
                  <a:off x="2352"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71" name="Line 175"/>
                <p:cNvSpPr>
                  <a:spLocks noChangeShapeType="1"/>
                </p:cNvSpPr>
                <p:nvPr/>
              </p:nvSpPr>
              <p:spPr bwMode="auto">
                <a:xfrm flipV="1">
                  <a:off x="244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72" name="Line 176"/>
                <p:cNvSpPr>
                  <a:spLocks noChangeShapeType="1"/>
                </p:cNvSpPr>
                <p:nvPr/>
              </p:nvSpPr>
              <p:spPr bwMode="auto">
                <a:xfrm flipV="1">
                  <a:off x="2544"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73" name="Line 177"/>
                <p:cNvSpPr>
                  <a:spLocks noChangeShapeType="1"/>
                </p:cNvSpPr>
                <p:nvPr/>
              </p:nvSpPr>
              <p:spPr bwMode="auto">
                <a:xfrm flipV="1">
                  <a:off x="2640"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74" name="Line 178"/>
                <p:cNvSpPr>
                  <a:spLocks noChangeShapeType="1"/>
                </p:cNvSpPr>
                <p:nvPr/>
              </p:nvSpPr>
              <p:spPr bwMode="auto">
                <a:xfrm flipV="1">
                  <a:off x="2736"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75" name="Line 179"/>
                <p:cNvSpPr>
                  <a:spLocks noChangeShapeType="1"/>
                </p:cNvSpPr>
                <p:nvPr/>
              </p:nvSpPr>
              <p:spPr bwMode="auto">
                <a:xfrm flipV="1">
                  <a:off x="2832"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76" name="Line 180"/>
                <p:cNvSpPr>
                  <a:spLocks noChangeShapeType="1"/>
                </p:cNvSpPr>
                <p:nvPr/>
              </p:nvSpPr>
              <p:spPr bwMode="auto">
                <a:xfrm flipV="1">
                  <a:off x="292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77" name="Line 181"/>
                <p:cNvSpPr>
                  <a:spLocks noChangeShapeType="1"/>
                </p:cNvSpPr>
                <p:nvPr/>
              </p:nvSpPr>
              <p:spPr bwMode="auto">
                <a:xfrm flipV="1">
                  <a:off x="3024"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78" name="Line 182"/>
                <p:cNvSpPr>
                  <a:spLocks noChangeShapeType="1"/>
                </p:cNvSpPr>
                <p:nvPr/>
              </p:nvSpPr>
              <p:spPr bwMode="auto">
                <a:xfrm flipV="1">
                  <a:off x="3120"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79" name="Line 183"/>
                <p:cNvSpPr>
                  <a:spLocks noChangeShapeType="1"/>
                </p:cNvSpPr>
                <p:nvPr/>
              </p:nvSpPr>
              <p:spPr bwMode="auto">
                <a:xfrm flipV="1">
                  <a:off x="3216"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80" name="Line 184"/>
                <p:cNvSpPr>
                  <a:spLocks noChangeShapeType="1"/>
                </p:cNvSpPr>
                <p:nvPr/>
              </p:nvSpPr>
              <p:spPr bwMode="auto">
                <a:xfrm flipV="1">
                  <a:off x="3312"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81" name="Line 185"/>
                <p:cNvSpPr>
                  <a:spLocks noChangeShapeType="1"/>
                </p:cNvSpPr>
                <p:nvPr/>
              </p:nvSpPr>
              <p:spPr bwMode="auto">
                <a:xfrm flipV="1">
                  <a:off x="340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82" name="Line 186"/>
                <p:cNvSpPr>
                  <a:spLocks noChangeShapeType="1"/>
                </p:cNvSpPr>
                <p:nvPr/>
              </p:nvSpPr>
              <p:spPr bwMode="auto">
                <a:xfrm flipV="1">
                  <a:off x="3504"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83" name="Line 187"/>
                <p:cNvSpPr>
                  <a:spLocks noChangeShapeType="1"/>
                </p:cNvSpPr>
                <p:nvPr/>
              </p:nvSpPr>
              <p:spPr bwMode="auto">
                <a:xfrm flipV="1">
                  <a:off x="3600"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84" name="Line 188"/>
                <p:cNvSpPr>
                  <a:spLocks noChangeShapeType="1"/>
                </p:cNvSpPr>
                <p:nvPr/>
              </p:nvSpPr>
              <p:spPr bwMode="auto">
                <a:xfrm flipV="1">
                  <a:off x="3696"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85" name="Line 189"/>
                <p:cNvSpPr>
                  <a:spLocks noChangeShapeType="1"/>
                </p:cNvSpPr>
                <p:nvPr/>
              </p:nvSpPr>
              <p:spPr bwMode="auto">
                <a:xfrm flipV="1">
                  <a:off x="3792"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86" name="Line 190"/>
                <p:cNvSpPr>
                  <a:spLocks noChangeShapeType="1"/>
                </p:cNvSpPr>
                <p:nvPr/>
              </p:nvSpPr>
              <p:spPr bwMode="auto">
                <a:xfrm flipV="1">
                  <a:off x="388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87" name="Line 191"/>
                <p:cNvSpPr>
                  <a:spLocks noChangeShapeType="1"/>
                </p:cNvSpPr>
                <p:nvPr/>
              </p:nvSpPr>
              <p:spPr bwMode="auto">
                <a:xfrm flipV="1">
                  <a:off x="3984"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88" name="Line 192"/>
                <p:cNvSpPr>
                  <a:spLocks noChangeShapeType="1"/>
                </p:cNvSpPr>
                <p:nvPr/>
              </p:nvSpPr>
              <p:spPr bwMode="auto">
                <a:xfrm flipV="1">
                  <a:off x="4080"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89" name="Line 193"/>
                <p:cNvSpPr>
                  <a:spLocks noChangeShapeType="1"/>
                </p:cNvSpPr>
                <p:nvPr/>
              </p:nvSpPr>
              <p:spPr bwMode="auto">
                <a:xfrm flipV="1">
                  <a:off x="4176"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90" name="Line 194"/>
                <p:cNvSpPr>
                  <a:spLocks noChangeShapeType="1"/>
                </p:cNvSpPr>
                <p:nvPr/>
              </p:nvSpPr>
              <p:spPr bwMode="auto">
                <a:xfrm flipV="1">
                  <a:off x="4272"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91" name="Line 195"/>
                <p:cNvSpPr>
                  <a:spLocks noChangeShapeType="1"/>
                </p:cNvSpPr>
                <p:nvPr/>
              </p:nvSpPr>
              <p:spPr bwMode="auto">
                <a:xfrm flipV="1">
                  <a:off x="436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92" name="Line 196"/>
                <p:cNvSpPr>
                  <a:spLocks noChangeShapeType="1"/>
                </p:cNvSpPr>
                <p:nvPr/>
              </p:nvSpPr>
              <p:spPr bwMode="auto">
                <a:xfrm flipV="1">
                  <a:off x="4464"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93" name="Line 197"/>
                <p:cNvSpPr>
                  <a:spLocks noChangeShapeType="1"/>
                </p:cNvSpPr>
                <p:nvPr/>
              </p:nvSpPr>
              <p:spPr bwMode="auto">
                <a:xfrm flipV="1">
                  <a:off x="4560"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94" name="Line 198"/>
                <p:cNvSpPr>
                  <a:spLocks noChangeShapeType="1"/>
                </p:cNvSpPr>
                <p:nvPr/>
              </p:nvSpPr>
              <p:spPr bwMode="auto">
                <a:xfrm flipV="1">
                  <a:off x="4656"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95" name="Line 199"/>
                <p:cNvSpPr>
                  <a:spLocks noChangeShapeType="1"/>
                </p:cNvSpPr>
                <p:nvPr/>
              </p:nvSpPr>
              <p:spPr bwMode="auto">
                <a:xfrm flipV="1">
                  <a:off x="4752"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96" name="Line 200"/>
                <p:cNvSpPr>
                  <a:spLocks noChangeShapeType="1"/>
                </p:cNvSpPr>
                <p:nvPr/>
              </p:nvSpPr>
              <p:spPr bwMode="auto">
                <a:xfrm flipV="1">
                  <a:off x="484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grpSp>
          <p:sp>
            <p:nvSpPr>
              <p:cNvPr id="65" name="Rectangle 201"/>
              <p:cNvSpPr>
                <a:spLocks noChangeArrowheads="1"/>
              </p:cNvSpPr>
              <p:nvPr/>
            </p:nvSpPr>
            <p:spPr bwMode="auto">
              <a:xfrm>
                <a:off x="1728" y="288"/>
                <a:ext cx="3072" cy="19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grpSp>
        <p:sp>
          <p:nvSpPr>
            <p:cNvPr id="56" name="Rectangle 202"/>
            <p:cNvSpPr>
              <a:spLocks noChangeArrowheads="1"/>
            </p:cNvSpPr>
            <p:nvPr/>
          </p:nvSpPr>
          <p:spPr bwMode="auto">
            <a:xfrm>
              <a:off x="1680" y="2352"/>
              <a:ext cx="3264"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sp>
          <p:nvSpPr>
            <p:cNvPr id="57" name="Line 203"/>
            <p:cNvSpPr>
              <a:spLocks noChangeShapeType="1"/>
            </p:cNvSpPr>
            <p:nvPr/>
          </p:nvSpPr>
          <p:spPr bwMode="auto">
            <a:xfrm>
              <a:off x="2352" y="2448"/>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8" name="Line 204"/>
            <p:cNvSpPr>
              <a:spLocks noChangeShapeType="1"/>
            </p:cNvSpPr>
            <p:nvPr/>
          </p:nvSpPr>
          <p:spPr bwMode="auto">
            <a:xfrm>
              <a:off x="2832" y="2448"/>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9" name="Line 205"/>
            <p:cNvSpPr>
              <a:spLocks noChangeShapeType="1"/>
            </p:cNvSpPr>
            <p:nvPr/>
          </p:nvSpPr>
          <p:spPr bwMode="auto">
            <a:xfrm>
              <a:off x="3312" y="2448"/>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60" name="Text Box 206"/>
            <p:cNvSpPr txBox="1">
              <a:spLocks noChangeArrowheads="1"/>
            </p:cNvSpPr>
            <p:nvPr/>
          </p:nvSpPr>
          <p:spPr bwMode="auto">
            <a:xfrm>
              <a:off x="1918" y="2448"/>
              <a:ext cx="32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800">
                  <a:latin typeface="Tahoma" panose="020B0604030504040204" pitchFamily="34" charset="0"/>
                </a:rPr>
                <a:t>OP</a:t>
              </a:r>
            </a:p>
          </p:txBody>
        </p:sp>
        <p:sp>
          <p:nvSpPr>
            <p:cNvPr id="61" name="Text Box 207"/>
            <p:cNvSpPr txBox="1">
              <a:spLocks noChangeArrowheads="1"/>
            </p:cNvSpPr>
            <p:nvPr/>
          </p:nvSpPr>
          <p:spPr bwMode="auto">
            <a:xfrm>
              <a:off x="2448" y="2400"/>
              <a:ext cx="24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2000">
                  <a:latin typeface="Tahoma" panose="020B0604030504040204" pitchFamily="34" charset="0"/>
                </a:rPr>
                <a:t>r</a:t>
              </a:r>
              <a:r>
                <a:rPr lang="en-US" altLang="tr-TR" sz="2000" baseline="-25000">
                  <a:latin typeface="Tahoma" panose="020B0604030504040204" pitchFamily="34" charset="0"/>
                </a:rPr>
                <a:t>s</a:t>
              </a:r>
            </a:p>
          </p:txBody>
        </p:sp>
        <p:sp>
          <p:nvSpPr>
            <p:cNvPr id="62" name="Text Box 208"/>
            <p:cNvSpPr txBox="1">
              <a:spLocks noChangeArrowheads="1"/>
            </p:cNvSpPr>
            <p:nvPr/>
          </p:nvSpPr>
          <p:spPr bwMode="auto">
            <a:xfrm>
              <a:off x="2832" y="2400"/>
              <a:ext cx="38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2000">
                  <a:latin typeface="Tahoma" panose="020B0604030504040204" pitchFamily="34" charset="0"/>
                </a:rPr>
                <a:t>r</a:t>
              </a:r>
              <a:r>
                <a:rPr lang="en-US" altLang="tr-TR" sz="2000" baseline="-25000">
                  <a:latin typeface="Tahoma" panose="020B0604030504040204" pitchFamily="34" charset="0"/>
                </a:rPr>
                <a:t>t</a:t>
              </a:r>
            </a:p>
          </p:txBody>
        </p:sp>
        <p:sp>
          <p:nvSpPr>
            <p:cNvPr id="63" name="Text Box 209"/>
            <p:cNvSpPr txBox="1">
              <a:spLocks noChangeArrowheads="1"/>
            </p:cNvSpPr>
            <p:nvPr/>
          </p:nvSpPr>
          <p:spPr bwMode="auto">
            <a:xfrm>
              <a:off x="3312" y="2448"/>
              <a:ext cx="153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600">
                  <a:latin typeface="Tahoma" panose="020B0604030504040204" pitchFamily="34" charset="0"/>
                </a:rPr>
                <a:t>16-bit constant </a:t>
              </a:r>
              <a:endParaRPr lang="en-US" altLang="tr-TR" sz="1600" baseline="-25000">
                <a:latin typeface="Tahoma" panose="020B0604030504040204" pitchFamily="34" charset="0"/>
              </a:endParaRPr>
            </a:p>
          </p:txBody>
        </p:sp>
      </p:grpSp>
      <p:sp>
        <p:nvSpPr>
          <p:cNvPr id="97" name="Rectangle 211"/>
          <p:cNvSpPr>
            <a:spLocks noChangeArrowheads="1"/>
          </p:cNvSpPr>
          <p:nvPr/>
        </p:nvSpPr>
        <p:spPr bwMode="auto">
          <a:xfrm>
            <a:off x="9512643" y="5088323"/>
            <a:ext cx="914400" cy="304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latin typeface="Tahoma" panose="020B0604030504040204" pitchFamily="34" charset="0"/>
              </a:rPr>
              <a:t>func</a:t>
            </a:r>
          </a:p>
        </p:txBody>
      </p:sp>
      <p:sp>
        <p:nvSpPr>
          <p:cNvPr id="98" name="Rectangle 213"/>
          <p:cNvSpPr>
            <a:spLocks noChangeArrowheads="1"/>
          </p:cNvSpPr>
          <p:nvPr/>
        </p:nvSpPr>
        <p:spPr bwMode="auto">
          <a:xfrm>
            <a:off x="8750643" y="5088323"/>
            <a:ext cx="762000" cy="304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latin typeface="Tahoma" panose="020B0604030504040204" pitchFamily="34" charset="0"/>
              </a:rPr>
              <a:t>shamt</a:t>
            </a:r>
          </a:p>
        </p:txBody>
      </p:sp>
      <p:sp>
        <p:nvSpPr>
          <p:cNvPr id="99" name="Text Box 214"/>
          <p:cNvSpPr txBox="1">
            <a:spLocks noChangeArrowheads="1"/>
          </p:cNvSpPr>
          <p:nvPr/>
        </p:nvSpPr>
        <p:spPr bwMode="auto">
          <a:xfrm>
            <a:off x="444843" y="6031298"/>
            <a:ext cx="4953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3038" indent="-173038">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marL="0" indent="0">
              <a:spcBef>
                <a:spcPct val="50000"/>
              </a:spcBef>
            </a:pPr>
            <a:r>
              <a:rPr lang="en-US" altLang="tr-TR" sz="1800" b="0" dirty="0">
                <a:solidFill>
                  <a:srgbClr val="CC0000"/>
                </a:solidFill>
                <a:latin typeface="Tahoma" panose="020B0604030504040204" pitchFamily="34" charset="0"/>
              </a:rPr>
              <a:t>J-type</a:t>
            </a:r>
            <a:r>
              <a:rPr lang="en-US" altLang="tr-TR" sz="1800" b="0" dirty="0">
                <a:latin typeface="Tahoma" panose="020B0604030504040204" pitchFamily="34" charset="0"/>
              </a:rPr>
              <a:t>, no register operands, 26-bit constant</a:t>
            </a:r>
          </a:p>
        </p:txBody>
      </p:sp>
      <p:grpSp>
        <p:nvGrpSpPr>
          <p:cNvPr id="100" name="Group 216"/>
          <p:cNvGrpSpPr>
            <a:grpSpLocks/>
          </p:cNvGrpSpPr>
          <p:nvPr/>
        </p:nvGrpSpPr>
        <p:grpSpPr bwMode="auto">
          <a:xfrm>
            <a:off x="5550243" y="6199573"/>
            <a:ext cx="4876800" cy="304800"/>
            <a:chOff x="1728" y="288"/>
            <a:chExt cx="3072" cy="192"/>
          </a:xfrm>
        </p:grpSpPr>
        <p:grpSp>
          <p:nvGrpSpPr>
            <p:cNvPr id="101" name="Group 217"/>
            <p:cNvGrpSpPr>
              <a:grpSpLocks/>
            </p:cNvGrpSpPr>
            <p:nvPr/>
          </p:nvGrpSpPr>
          <p:grpSpPr bwMode="auto">
            <a:xfrm>
              <a:off x="1824" y="432"/>
              <a:ext cx="2880" cy="48"/>
              <a:chOff x="1968" y="1776"/>
              <a:chExt cx="2880" cy="192"/>
            </a:xfrm>
          </p:grpSpPr>
          <p:sp>
            <p:nvSpPr>
              <p:cNvPr id="103" name="Line 218"/>
              <p:cNvSpPr>
                <a:spLocks noChangeShapeType="1"/>
              </p:cNvSpPr>
              <p:nvPr/>
            </p:nvSpPr>
            <p:spPr bwMode="auto">
              <a:xfrm flipV="1">
                <a:off x="196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104" name="Line 219"/>
              <p:cNvSpPr>
                <a:spLocks noChangeShapeType="1"/>
              </p:cNvSpPr>
              <p:nvPr/>
            </p:nvSpPr>
            <p:spPr bwMode="auto">
              <a:xfrm flipV="1">
                <a:off x="2064"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105" name="Line 220"/>
              <p:cNvSpPr>
                <a:spLocks noChangeShapeType="1"/>
              </p:cNvSpPr>
              <p:nvPr/>
            </p:nvSpPr>
            <p:spPr bwMode="auto">
              <a:xfrm flipV="1">
                <a:off x="2160"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106" name="Line 221"/>
              <p:cNvSpPr>
                <a:spLocks noChangeShapeType="1"/>
              </p:cNvSpPr>
              <p:nvPr/>
            </p:nvSpPr>
            <p:spPr bwMode="auto">
              <a:xfrm flipV="1">
                <a:off x="2256"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107" name="Line 222"/>
              <p:cNvSpPr>
                <a:spLocks noChangeShapeType="1"/>
              </p:cNvSpPr>
              <p:nvPr/>
            </p:nvSpPr>
            <p:spPr bwMode="auto">
              <a:xfrm flipV="1">
                <a:off x="2352"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108" name="Line 223"/>
              <p:cNvSpPr>
                <a:spLocks noChangeShapeType="1"/>
              </p:cNvSpPr>
              <p:nvPr/>
            </p:nvSpPr>
            <p:spPr bwMode="auto">
              <a:xfrm flipV="1">
                <a:off x="244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109" name="Line 224"/>
              <p:cNvSpPr>
                <a:spLocks noChangeShapeType="1"/>
              </p:cNvSpPr>
              <p:nvPr/>
            </p:nvSpPr>
            <p:spPr bwMode="auto">
              <a:xfrm flipV="1">
                <a:off x="2544"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110" name="Line 225"/>
              <p:cNvSpPr>
                <a:spLocks noChangeShapeType="1"/>
              </p:cNvSpPr>
              <p:nvPr/>
            </p:nvSpPr>
            <p:spPr bwMode="auto">
              <a:xfrm flipV="1">
                <a:off x="2640"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111" name="Line 226"/>
              <p:cNvSpPr>
                <a:spLocks noChangeShapeType="1"/>
              </p:cNvSpPr>
              <p:nvPr/>
            </p:nvSpPr>
            <p:spPr bwMode="auto">
              <a:xfrm flipV="1">
                <a:off x="2736"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112" name="Line 227"/>
              <p:cNvSpPr>
                <a:spLocks noChangeShapeType="1"/>
              </p:cNvSpPr>
              <p:nvPr/>
            </p:nvSpPr>
            <p:spPr bwMode="auto">
              <a:xfrm flipV="1">
                <a:off x="2832"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113" name="Line 228"/>
              <p:cNvSpPr>
                <a:spLocks noChangeShapeType="1"/>
              </p:cNvSpPr>
              <p:nvPr/>
            </p:nvSpPr>
            <p:spPr bwMode="auto">
              <a:xfrm flipV="1">
                <a:off x="292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114" name="Line 229"/>
              <p:cNvSpPr>
                <a:spLocks noChangeShapeType="1"/>
              </p:cNvSpPr>
              <p:nvPr/>
            </p:nvSpPr>
            <p:spPr bwMode="auto">
              <a:xfrm flipV="1">
                <a:off x="3024"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115" name="Line 230"/>
              <p:cNvSpPr>
                <a:spLocks noChangeShapeType="1"/>
              </p:cNvSpPr>
              <p:nvPr/>
            </p:nvSpPr>
            <p:spPr bwMode="auto">
              <a:xfrm flipV="1">
                <a:off x="3120"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116" name="Line 231"/>
              <p:cNvSpPr>
                <a:spLocks noChangeShapeType="1"/>
              </p:cNvSpPr>
              <p:nvPr/>
            </p:nvSpPr>
            <p:spPr bwMode="auto">
              <a:xfrm flipV="1">
                <a:off x="3216"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117" name="Line 232"/>
              <p:cNvSpPr>
                <a:spLocks noChangeShapeType="1"/>
              </p:cNvSpPr>
              <p:nvPr/>
            </p:nvSpPr>
            <p:spPr bwMode="auto">
              <a:xfrm flipV="1">
                <a:off x="3312"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118" name="Line 233"/>
              <p:cNvSpPr>
                <a:spLocks noChangeShapeType="1"/>
              </p:cNvSpPr>
              <p:nvPr/>
            </p:nvSpPr>
            <p:spPr bwMode="auto">
              <a:xfrm flipV="1">
                <a:off x="340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119" name="Line 234"/>
              <p:cNvSpPr>
                <a:spLocks noChangeShapeType="1"/>
              </p:cNvSpPr>
              <p:nvPr/>
            </p:nvSpPr>
            <p:spPr bwMode="auto">
              <a:xfrm flipV="1">
                <a:off x="3504"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120" name="Line 235"/>
              <p:cNvSpPr>
                <a:spLocks noChangeShapeType="1"/>
              </p:cNvSpPr>
              <p:nvPr/>
            </p:nvSpPr>
            <p:spPr bwMode="auto">
              <a:xfrm flipV="1">
                <a:off x="3600"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121" name="Line 236"/>
              <p:cNvSpPr>
                <a:spLocks noChangeShapeType="1"/>
              </p:cNvSpPr>
              <p:nvPr/>
            </p:nvSpPr>
            <p:spPr bwMode="auto">
              <a:xfrm flipV="1">
                <a:off x="3696"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122" name="Line 237"/>
              <p:cNvSpPr>
                <a:spLocks noChangeShapeType="1"/>
              </p:cNvSpPr>
              <p:nvPr/>
            </p:nvSpPr>
            <p:spPr bwMode="auto">
              <a:xfrm flipV="1">
                <a:off x="3792"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123" name="Line 238"/>
              <p:cNvSpPr>
                <a:spLocks noChangeShapeType="1"/>
              </p:cNvSpPr>
              <p:nvPr/>
            </p:nvSpPr>
            <p:spPr bwMode="auto">
              <a:xfrm flipV="1">
                <a:off x="388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124" name="Line 239"/>
              <p:cNvSpPr>
                <a:spLocks noChangeShapeType="1"/>
              </p:cNvSpPr>
              <p:nvPr/>
            </p:nvSpPr>
            <p:spPr bwMode="auto">
              <a:xfrm flipV="1">
                <a:off x="3984"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125" name="Line 240"/>
              <p:cNvSpPr>
                <a:spLocks noChangeShapeType="1"/>
              </p:cNvSpPr>
              <p:nvPr/>
            </p:nvSpPr>
            <p:spPr bwMode="auto">
              <a:xfrm flipV="1">
                <a:off x="4080"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126" name="Line 241"/>
              <p:cNvSpPr>
                <a:spLocks noChangeShapeType="1"/>
              </p:cNvSpPr>
              <p:nvPr/>
            </p:nvSpPr>
            <p:spPr bwMode="auto">
              <a:xfrm flipV="1">
                <a:off x="4176"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127" name="Line 242"/>
              <p:cNvSpPr>
                <a:spLocks noChangeShapeType="1"/>
              </p:cNvSpPr>
              <p:nvPr/>
            </p:nvSpPr>
            <p:spPr bwMode="auto">
              <a:xfrm flipV="1">
                <a:off x="4272"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128" name="Line 243"/>
              <p:cNvSpPr>
                <a:spLocks noChangeShapeType="1"/>
              </p:cNvSpPr>
              <p:nvPr/>
            </p:nvSpPr>
            <p:spPr bwMode="auto">
              <a:xfrm flipV="1">
                <a:off x="436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129" name="Line 244"/>
              <p:cNvSpPr>
                <a:spLocks noChangeShapeType="1"/>
              </p:cNvSpPr>
              <p:nvPr/>
            </p:nvSpPr>
            <p:spPr bwMode="auto">
              <a:xfrm flipV="1">
                <a:off x="4464"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130" name="Line 245"/>
              <p:cNvSpPr>
                <a:spLocks noChangeShapeType="1"/>
              </p:cNvSpPr>
              <p:nvPr/>
            </p:nvSpPr>
            <p:spPr bwMode="auto">
              <a:xfrm flipV="1">
                <a:off x="4560"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131" name="Line 246"/>
              <p:cNvSpPr>
                <a:spLocks noChangeShapeType="1"/>
              </p:cNvSpPr>
              <p:nvPr/>
            </p:nvSpPr>
            <p:spPr bwMode="auto">
              <a:xfrm flipV="1">
                <a:off x="4656"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132" name="Line 247"/>
              <p:cNvSpPr>
                <a:spLocks noChangeShapeType="1"/>
              </p:cNvSpPr>
              <p:nvPr/>
            </p:nvSpPr>
            <p:spPr bwMode="auto">
              <a:xfrm flipV="1">
                <a:off x="4752"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133" name="Line 248"/>
              <p:cNvSpPr>
                <a:spLocks noChangeShapeType="1"/>
              </p:cNvSpPr>
              <p:nvPr/>
            </p:nvSpPr>
            <p:spPr bwMode="auto">
              <a:xfrm flipV="1">
                <a:off x="484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grpSp>
        <p:sp>
          <p:nvSpPr>
            <p:cNvPr id="102" name="Rectangle 249"/>
            <p:cNvSpPr>
              <a:spLocks noChangeArrowheads="1"/>
            </p:cNvSpPr>
            <p:nvPr/>
          </p:nvSpPr>
          <p:spPr bwMode="auto">
            <a:xfrm>
              <a:off x="1728" y="288"/>
              <a:ext cx="3072" cy="19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grpSp>
      <p:sp>
        <p:nvSpPr>
          <p:cNvPr id="134" name="Rectangle 250"/>
          <p:cNvSpPr>
            <a:spLocks noChangeArrowheads="1"/>
          </p:cNvSpPr>
          <p:nvPr/>
        </p:nvSpPr>
        <p:spPr bwMode="auto">
          <a:xfrm>
            <a:off x="5397843" y="6047173"/>
            <a:ext cx="5181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latin typeface="Tahoma" panose="020B0604030504040204" pitchFamily="34" charset="0"/>
            </a:endParaRPr>
          </a:p>
        </p:txBody>
      </p:sp>
      <p:sp>
        <p:nvSpPr>
          <p:cNvPr id="135" name="Line 251"/>
          <p:cNvSpPr>
            <a:spLocks noChangeShapeType="1"/>
          </p:cNvSpPr>
          <p:nvPr/>
        </p:nvSpPr>
        <p:spPr bwMode="auto">
          <a:xfrm>
            <a:off x="6464643" y="6199573"/>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36" name="Text Box 254"/>
          <p:cNvSpPr txBox="1">
            <a:spLocks noChangeArrowheads="1"/>
          </p:cNvSpPr>
          <p:nvPr/>
        </p:nvSpPr>
        <p:spPr bwMode="auto">
          <a:xfrm>
            <a:off x="5775668" y="6199573"/>
            <a:ext cx="517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800">
                <a:latin typeface="Tahoma" panose="020B0604030504040204" pitchFamily="34" charset="0"/>
              </a:rPr>
              <a:t>OP</a:t>
            </a:r>
          </a:p>
        </p:txBody>
      </p:sp>
      <p:sp>
        <p:nvSpPr>
          <p:cNvPr id="137" name="Text Box 257"/>
          <p:cNvSpPr txBox="1">
            <a:spLocks noChangeArrowheads="1"/>
          </p:cNvSpPr>
          <p:nvPr/>
        </p:nvSpPr>
        <p:spPr bwMode="auto">
          <a:xfrm>
            <a:off x="7074243" y="6199573"/>
            <a:ext cx="2438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600">
                <a:latin typeface="Tahoma" panose="020B0604030504040204" pitchFamily="34" charset="0"/>
              </a:rPr>
              <a:t>26-bit constant </a:t>
            </a:r>
            <a:endParaRPr lang="en-US" altLang="tr-TR" sz="1600" baseline="-25000">
              <a:latin typeface="Tahoma" panose="020B0604030504040204" pitchFamily="34" charset="0"/>
            </a:endParaRPr>
          </a:p>
        </p:txBody>
      </p:sp>
    </p:spTree>
    <p:extLst>
      <p:ext uri="{BB962C8B-B14F-4D97-AF65-F5344CB8AC3E}">
        <p14:creationId xmlns:p14="http://schemas.microsoft.com/office/powerpoint/2010/main" val="3080317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00"/>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3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36"/>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3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P spid="6" grpId="0"/>
      <p:bldP spid="7" grpId="0"/>
      <p:bldP spid="97" grpId="0" animBg="1"/>
      <p:bldP spid="98" grpId="0" animBg="1"/>
      <p:bldP spid="99" grpId="0"/>
      <p:bldP spid="136" grpId="0"/>
      <p:bldP spid="13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91978" y="164756"/>
            <a:ext cx="9144000" cy="701675"/>
          </a:xfrm>
        </p:spPr>
        <p:txBody>
          <a:bodyPr/>
          <a:lstStyle/>
          <a:p>
            <a:pPr eaLnBrk="1" hangingPunct="1"/>
            <a:r>
              <a:rPr lang="en-US" altLang="tr-TR" smtClean="0">
                <a:sym typeface="Symbol" panose="05050102010706020507" pitchFamily="18" charset="2"/>
              </a:rPr>
              <a:t>MIPS ALU Operations</a:t>
            </a:r>
          </a:p>
        </p:txBody>
      </p:sp>
      <p:sp>
        <p:nvSpPr>
          <p:cNvPr id="5" name="Rectangle 21"/>
          <p:cNvSpPr>
            <a:spLocks noChangeArrowheads="1"/>
          </p:cNvSpPr>
          <p:nvPr/>
        </p:nvSpPr>
        <p:spPr bwMode="auto">
          <a:xfrm>
            <a:off x="996778" y="1274419"/>
            <a:ext cx="5567363" cy="41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nSpc>
                <a:spcPct val="90000"/>
              </a:lnSpc>
            </a:pPr>
            <a:r>
              <a:rPr lang="en-US" altLang="tr-TR">
                <a:solidFill>
                  <a:srgbClr val="CC0000"/>
                </a:solidFill>
              </a:rPr>
              <a:t>Sample coded operation:  ADD instruction</a:t>
            </a:r>
          </a:p>
        </p:txBody>
      </p:sp>
      <p:sp>
        <p:nvSpPr>
          <p:cNvPr id="6" name="Rectangle 22"/>
          <p:cNvSpPr>
            <a:spLocks noChangeArrowheads="1"/>
          </p:cNvSpPr>
          <p:nvPr/>
        </p:nvSpPr>
        <p:spPr bwMode="auto">
          <a:xfrm>
            <a:off x="1058691" y="4082706"/>
            <a:ext cx="841057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nSpc>
                <a:spcPct val="90000"/>
              </a:lnSpc>
            </a:pPr>
            <a:r>
              <a:rPr lang="en-US" altLang="tr-TR" sz="2000"/>
              <a:t>What </a:t>
            </a:r>
            <a:r>
              <a:rPr lang="en-US" altLang="tr-TR" sz="2000" i="1"/>
              <a:t>we </a:t>
            </a:r>
            <a:r>
              <a:rPr lang="en-US" altLang="tr-TR" sz="2000"/>
              <a:t>prefer to write:  </a:t>
            </a:r>
            <a:r>
              <a:rPr lang="en-US" altLang="tr-TR" sz="1800">
                <a:latin typeface="Courier New" panose="02070309020205020404" pitchFamily="49" charset="0"/>
              </a:rPr>
              <a:t>add $10, $11, $9</a:t>
            </a:r>
            <a:r>
              <a:rPr lang="en-US" altLang="tr-TR" sz="2000"/>
              <a:t>     </a:t>
            </a:r>
            <a:r>
              <a:rPr lang="en-US" altLang="tr-TR" sz="1600"/>
              <a:t>(</a:t>
            </a:r>
            <a:r>
              <a:rPr lang="ja-JP" altLang="en-US" sz="1600"/>
              <a:t>“</a:t>
            </a:r>
            <a:r>
              <a:rPr lang="en-US" altLang="ja-JP" sz="1600"/>
              <a:t>assembly language</a:t>
            </a:r>
            <a:r>
              <a:rPr lang="ja-JP" altLang="en-US" sz="1600"/>
              <a:t>”</a:t>
            </a:r>
            <a:r>
              <a:rPr lang="en-US" altLang="ja-JP" sz="1600"/>
              <a:t>)</a:t>
            </a:r>
            <a:endParaRPr lang="en-US" altLang="tr-TR" sz="1600">
              <a:solidFill>
                <a:srgbClr val="CC0000"/>
              </a:solidFill>
            </a:endParaRPr>
          </a:p>
        </p:txBody>
      </p:sp>
      <p:grpSp>
        <p:nvGrpSpPr>
          <p:cNvPr id="7" name="Group 256"/>
          <p:cNvGrpSpPr>
            <a:grpSpLocks/>
          </p:cNvGrpSpPr>
          <p:nvPr/>
        </p:nvGrpSpPr>
        <p:grpSpPr bwMode="auto">
          <a:xfrm>
            <a:off x="1114253" y="5117756"/>
            <a:ext cx="3817938" cy="1597025"/>
            <a:chOff x="266" y="2868"/>
            <a:chExt cx="2405" cy="1006"/>
          </a:xfrm>
        </p:grpSpPr>
        <p:sp>
          <p:nvSpPr>
            <p:cNvPr id="8" name="Rectangle 20"/>
            <p:cNvSpPr>
              <a:spLocks noChangeArrowheads="1"/>
            </p:cNvSpPr>
            <p:nvPr/>
          </p:nvSpPr>
          <p:spPr bwMode="auto">
            <a:xfrm>
              <a:off x="266" y="2868"/>
              <a:ext cx="1648"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nSpc>
                  <a:spcPct val="90000"/>
                </a:lnSpc>
              </a:pPr>
              <a:r>
                <a:rPr lang="en-US" altLang="tr-TR" sz="1600">
                  <a:latin typeface="Courier New" panose="02070309020205020404" pitchFamily="49" charset="0"/>
                </a:rPr>
                <a:t>add rd, rs, rt</a:t>
              </a:r>
              <a:r>
                <a:rPr lang="en-US" altLang="tr-TR" sz="1800"/>
                <a:t>:</a:t>
              </a:r>
            </a:p>
          </p:txBody>
        </p:sp>
        <p:sp>
          <p:nvSpPr>
            <p:cNvPr id="9" name="Rectangle 41"/>
            <p:cNvSpPr>
              <a:spLocks noChangeArrowheads="1"/>
            </p:cNvSpPr>
            <p:nvPr/>
          </p:nvSpPr>
          <p:spPr bwMode="auto">
            <a:xfrm>
              <a:off x="724" y="3396"/>
              <a:ext cx="1947" cy="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marL="174625" indent="-174625">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nSpc>
                  <a:spcPct val="90000"/>
                </a:lnSpc>
              </a:pPr>
              <a:r>
                <a:rPr lang="ja-JP" altLang="en-US" sz="1600"/>
                <a:t>“</a:t>
              </a:r>
              <a:r>
                <a:rPr lang="en-US" altLang="ja-JP" sz="1600"/>
                <a:t>Add the contents of rs to the contents of rt; store the result in rd</a:t>
              </a:r>
              <a:r>
                <a:rPr lang="ja-JP" altLang="en-US" sz="1600"/>
                <a:t>”</a:t>
              </a:r>
              <a:endParaRPr lang="en-US" altLang="tr-TR" sz="1600"/>
            </a:p>
          </p:txBody>
        </p:sp>
        <p:sp>
          <p:nvSpPr>
            <p:cNvPr id="10" name="Rectangle 138"/>
            <p:cNvSpPr>
              <a:spLocks noChangeArrowheads="1"/>
            </p:cNvSpPr>
            <p:nvPr/>
          </p:nvSpPr>
          <p:spPr bwMode="auto">
            <a:xfrm>
              <a:off x="691" y="3156"/>
              <a:ext cx="1810"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nSpc>
                  <a:spcPct val="90000"/>
                </a:lnSpc>
              </a:pPr>
              <a:r>
                <a:rPr lang="en-US" altLang="tr-TR" sz="1600"/>
                <a:t>Reg[rd] </a:t>
              </a:r>
              <a:r>
                <a:rPr lang="en-US" altLang="tr-TR" sz="1600">
                  <a:latin typeface="Symbol" panose="05050102010706020507" pitchFamily="18" charset="2"/>
                </a:rPr>
                <a:t>=</a:t>
              </a:r>
              <a:r>
                <a:rPr lang="en-US" altLang="tr-TR" sz="1600"/>
                <a:t>  Reg[rs] + Reg[rt]</a:t>
              </a:r>
            </a:p>
          </p:txBody>
        </p:sp>
      </p:grpSp>
      <p:grpSp>
        <p:nvGrpSpPr>
          <p:cNvPr id="11" name="Group 207"/>
          <p:cNvGrpSpPr>
            <a:grpSpLocks/>
          </p:cNvGrpSpPr>
          <p:nvPr/>
        </p:nvGrpSpPr>
        <p:grpSpPr bwMode="auto">
          <a:xfrm>
            <a:off x="5929934" y="4701831"/>
            <a:ext cx="4542579" cy="1390650"/>
            <a:chOff x="2997" y="2868"/>
            <a:chExt cx="2031" cy="876"/>
          </a:xfrm>
          <a:solidFill>
            <a:srgbClr val="FFFF66"/>
          </a:solidFill>
        </p:grpSpPr>
        <p:sp>
          <p:nvSpPr>
            <p:cNvPr id="13" name="Text Box 140"/>
            <p:cNvSpPr txBox="1">
              <a:spLocks noChangeArrowheads="1"/>
            </p:cNvSpPr>
            <p:nvPr/>
          </p:nvSpPr>
          <p:spPr bwMode="auto">
            <a:xfrm>
              <a:off x="2997" y="2868"/>
              <a:ext cx="1914" cy="368"/>
            </a:xfrm>
            <a:prstGeom prst="rect">
              <a:avLst/>
            </a:prstGeom>
            <a:grpFill/>
            <a:ln w="9525">
              <a:noFill/>
              <a:miter lim="800000"/>
              <a:headEnd/>
              <a:tailEnd/>
            </a:ln>
          </p:spPr>
          <p:txBody>
            <a:bodyPr>
              <a:spAutoFit/>
            </a:bodyPr>
            <a:lstStyle/>
            <a:p>
              <a:pPr marL="395288" indent="-395288">
                <a:defRPr/>
              </a:pPr>
              <a:r>
                <a:rPr lang="en-US" sz="1600" dirty="0">
                  <a:ea typeface="+mn-ea"/>
                </a:rPr>
                <a:t>Similar instructions for other ALU operations:</a:t>
              </a:r>
            </a:p>
          </p:txBody>
        </p:sp>
        <p:sp>
          <p:nvSpPr>
            <p:cNvPr id="12" name="Rectangle 139"/>
            <p:cNvSpPr>
              <a:spLocks noChangeArrowheads="1"/>
            </p:cNvSpPr>
            <p:nvPr/>
          </p:nvSpPr>
          <p:spPr bwMode="auto">
            <a:xfrm>
              <a:off x="3534" y="3065"/>
              <a:ext cx="1494" cy="679"/>
            </a:xfrm>
            <a:prstGeom prst="rect">
              <a:avLst/>
            </a:prstGeom>
            <a:grpFill/>
            <a:ln w="9525">
              <a:noFill/>
              <a:miter lim="800000"/>
              <a:headEnd/>
              <a:tailEnd/>
            </a:ln>
          </p:spPr>
          <p:txBody>
            <a:bodyPr wrap="square">
              <a:spAutoFit/>
            </a:bodyPr>
            <a:lstStyle/>
            <a:p>
              <a:pPr>
                <a:defRPr/>
              </a:pPr>
              <a:r>
                <a:rPr lang="en-US" sz="1600" dirty="0">
                  <a:ea typeface="+mn-ea"/>
                </a:rPr>
                <a:t>arithmetic: add, sub, </a:t>
              </a:r>
              <a:r>
                <a:rPr lang="en-US" sz="1600" dirty="0" err="1">
                  <a:ea typeface="+mn-ea"/>
                </a:rPr>
                <a:t>addu</a:t>
              </a:r>
              <a:r>
                <a:rPr lang="en-US" sz="1600" dirty="0">
                  <a:ea typeface="+mn-ea"/>
                </a:rPr>
                <a:t>, </a:t>
              </a:r>
              <a:r>
                <a:rPr lang="en-US" sz="1600" dirty="0" err="1">
                  <a:ea typeface="+mn-ea"/>
                </a:rPr>
                <a:t>subu</a:t>
              </a:r>
              <a:endParaRPr lang="en-US" sz="1600" dirty="0">
                <a:ea typeface="+mn-ea"/>
              </a:endParaRPr>
            </a:p>
            <a:p>
              <a:pPr>
                <a:defRPr/>
              </a:pPr>
              <a:r>
                <a:rPr lang="en-US" sz="1600" dirty="0">
                  <a:ea typeface="+mn-ea"/>
                </a:rPr>
                <a:t>compare: </a:t>
              </a:r>
              <a:r>
                <a:rPr lang="en-US" sz="1600" dirty="0" err="1">
                  <a:ea typeface="+mn-ea"/>
                </a:rPr>
                <a:t>slt</a:t>
              </a:r>
              <a:r>
                <a:rPr lang="en-US" sz="1600" dirty="0">
                  <a:ea typeface="+mn-ea"/>
                </a:rPr>
                <a:t>, </a:t>
              </a:r>
              <a:r>
                <a:rPr lang="en-US" sz="1600" dirty="0" err="1">
                  <a:ea typeface="+mn-ea"/>
                </a:rPr>
                <a:t>sltu</a:t>
              </a:r>
              <a:endParaRPr lang="en-US" sz="1600" dirty="0">
                <a:ea typeface="+mn-ea"/>
              </a:endParaRPr>
            </a:p>
            <a:p>
              <a:pPr>
                <a:defRPr/>
              </a:pPr>
              <a:r>
                <a:rPr lang="en-US" sz="1600" dirty="0">
                  <a:ea typeface="+mn-ea"/>
                </a:rPr>
                <a:t>logical: and, or, </a:t>
              </a:r>
              <a:r>
                <a:rPr lang="en-US" sz="1600" dirty="0" err="1">
                  <a:ea typeface="+mn-ea"/>
                </a:rPr>
                <a:t>xor</a:t>
              </a:r>
              <a:r>
                <a:rPr lang="en-US" sz="1600" dirty="0">
                  <a:ea typeface="+mn-ea"/>
                </a:rPr>
                <a:t>, nor</a:t>
              </a:r>
            </a:p>
            <a:p>
              <a:pPr>
                <a:defRPr/>
              </a:pPr>
              <a:r>
                <a:rPr lang="en-US" sz="1600" dirty="0">
                  <a:ea typeface="+mn-ea"/>
                </a:rPr>
                <a:t>shift: </a:t>
              </a:r>
              <a:r>
                <a:rPr lang="en-US" sz="1600" dirty="0" err="1">
                  <a:ea typeface="+mn-ea"/>
                </a:rPr>
                <a:t>sll</a:t>
              </a:r>
              <a:r>
                <a:rPr lang="en-US" sz="1600" dirty="0">
                  <a:ea typeface="+mn-ea"/>
                </a:rPr>
                <a:t>, </a:t>
              </a:r>
              <a:r>
                <a:rPr lang="en-US" sz="1600" dirty="0" err="1">
                  <a:ea typeface="+mn-ea"/>
                </a:rPr>
                <a:t>srl</a:t>
              </a:r>
              <a:r>
                <a:rPr lang="en-US" sz="1600" dirty="0">
                  <a:ea typeface="+mn-ea"/>
                </a:rPr>
                <a:t>, </a:t>
              </a:r>
              <a:r>
                <a:rPr lang="en-US" sz="1600" dirty="0" err="1">
                  <a:ea typeface="+mn-ea"/>
                </a:rPr>
                <a:t>sra</a:t>
              </a:r>
              <a:r>
                <a:rPr lang="en-US" sz="1600" dirty="0">
                  <a:ea typeface="+mn-ea"/>
                </a:rPr>
                <a:t>, </a:t>
              </a:r>
              <a:r>
                <a:rPr lang="en-US" sz="1600" dirty="0" err="1">
                  <a:ea typeface="+mn-ea"/>
                </a:rPr>
                <a:t>sllv</a:t>
              </a:r>
              <a:r>
                <a:rPr lang="en-US" sz="1600" dirty="0">
                  <a:ea typeface="+mn-ea"/>
                </a:rPr>
                <a:t>, </a:t>
              </a:r>
              <a:r>
                <a:rPr lang="en-US" sz="1600" dirty="0" err="1">
                  <a:ea typeface="+mn-ea"/>
                </a:rPr>
                <a:t>srav</a:t>
              </a:r>
              <a:r>
                <a:rPr lang="en-US" sz="1600" dirty="0">
                  <a:ea typeface="+mn-ea"/>
                </a:rPr>
                <a:t>, </a:t>
              </a:r>
              <a:r>
                <a:rPr lang="en-US" sz="1600" dirty="0" err="1">
                  <a:ea typeface="+mn-ea"/>
                </a:rPr>
                <a:t>srlv</a:t>
              </a:r>
              <a:endParaRPr lang="en-US" sz="1600" dirty="0">
                <a:ea typeface="+mn-ea"/>
              </a:endParaRPr>
            </a:p>
          </p:txBody>
        </p:sp>
      </p:grpSp>
      <p:grpSp>
        <p:nvGrpSpPr>
          <p:cNvPr id="14" name="Group 145"/>
          <p:cNvGrpSpPr>
            <a:grpSpLocks/>
          </p:cNvGrpSpPr>
          <p:nvPr/>
        </p:nvGrpSpPr>
        <p:grpSpPr bwMode="auto">
          <a:xfrm>
            <a:off x="2596978" y="2069756"/>
            <a:ext cx="4876800" cy="304800"/>
            <a:chOff x="1920" y="1728"/>
            <a:chExt cx="3072" cy="192"/>
          </a:xfrm>
        </p:grpSpPr>
        <p:grpSp>
          <p:nvGrpSpPr>
            <p:cNvPr id="15" name="Group 146"/>
            <p:cNvGrpSpPr>
              <a:grpSpLocks/>
            </p:cNvGrpSpPr>
            <p:nvPr/>
          </p:nvGrpSpPr>
          <p:grpSpPr bwMode="auto">
            <a:xfrm>
              <a:off x="1920" y="1728"/>
              <a:ext cx="3072" cy="192"/>
              <a:chOff x="1728" y="288"/>
              <a:chExt cx="3072" cy="192"/>
            </a:xfrm>
          </p:grpSpPr>
          <p:grpSp>
            <p:nvGrpSpPr>
              <p:cNvPr id="20" name="Group 147"/>
              <p:cNvGrpSpPr>
                <a:grpSpLocks/>
              </p:cNvGrpSpPr>
              <p:nvPr/>
            </p:nvGrpSpPr>
            <p:grpSpPr bwMode="auto">
              <a:xfrm>
                <a:off x="1824" y="432"/>
                <a:ext cx="2880" cy="48"/>
                <a:chOff x="1968" y="1776"/>
                <a:chExt cx="2880" cy="192"/>
              </a:xfrm>
            </p:grpSpPr>
            <p:sp>
              <p:nvSpPr>
                <p:cNvPr id="22" name="Line 148"/>
                <p:cNvSpPr>
                  <a:spLocks noChangeShapeType="1"/>
                </p:cNvSpPr>
                <p:nvPr/>
              </p:nvSpPr>
              <p:spPr bwMode="auto">
                <a:xfrm flipV="1">
                  <a:off x="196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23" name="Line 149"/>
                <p:cNvSpPr>
                  <a:spLocks noChangeShapeType="1"/>
                </p:cNvSpPr>
                <p:nvPr/>
              </p:nvSpPr>
              <p:spPr bwMode="auto">
                <a:xfrm flipV="1">
                  <a:off x="2064"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24" name="Line 150"/>
                <p:cNvSpPr>
                  <a:spLocks noChangeShapeType="1"/>
                </p:cNvSpPr>
                <p:nvPr/>
              </p:nvSpPr>
              <p:spPr bwMode="auto">
                <a:xfrm flipV="1">
                  <a:off x="2160"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25" name="Line 151"/>
                <p:cNvSpPr>
                  <a:spLocks noChangeShapeType="1"/>
                </p:cNvSpPr>
                <p:nvPr/>
              </p:nvSpPr>
              <p:spPr bwMode="auto">
                <a:xfrm flipV="1">
                  <a:off x="2256"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26" name="Line 152"/>
                <p:cNvSpPr>
                  <a:spLocks noChangeShapeType="1"/>
                </p:cNvSpPr>
                <p:nvPr/>
              </p:nvSpPr>
              <p:spPr bwMode="auto">
                <a:xfrm flipV="1">
                  <a:off x="2352"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27" name="Line 153"/>
                <p:cNvSpPr>
                  <a:spLocks noChangeShapeType="1"/>
                </p:cNvSpPr>
                <p:nvPr/>
              </p:nvSpPr>
              <p:spPr bwMode="auto">
                <a:xfrm flipV="1">
                  <a:off x="244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28" name="Line 154"/>
                <p:cNvSpPr>
                  <a:spLocks noChangeShapeType="1"/>
                </p:cNvSpPr>
                <p:nvPr/>
              </p:nvSpPr>
              <p:spPr bwMode="auto">
                <a:xfrm flipV="1">
                  <a:off x="2544"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29" name="Line 155"/>
                <p:cNvSpPr>
                  <a:spLocks noChangeShapeType="1"/>
                </p:cNvSpPr>
                <p:nvPr/>
              </p:nvSpPr>
              <p:spPr bwMode="auto">
                <a:xfrm flipV="1">
                  <a:off x="2640"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30" name="Line 156"/>
                <p:cNvSpPr>
                  <a:spLocks noChangeShapeType="1"/>
                </p:cNvSpPr>
                <p:nvPr/>
              </p:nvSpPr>
              <p:spPr bwMode="auto">
                <a:xfrm flipV="1">
                  <a:off x="2736"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31" name="Line 157"/>
                <p:cNvSpPr>
                  <a:spLocks noChangeShapeType="1"/>
                </p:cNvSpPr>
                <p:nvPr/>
              </p:nvSpPr>
              <p:spPr bwMode="auto">
                <a:xfrm flipV="1">
                  <a:off x="2832"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32" name="Line 158"/>
                <p:cNvSpPr>
                  <a:spLocks noChangeShapeType="1"/>
                </p:cNvSpPr>
                <p:nvPr/>
              </p:nvSpPr>
              <p:spPr bwMode="auto">
                <a:xfrm flipV="1">
                  <a:off x="292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33" name="Line 159"/>
                <p:cNvSpPr>
                  <a:spLocks noChangeShapeType="1"/>
                </p:cNvSpPr>
                <p:nvPr/>
              </p:nvSpPr>
              <p:spPr bwMode="auto">
                <a:xfrm flipV="1">
                  <a:off x="3024"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34" name="Line 160"/>
                <p:cNvSpPr>
                  <a:spLocks noChangeShapeType="1"/>
                </p:cNvSpPr>
                <p:nvPr/>
              </p:nvSpPr>
              <p:spPr bwMode="auto">
                <a:xfrm flipV="1">
                  <a:off x="3120"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35" name="Line 161"/>
                <p:cNvSpPr>
                  <a:spLocks noChangeShapeType="1"/>
                </p:cNvSpPr>
                <p:nvPr/>
              </p:nvSpPr>
              <p:spPr bwMode="auto">
                <a:xfrm flipV="1">
                  <a:off x="3216"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36" name="Line 162"/>
                <p:cNvSpPr>
                  <a:spLocks noChangeShapeType="1"/>
                </p:cNvSpPr>
                <p:nvPr/>
              </p:nvSpPr>
              <p:spPr bwMode="auto">
                <a:xfrm flipV="1">
                  <a:off x="3312"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37" name="Line 163"/>
                <p:cNvSpPr>
                  <a:spLocks noChangeShapeType="1"/>
                </p:cNvSpPr>
                <p:nvPr/>
              </p:nvSpPr>
              <p:spPr bwMode="auto">
                <a:xfrm flipV="1">
                  <a:off x="340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38" name="Line 164"/>
                <p:cNvSpPr>
                  <a:spLocks noChangeShapeType="1"/>
                </p:cNvSpPr>
                <p:nvPr/>
              </p:nvSpPr>
              <p:spPr bwMode="auto">
                <a:xfrm flipV="1">
                  <a:off x="3504"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39" name="Line 165"/>
                <p:cNvSpPr>
                  <a:spLocks noChangeShapeType="1"/>
                </p:cNvSpPr>
                <p:nvPr/>
              </p:nvSpPr>
              <p:spPr bwMode="auto">
                <a:xfrm flipV="1">
                  <a:off x="3600"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40" name="Line 166"/>
                <p:cNvSpPr>
                  <a:spLocks noChangeShapeType="1"/>
                </p:cNvSpPr>
                <p:nvPr/>
              </p:nvSpPr>
              <p:spPr bwMode="auto">
                <a:xfrm flipV="1">
                  <a:off x="3696"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41" name="Line 167"/>
                <p:cNvSpPr>
                  <a:spLocks noChangeShapeType="1"/>
                </p:cNvSpPr>
                <p:nvPr/>
              </p:nvSpPr>
              <p:spPr bwMode="auto">
                <a:xfrm flipV="1">
                  <a:off x="3792"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42" name="Line 168"/>
                <p:cNvSpPr>
                  <a:spLocks noChangeShapeType="1"/>
                </p:cNvSpPr>
                <p:nvPr/>
              </p:nvSpPr>
              <p:spPr bwMode="auto">
                <a:xfrm flipV="1">
                  <a:off x="388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43" name="Line 169"/>
                <p:cNvSpPr>
                  <a:spLocks noChangeShapeType="1"/>
                </p:cNvSpPr>
                <p:nvPr/>
              </p:nvSpPr>
              <p:spPr bwMode="auto">
                <a:xfrm flipV="1">
                  <a:off x="3984"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44" name="Line 170"/>
                <p:cNvSpPr>
                  <a:spLocks noChangeShapeType="1"/>
                </p:cNvSpPr>
                <p:nvPr/>
              </p:nvSpPr>
              <p:spPr bwMode="auto">
                <a:xfrm flipV="1">
                  <a:off x="4080"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45" name="Line 171"/>
                <p:cNvSpPr>
                  <a:spLocks noChangeShapeType="1"/>
                </p:cNvSpPr>
                <p:nvPr/>
              </p:nvSpPr>
              <p:spPr bwMode="auto">
                <a:xfrm flipV="1">
                  <a:off x="4176"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46" name="Line 172"/>
                <p:cNvSpPr>
                  <a:spLocks noChangeShapeType="1"/>
                </p:cNvSpPr>
                <p:nvPr/>
              </p:nvSpPr>
              <p:spPr bwMode="auto">
                <a:xfrm flipV="1">
                  <a:off x="4272"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47" name="Line 173"/>
                <p:cNvSpPr>
                  <a:spLocks noChangeShapeType="1"/>
                </p:cNvSpPr>
                <p:nvPr/>
              </p:nvSpPr>
              <p:spPr bwMode="auto">
                <a:xfrm flipV="1">
                  <a:off x="436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48" name="Line 174"/>
                <p:cNvSpPr>
                  <a:spLocks noChangeShapeType="1"/>
                </p:cNvSpPr>
                <p:nvPr/>
              </p:nvSpPr>
              <p:spPr bwMode="auto">
                <a:xfrm flipV="1">
                  <a:off x="4464"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49" name="Line 175"/>
                <p:cNvSpPr>
                  <a:spLocks noChangeShapeType="1"/>
                </p:cNvSpPr>
                <p:nvPr/>
              </p:nvSpPr>
              <p:spPr bwMode="auto">
                <a:xfrm flipV="1">
                  <a:off x="4560"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50" name="Line 176"/>
                <p:cNvSpPr>
                  <a:spLocks noChangeShapeType="1"/>
                </p:cNvSpPr>
                <p:nvPr/>
              </p:nvSpPr>
              <p:spPr bwMode="auto">
                <a:xfrm flipV="1">
                  <a:off x="4656"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51" name="Line 177"/>
                <p:cNvSpPr>
                  <a:spLocks noChangeShapeType="1"/>
                </p:cNvSpPr>
                <p:nvPr/>
              </p:nvSpPr>
              <p:spPr bwMode="auto">
                <a:xfrm flipV="1">
                  <a:off x="4752"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52" name="Line 178"/>
                <p:cNvSpPr>
                  <a:spLocks noChangeShapeType="1"/>
                </p:cNvSpPr>
                <p:nvPr/>
              </p:nvSpPr>
              <p:spPr bwMode="auto">
                <a:xfrm flipV="1">
                  <a:off x="484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grpSp>
          <p:sp>
            <p:nvSpPr>
              <p:cNvPr id="21" name="Rectangle 179"/>
              <p:cNvSpPr>
                <a:spLocks noChangeArrowheads="1"/>
              </p:cNvSpPr>
              <p:nvPr/>
            </p:nvSpPr>
            <p:spPr bwMode="auto">
              <a:xfrm>
                <a:off x="1728" y="288"/>
                <a:ext cx="3072" cy="19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b="0"/>
              </a:p>
            </p:txBody>
          </p:sp>
        </p:grpSp>
        <p:sp>
          <p:nvSpPr>
            <p:cNvPr id="16" name="Line 180"/>
            <p:cNvSpPr>
              <a:spLocks noChangeShapeType="1"/>
            </p:cNvSpPr>
            <p:nvPr/>
          </p:nvSpPr>
          <p:spPr bwMode="auto">
            <a:xfrm>
              <a:off x="2496" y="1728"/>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7" name="Line 181"/>
            <p:cNvSpPr>
              <a:spLocks noChangeShapeType="1"/>
            </p:cNvSpPr>
            <p:nvPr/>
          </p:nvSpPr>
          <p:spPr bwMode="auto">
            <a:xfrm>
              <a:off x="2976" y="1728"/>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8" name="Line 182"/>
            <p:cNvSpPr>
              <a:spLocks noChangeShapeType="1"/>
            </p:cNvSpPr>
            <p:nvPr/>
          </p:nvSpPr>
          <p:spPr bwMode="auto">
            <a:xfrm>
              <a:off x="3456" y="1728"/>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9" name="Line 183"/>
            <p:cNvSpPr>
              <a:spLocks noChangeShapeType="1"/>
            </p:cNvSpPr>
            <p:nvPr/>
          </p:nvSpPr>
          <p:spPr bwMode="auto">
            <a:xfrm>
              <a:off x="3936" y="1728"/>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sp>
        <p:nvSpPr>
          <p:cNvPr id="53" name="Text Box 186"/>
          <p:cNvSpPr txBox="1">
            <a:spLocks noChangeArrowheads="1"/>
          </p:cNvSpPr>
          <p:nvPr/>
        </p:nvSpPr>
        <p:spPr bwMode="auto">
          <a:xfrm>
            <a:off x="2527128" y="2069756"/>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t>0</a:t>
            </a:r>
          </a:p>
        </p:txBody>
      </p:sp>
      <p:sp>
        <p:nvSpPr>
          <p:cNvPr id="54" name="Text Box 187"/>
          <p:cNvSpPr txBox="1">
            <a:spLocks noChangeArrowheads="1"/>
          </p:cNvSpPr>
          <p:nvPr/>
        </p:nvSpPr>
        <p:spPr bwMode="auto">
          <a:xfrm>
            <a:off x="2673178" y="2069756"/>
            <a:ext cx="295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t>0</a:t>
            </a:r>
          </a:p>
        </p:txBody>
      </p:sp>
      <p:sp>
        <p:nvSpPr>
          <p:cNvPr id="55" name="Text Box 188"/>
          <p:cNvSpPr txBox="1">
            <a:spLocks noChangeArrowheads="1"/>
          </p:cNvSpPr>
          <p:nvPr/>
        </p:nvSpPr>
        <p:spPr bwMode="auto">
          <a:xfrm>
            <a:off x="2825578" y="2069756"/>
            <a:ext cx="295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t>0</a:t>
            </a:r>
          </a:p>
        </p:txBody>
      </p:sp>
      <p:sp>
        <p:nvSpPr>
          <p:cNvPr id="56" name="Text Box 189"/>
          <p:cNvSpPr txBox="1">
            <a:spLocks noChangeArrowheads="1"/>
          </p:cNvSpPr>
          <p:nvPr/>
        </p:nvSpPr>
        <p:spPr bwMode="auto">
          <a:xfrm>
            <a:off x="2977978" y="2069756"/>
            <a:ext cx="295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t>0</a:t>
            </a:r>
          </a:p>
        </p:txBody>
      </p:sp>
      <p:sp>
        <p:nvSpPr>
          <p:cNvPr id="57" name="Text Box 190"/>
          <p:cNvSpPr txBox="1">
            <a:spLocks noChangeArrowheads="1"/>
          </p:cNvSpPr>
          <p:nvPr/>
        </p:nvSpPr>
        <p:spPr bwMode="auto">
          <a:xfrm>
            <a:off x="3130378" y="2069756"/>
            <a:ext cx="295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t>0</a:t>
            </a:r>
          </a:p>
        </p:txBody>
      </p:sp>
      <p:sp>
        <p:nvSpPr>
          <p:cNvPr id="58" name="Text Box 191"/>
          <p:cNvSpPr txBox="1">
            <a:spLocks noChangeArrowheads="1"/>
          </p:cNvSpPr>
          <p:nvPr/>
        </p:nvSpPr>
        <p:spPr bwMode="auto">
          <a:xfrm>
            <a:off x="3282778" y="2069756"/>
            <a:ext cx="295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t>0</a:t>
            </a:r>
          </a:p>
        </p:txBody>
      </p:sp>
      <p:sp>
        <p:nvSpPr>
          <p:cNvPr id="59" name="Text Box 192"/>
          <p:cNvSpPr txBox="1">
            <a:spLocks noChangeArrowheads="1"/>
          </p:cNvSpPr>
          <p:nvPr/>
        </p:nvSpPr>
        <p:spPr bwMode="auto">
          <a:xfrm>
            <a:off x="3435178" y="2069756"/>
            <a:ext cx="295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t>0</a:t>
            </a:r>
          </a:p>
        </p:txBody>
      </p:sp>
      <p:sp>
        <p:nvSpPr>
          <p:cNvPr id="60" name="Text Box 193"/>
          <p:cNvSpPr txBox="1">
            <a:spLocks noChangeArrowheads="1"/>
          </p:cNvSpPr>
          <p:nvPr/>
        </p:nvSpPr>
        <p:spPr bwMode="auto">
          <a:xfrm>
            <a:off x="3592341" y="2069756"/>
            <a:ext cx="285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t>1</a:t>
            </a:r>
          </a:p>
        </p:txBody>
      </p:sp>
      <p:sp>
        <p:nvSpPr>
          <p:cNvPr id="61" name="Text Box 194"/>
          <p:cNvSpPr txBox="1">
            <a:spLocks noChangeArrowheads="1"/>
          </p:cNvSpPr>
          <p:nvPr/>
        </p:nvSpPr>
        <p:spPr bwMode="auto">
          <a:xfrm>
            <a:off x="3739978" y="2069756"/>
            <a:ext cx="295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t>0</a:t>
            </a:r>
          </a:p>
        </p:txBody>
      </p:sp>
      <p:sp>
        <p:nvSpPr>
          <p:cNvPr id="62" name="Text Box 195"/>
          <p:cNvSpPr txBox="1">
            <a:spLocks noChangeArrowheads="1"/>
          </p:cNvSpPr>
          <p:nvPr/>
        </p:nvSpPr>
        <p:spPr bwMode="auto">
          <a:xfrm>
            <a:off x="3897141" y="2069756"/>
            <a:ext cx="285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t>1</a:t>
            </a:r>
          </a:p>
        </p:txBody>
      </p:sp>
      <p:sp>
        <p:nvSpPr>
          <p:cNvPr id="63" name="Text Box 196"/>
          <p:cNvSpPr txBox="1">
            <a:spLocks noChangeArrowheads="1"/>
          </p:cNvSpPr>
          <p:nvPr/>
        </p:nvSpPr>
        <p:spPr bwMode="auto">
          <a:xfrm>
            <a:off x="4049541" y="2069756"/>
            <a:ext cx="285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t>1</a:t>
            </a:r>
          </a:p>
        </p:txBody>
      </p:sp>
      <p:sp>
        <p:nvSpPr>
          <p:cNvPr id="64" name="Text Box 197"/>
          <p:cNvSpPr txBox="1">
            <a:spLocks noChangeArrowheads="1"/>
          </p:cNvSpPr>
          <p:nvPr/>
        </p:nvSpPr>
        <p:spPr bwMode="auto">
          <a:xfrm>
            <a:off x="4197178" y="2069756"/>
            <a:ext cx="295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t>0</a:t>
            </a:r>
          </a:p>
        </p:txBody>
      </p:sp>
      <p:sp>
        <p:nvSpPr>
          <p:cNvPr id="65" name="Text Box 198"/>
          <p:cNvSpPr txBox="1">
            <a:spLocks noChangeArrowheads="1"/>
          </p:cNvSpPr>
          <p:nvPr/>
        </p:nvSpPr>
        <p:spPr bwMode="auto">
          <a:xfrm>
            <a:off x="4354341" y="2069756"/>
            <a:ext cx="285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t>1</a:t>
            </a:r>
          </a:p>
        </p:txBody>
      </p:sp>
      <p:sp>
        <p:nvSpPr>
          <p:cNvPr id="66" name="Text Box 199"/>
          <p:cNvSpPr txBox="1">
            <a:spLocks noChangeArrowheads="1"/>
          </p:cNvSpPr>
          <p:nvPr/>
        </p:nvSpPr>
        <p:spPr bwMode="auto">
          <a:xfrm>
            <a:off x="4501978" y="2069756"/>
            <a:ext cx="295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t>0</a:t>
            </a:r>
          </a:p>
        </p:txBody>
      </p:sp>
      <p:sp>
        <p:nvSpPr>
          <p:cNvPr id="67" name="Text Box 200"/>
          <p:cNvSpPr txBox="1">
            <a:spLocks noChangeArrowheads="1"/>
          </p:cNvSpPr>
          <p:nvPr/>
        </p:nvSpPr>
        <p:spPr bwMode="auto">
          <a:xfrm>
            <a:off x="4654378" y="2069756"/>
            <a:ext cx="295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t>0</a:t>
            </a:r>
          </a:p>
        </p:txBody>
      </p:sp>
      <p:sp>
        <p:nvSpPr>
          <p:cNvPr id="68" name="Text Box 201"/>
          <p:cNvSpPr txBox="1">
            <a:spLocks noChangeArrowheads="1"/>
          </p:cNvSpPr>
          <p:nvPr/>
        </p:nvSpPr>
        <p:spPr bwMode="auto">
          <a:xfrm>
            <a:off x="4811541" y="2069756"/>
            <a:ext cx="285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t>1</a:t>
            </a:r>
          </a:p>
        </p:txBody>
      </p:sp>
      <p:sp>
        <p:nvSpPr>
          <p:cNvPr id="69" name="Text Box 202"/>
          <p:cNvSpPr txBox="1">
            <a:spLocks noChangeArrowheads="1"/>
          </p:cNvSpPr>
          <p:nvPr/>
        </p:nvSpPr>
        <p:spPr bwMode="auto">
          <a:xfrm>
            <a:off x="4959178" y="2069756"/>
            <a:ext cx="295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t>0</a:t>
            </a:r>
          </a:p>
        </p:txBody>
      </p:sp>
      <p:sp>
        <p:nvSpPr>
          <p:cNvPr id="70" name="Text Box 203"/>
          <p:cNvSpPr txBox="1">
            <a:spLocks noChangeArrowheads="1"/>
          </p:cNvSpPr>
          <p:nvPr/>
        </p:nvSpPr>
        <p:spPr bwMode="auto">
          <a:xfrm>
            <a:off x="5116341" y="2069756"/>
            <a:ext cx="285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t>1</a:t>
            </a:r>
          </a:p>
        </p:txBody>
      </p:sp>
      <p:sp>
        <p:nvSpPr>
          <p:cNvPr id="71" name="Text Box 204"/>
          <p:cNvSpPr txBox="1">
            <a:spLocks noChangeArrowheads="1"/>
          </p:cNvSpPr>
          <p:nvPr/>
        </p:nvSpPr>
        <p:spPr bwMode="auto">
          <a:xfrm>
            <a:off x="5263978" y="2069756"/>
            <a:ext cx="295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t>0</a:t>
            </a:r>
          </a:p>
        </p:txBody>
      </p:sp>
      <p:sp>
        <p:nvSpPr>
          <p:cNvPr id="72" name="Text Box 205"/>
          <p:cNvSpPr txBox="1">
            <a:spLocks noChangeArrowheads="1"/>
          </p:cNvSpPr>
          <p:nvPr/>
        </p:nvSpPr>
        <p:spPr bwMode="auto">
          <a:xfrm>
            <a:off x="5421141" y="2069756"/>
            <a:ext cx="285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t>1</a:t>
            </a:r>
          </a:p>
        </p:txBody>
      </p:sp>
      <p:sp>
        <p:nvSpPr>
          <p:cNvPr id="73" name="Text Box 206"/>
          <p:cNvSpPr txBox="1">
            <a:spLocks noChangeArrowheads="1"/>
          </p:cNvSpPr>
          <p:nvPr/>
        </p:nvSpPr>
        <p:spPr bwMode="auto">
          <a:xfrm>
            <a:off x="5568778" y="2069756"/>
            <a:ext cx="295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t>0</a:t>
            </a:r>
          </a:p>
        </p:txBody>
      </p:sp>
      <p:sp>
        <p:nvSpPr>
          <p:cNvPr id="74" name="Text Box 210"/>
          <p:cNvSpPr txBox="1">
            <a:spLocks noChangeArrowheads="1"/>
          </p:cNvSpPr>
          <p:nvPr/>
        </p:nvSpPr>
        <p:spPr bwMode="auto">
          <a:xfrm>
            <a:off x="6497466" y="2069756"/>
            <a:ext cx="285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t>1</a:t>
            </a:r>
          </a:p>
        </p:txBody>
      </p:sp>
      <p:sp>
        <p:nvSpPr>
          <p:cNvPr id="75" name="Text Box 211"/>
          <p:cNvSpPr txBox="1">
            <a:spLocks noChangeArrowheads="1"/>
          </p:cNvSpPr>
          <p:nvPr/>
        </p:nvSpPr>
        <p:spPr bwMode="auto">
          <a:xfrm>
            <a:off x="6645103" y="2069756"/>
            <a:ext cx="295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t>0</a:t>
            </a:r>
          </a:p>
        </p:txBody>
      </p:sp>
      <p:sp>
        <p:nvSpPr>
          <p:cNvPr id="76" name="Text Box 212"/>
          <p:cNvSpPr txBox="1">
            <a:spLocks noChangeArrowheads="1"/>
          </p:cNvSpPr>
          <p:nvPr/>
        </p:nvSpPr>
        <p:spPr bwMode="auto">
          <a:xfrm>
            <a:off x="6797503" y="2069756"/>
            <a:ext cx="295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t>0</a:t>
            </a:r>
          </a:p>
        </p:txBody>
      </p:sp>
      <p:sp>
        <p:nvSpPr>
          <p:cNvPr id="77" name="Text Box 213"/>
          <p:cNvSpPr txBox="1">
            <a:spLocks noChangeArrowheads="1"/>
          </p:cNvSpPr>
          <p:nvPr/>
        </p:nvSpPr>
        <p:spPr bwMode="auto">
          <a:xfrm>
            <a:off x="6949903" y="2069756"/>
            <a:ext cx="295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t>0</a:t>
            </a:r>
          </a:p>
        </p:txBody>
      </p:sp>
      <p:sp>
        <p:nvSpPr>
          <p:cNvPr id="78" name="Text Box 214"/>
          <p:cNvSpPr txBox="1">
            <a:spLocks noChangeArrowheads="1"/>
          </p:cNvSpPr>
          <p:nvPr/>
        </p:nvSpPr>
        <p:spPr bwMode="auto">
          <a:xfrm>
            <a:off x="7102303" y="2069756"/>
            <a:ext cx="295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t>0</a:t>
            </a:r>
          </a:p>
        </p:txBody>
      </p:sp>
      <p:sp>
        <p:nvSpPr>
          <p:cNvPr id="79" name="Text Box 215"/>
          <p:cNvSpPr txBox="1">
            <a:spLocks noChangeArrowheads="1"/>
          </p:cNvSpPr>
          <p:nvPr/>
        </p:nvSpPr>
        <p:spPr bwMode="auto">
          <a:xfrm>
            <a:off x="7254703" y="2069756"/>
            <a:ext cx="295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t>0</a:t>
            </a:r>
          </a:p>
        </p:txBody>
      </p:sp>
      <p:sp>
        <p:nvSpPr>
          <p:cNvPr id="80" name="Text Box 216"/>
          <p:cNvSpPr txBox="1">
            <a:spLocks noChangeArrowheads="1"/>
          </p:cNvSpPr>
          <p:nvPr/>
        </p:nvSpPr>
        <p:spPr bwMode="auto">
          <a:xfrm>
            <a:off x="5721178" y="2069756"/>
            <a:ext cx="295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t>0</a:t>
            </a:r>
          </a:p>
        </p:txBody>
      </p:sp>
      <p:sp>
        <p:nvSpPr>
          <p:cNvPr id="81" name="Text Box 217"/>
          <p:cNvSpPr txBox="1">
            <a:spLocks noChangeArrowheads="1"/>
          </p:cNvSpPr>
          <p:nvPr/>
        </p:nvSpPr>
        <p:spPr bwMode="auto">
          <a:xfrm>
            <a:off x="5873578" y="2069756"/>
            <a:ext cx="295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t>0</a:t>
            </a:r>
          </a:p>
        </p:txBody>
      </p:sp>
      <p:sp>
        <p:nvSpPr>
          <p:cNvPr id="82" name="Text Box 218"/>
          <p:cNvSpPr txBox="1">
            <a:spLocks noChangeArrowheads="1"/>
          </p:cNvSpPr>
          <p:nvPr/>
        </p:nvSpPr>
        <p:spPr bwMode="auto">
          <a:xfrm>
            <a:off x="6032328" y="2069756"/>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t>0</a:t>
            </a:r>
          </a:p>
        </p:txBody>
      </p:sp>
      <p:sp>
        <p:nvSpPr>
          <p:cNvPr id="83" name="Text Box 219"/>
          <p:cNvSpPr txBox="1">
            <a:spLocks noChangeArrowheads="1"/>
          </p:cNvSpPr>
          <p:nvPr/>
        </p:nvSpPr>
        <p:spPr bwMode="auto">
          <a:xfrm>
            <a:off x="6184728" y="2069756"/>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t>0</a:t>
            </a:r>
          </a:p>
        </p:txBody>
      </p:sp>
      <p:sp>
        <p:nvSpPr>
          <p:cNvPr id="84" name="Text Box 220"/>
          <p:cNvSpPr txBox="1">
            <a:spLocks noChangeArrowheads="1"/>
          </p:cNvSpPr>
          <p:nvPr/>
        </p:nvSpPr>
        <p:spPr bwMode="auto">
          <a:xfrm>
            <a:off x="6337128" y="2069756"/>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b="0"/>
              <a:t>0</a:t>
            </a:r>
          </a:p>
        </p:txBody>
      </p:sp>
      <p:grpSp>
        <p:nvGrpSpPr>
          <p:cNvPr id="85" name="Group 237"/>
          <p:cNvGrpSpPr>
            <a:grpSpLocks/>
          </p:cNvGrpSpPr>
          <p:nvPr/>
        </p:nvGrpSpPr>
        <p:grpSpPr bwMode="auto">
          <a:xfrm>
            <a:off x="1615903" y="2393606"/>
            <a:ext cx="1666875" cy="1033463"/>
            <a:chOff x="582" y="1404"/>
            <a:chExt cx="1050" cy="651"/>
          </a:xfrm>
        </p:grpSpPr>
        <p:sp>
          <p:nvSpPr>
            <p:cNvPr id="86" name="AutoShape 122"/>
            <p:cNvSpPr>
              <a:spLocks/>
            </p:cNvSpPr>
            <p:nvPr/>
          </p:nvSpPr>
          <p:spPr bwMode="auto">
            <a:xfrm rot="-5400000">
              <a:off x="1438" y="1282"/>
              <a:ext cx="72" cy="316"/>
            </a:xfrm>
            <a:prstGeom prst="leftBrace">
              <a:avLst>
                <a:gd name="adj1" fmla="val 64574"/>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b="0"/>
            </a:p>
          </p:txBody>
        </p:sp>
        <p:sp>
          <p:nvSpPr>
            <p:cNvPr id="87" name="Text Box 223"/>
            <p:cNvSpPr txBox="1">
              <a:spLocks noChangeArrowheads="1"/>
            </p:cNvSpPr>
            <p:nvPr/>
          </p:nvSpPr>
          <p:spPr bwMode="auto">
            <a:xfrm>
              <a:off x="582" y="1473"/>
              <a:ext cx="957"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800" b="0" dirty="0">
                  <a:solidFill>
                    <a:srgbClr val="CC0000"/>
                  </a:solidFill>
                </a:rPr>
                <a:t>op = 0x00 </a:t>
              </a:r>
              <a:br>
                <a:rPr lang="en-US" altLang="tr-TR" sz="1800" b="0" dirty="0">
                  <a:solidFill>
                    <a:srgbClr val="CC0000"/>
                  </a:solidFill>
                </a:rPr>
              </a:br>
              <a:r>
                <a:rPr lang="en-US" altLang="tr-TR" sz="1800" b="0" dirty="0">
                  <a:solidFill>
                    <a:srgbClr val="CC0000"/>
                  </a:solidFill>
                </a:rPr>
                <a:t>dictating an </a:t>
              </a:r>
              <a:br>
                <a:rPr lang="en-US" altLang="tr-TR" sz="1800" b="0" dirty="0">
                  <a:solidFill>
                    <a:srgbClr val="CC0000"/>
                  </a:solidFill>
                </a:rPr>
              </a:br>
              <a:r>
                <a:rPr lang="en-US" altLang="tr-TR" sz="1800" b="0" dirty="0">
                  <a:solidFill>
                    <a:srgbClr val="CC0000"/>
                  </a:solidFill>
                </a:rPr>
                <a:t>ALU function</a:t>
              </a:r>
            </a:p>
          </p:txBody>
        </p:sp>
        <p:sp>
          <p:nvSpPr>
            <p:cNvPr id="88" name="Line 229"/>
            <p:cNvSpPr>
              <a:spLocks noChangeShapeType="1"/>
            </p:cNvSpPr>
            <p:nvPr/>
          </p:nvSpPr>
          <p:spPr bwMode="auto">
            <a:xfrm flipV="1">
              <a:off x="1376" y="1476"/>
              <a:ext cx="96" cy="144"/>
            </a:xfrm>
            <a:prstGeom prst="line">
              <a:avLst/>
            </a:prstGeom>
            <a:noFill/>
            <a:ln w="952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spAutoFit/>
            </a:bodyPr>
            <a:lstStyle/>
            <a:p>
              <a:endParaRPr lang="tr-TR"/>
            </a:p>
          </p:txBody>
        </p:sp>
      </p:grpSp>
      <p:grpSp>
        <p:nvGrpSpPr>
          <p:cNvPr id="89" name="Group 238"/>
          <p:cNvGrpSpPr>
            <a:grpSpLocks/>
          </p:cNvGrpSpPr>
          <p:nvPr/>
        </p:nvGrpSpPr>
        <p:grpSpPr bwMode="auto">
          <a:xfrm>
            <a:off x="3233566" y="2393606"/>
            <a:ext cx="976312" cy="1209675"/>
            <a:chOff x="1601" y="1404"/>
            <a:chExt cx="615" cy="762"/>
          </a:xfrm>
        </p:grpSpPr>
        <p:sp>
          <p:nvSpPr>
            <p:cNvPr id="90" name="AutoShape 125"/>
            <p:cNvSpPr>
              <a:spLocks/>
            </p:cNvSpPr>
            <p:nvPr/>
          </p:nvSpPr>
          <p:spPr bwMode="auto">
            <a:xfrm rot="-5400000">
              <a:off x="1980" y="1283"/>
              <a:ext cx="72" cy="313"/>
            </a:xfrm>
            <a:prstGeom prst="leftBrace">
              <a:avLst>
                <a:gd name="adj1" fmla="val 55548"/>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b="0"/>
            </a:p>
          </p:txBody>
        </p:sp>
        <p:sp>
          <p:nvSpPr>
            <p:cNvPr id="91" name="Text Box 225"/>
            <p:cNvSpPr txBox="1">
              <a:spLocks noChangeArrowheads="1"/>
            </p:cNvSpPr>
            <p:nvPr/>
          </p:nvSpPr>
          <p:spPr bwMode="auto">
            <a:xfrm>
              <a:off x="1601" y="1584"/>
              <a:ext cx="615"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800" b="0">
                  <a:solidFill>
                    <a:srgbClr val="CC0000"/>
                  </a:solidFill>
                </a:rPr>
                <a:t>rs = 11</a:t>
              </a:r>
              <a:br>
                <a:rPr lang="en-US" altLang="tr-TR" sz="1800" b="0">
                  <a:solidFill>
                    <a:srgbClr val="CC0000"/>
                  </a:solidFill>
                </a:rPr>
              </a:br>
              <a:r>
                <a:rPr lang="en-US" altLang="tr-TR" sz="1800" b="0">
                  <a:solidFill>
                    <a:srgbClr val="CC0000"/>
                  </a:solidFill>
                </a:rPr>
                <a:t>Reg[11]</a:t>
              </a:r>
            </a:p>
            <a:p>
              <a:pPr algn="ctr"/>
              <a:r>
                <a:rPr lang="en-US" altLang="tr-TR" sz="1800" b="0">
                  <a:solidFill>
                    <a:srgbClr val="CC0000"/>
                  </a:solidFill>
                </a:rPr>
                <a:t>source</a:t>
              </a:r>
            </a:p>
          </p:txBody>
        </p:sp>
        <p:sp>
          <p:nvSpPr>
            <p:cNvPr id="92" name="Line 230"/>
            <p:cNvSpPr>
              <a:spLocks noChangeShapeType="1"/>
            </p:cNvSpPr>
            <p:nvPr/>
          </p:nvSpPr>
          <p:spPr bwMode="auto">
            <a:xfrm flipV="1">
              <a:off x="2016" y="1476"/>
              <a:ext cx="0" cy="144"/>
            </a:xfrm>
            <a:prstGeom prst="line">
              <a:avLst/>
            </a:prstGeom>
            <a:noFill/>
            <a:ln w="9525">
              <a:solidFill>
                <a:srgbClr val="CC00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tr-TR"/>
            </a:p>
          </p:txBody>
        </p:sp>
      </p:grpSp>
      <p:grpSp>
        <p:nvGrpSpPr>
          <p:cNvPr id="93" name="Group 240"/>
          <p:cNvGrpSpPr>
            <a:grpSpLocks/>
          </p:cNvGrpSpPr>
          <p:nvPr/>
        </p:nvGrpSpPr>
        <p:grpSpPr bwMode="auto">
          <a:xfrm>
            <a:off x="4935366" y="2393606"/>
            <a:ext cx="1301750" cy="1208088"/>
            <a:chOff x="2673" y="1404"/>
            <a:chExt cx="820" cy="761"/>
          </a:xfrm>
        </p:grpSpPr>
        <p:sp>
          <p:nvSpPr>
            <p:cNvPr id="94" name="AutoShape 129"/>
            <p:cNvSpPr>
              <a:spLocks/>
            </p:cNvSpPr>
            <p:nvPr/>
          </p:nvSpPr>
          <p:spPr bwMode="auto">
            <a:xfrm rot="-5400000">
              <a:off x="2940" y="1283"/>
              <a:ext cx="72" cy="313"/>
            </a:xfrm>
            <a:prstGeom prst="leftBrace">
              <a:avLst>
                <a:gd name="adj1" fmla="val 55548"/>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b="0"/>
            </a:p>
          </p:txBody>
        </p:sp>
        <p:sp>
          <p:nvSpPr>
            <p:cNvPr id="95" name="Text Box 227"/>
            <p:cNvSpPr txBox="1">
              <a:spLocks noChangeArrowheads="1"/>
            </p:cNvSpPr>
            <p:nvPr/>
          </p:nvSpPr>
          <p:spPr bwMode="auto">
            <a:xfrm>
              <a:off x="2673" y="1583"/>
              <a:ext cx="82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800" b="0">
                  <a:solidFill>
                    <a:srgbClr val="CC0000"/>
                  </a:solidFill>
                </a:rPr>
                <a:t>rd = 10 </a:t>
              </a:r>
              <a:br>
                <a:rPr lang="en-US" altLang="tr-TR" sz="1800" b="0">
                  <a:solidFill>
                    <a:srgbClr val="CC0000"/>
                  </a:solidFill>
                </a:rPr>
              </a:br>
              <a:r>
                <a:rPr lang="en-US" altLang="tr-TR" sz="1800" b="0">
                  <a:solidFill>
                    <a:srgbClr val="CC0000"/>
                  </a:solidFill>
                </a:rPr>
                <a:t>Reg[10]</a:t>
              </a:r>
            </a:p>
            <a:p>
              <a:pPr algn="ctr"/>
              <a:r>
                <a:rPr lang="en-US" altLang="tr-TR" sz="1800" b="0">
                  <a:solidFill>
                    <a:srgbClr val="CC0000"/>
                  </a:solidFill>
                </a:rPr>
                <a:t>destination</a:t>
              </a:r>
            </a:p>
          </p:txBody>
        </p:sp>
        <p:sp>
          <p:nvSpPr>
            <p:cNvPr id="96" name="Line 231"/>
            <p:cNvSpPr>
              <a:spLocks noChangeShapeType="1"/>
            </p:cNvSpPr>
            <p:nvPr/>
          </p:nvSpPr>
          <p:spPr bwMode="auto">
            <a:xfrm flipV="1">
              <a:off x="2976" y="1476"/>
              <a:ext cx="0" cy="144"/>
            </a:xfrm>
            <a:prstGeom prst="line">
              <a:avLst/>
            </a:prstGeom>
            <a:noFill/>
            <a:ln w="9525">
              <a:solidFill>
                <a:srgbClr val="CC00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tr-TR"/>
            </a:p>
          </p:txBody>
        </p:sp>
      </p:grpSp>
      <p:grpSp>
        <p:nvGrpSpPr>
          <p:cNvPr id="97" name="Group 239"/>
          <p:cNvGrpSpPr>
            <a:grpSpLocks/>
          </p:cNvGrpSpPr>
          <p:nvPr/>
        </p:nvGrpSpPr>
        <p:grpSpPr bwMode="auto">
          <a:xfrm>
            <a:off x="4198766" y="2393606"/>
            <a:ext cx="877887" cy="1743075"/>
            <a:chOff x="2209" y="1404"/>
            <a:chExt cx="553" cy="1098"/>
          </a:xfrm>
        </p:grpSpPr>
        <p:sp>
          <p:nvSpPr>
            <p:cNvPr id="98" name="AutoShape 128"/>
            <p:cNvSpPr>
              <a:spLocks/>
            </p:cNvSpPr>
            <p:nvPr/>
          </p:nvSpPr>
          <p:spPr bwMode="auto">
            <a:xfrm rot="-5400000">
              <a:off x="2460" y="1283"/>
              <a:ext cx="72" cy="313"/>
            </a:xfrm>
            <a:prstGeom prst="leftBrace">
              <a:avLst>
                <a:gd name="adj1" fmla="val 55548"/>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b="0"/>
            </a:p>
          </p:txBody>
        </p:sp>
        <p:sp>
          <p:nvSpPr>
            <p:cNvPr id="99" name="Text Box 226"/>
            <p:cNvSpPr txBox="1">
              <a:spLocks noChangeArrowheads="1"/>
            </p:cNvSpPr>
            <p:nvPr/>
          </p:nvSpPr>
          <p:spPr bwMode="auto">
            <a:xfrm>
              <a:off x="2209" y="1920"/>
              <a:ext cx="553"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800" b="0" dirty="0" err="1">
                  <a:solidFill>
                    <a:srgbClr val="CC0000"/>
                  </a:solidFill>
                </a:rPr>
                <a:t>rt</a:t>
              </a:r>
              <a:r>
                <a:rPr lang="en-US" altLang="tr-TR" sz="1800" b="0" dirty="0">
                  <a:solidFill>
                    <a:srgbClr val="CC0000"/>
                  </a:solidFill>
                </a:rPr>
                <a:t> = 9</a:t>
              </a:r>
              <a:br>
                <a:rPr lang="en-US" altLang="tr-TR" sz="1800" b="0" dirty="0">
                  <a:solidFill>
                    <a:srgbClr val="CC0000"/>
                  </a:solidFill>
                </a:rPr>
              </a:br>
              <a:r>
                <a:rPr lang="en-US" altLang="tr-TR" sz="1800" b="0" dirty="0" err="1">
                  <a:solidFill>
                    <a:srgbClr val="CC0000"/>
                  </a:solidFill>
                </a:rPr>
                <a:t>Reg</a:t>
              </a:r>
              <a:r>
                <a:rPr lang="en-US" altLang="tr-TR" sz="1800" b="0" dirty="0">
                  <a:solidFill>
                    <a:srgbClr val="CC0000"/>
                  </a:solidFill>
                </a:rPr>
                <a:t>[9]</a:t>
              </a:r>
            </a:p>
            <a:p>
              <a:pPr algn="ctr"/>
              <a:r>
                <a:rPr lang="en-US" altLang="tr-TR" sz="1800" b="0" dirty="0">
                  <a:solidFill>
                    <a:srgbClr val="CC0000"/>
                  </a:solidFill>
                </a:rPr>
                <a:t>source</a:t>
              </a:r>
            </a:p>
          </p:txBody>
        </p:sp>
        <p:sp>
          <p:nvSpPr>
            <p:cNvPr id="100" name="Line 233"/>
            <p:cNvSpPr>
              <a:spLocks noChangeShapeType="1"/>
            </p:cNvSpPr>
            <p:nvPr/>
          </p:nvSpPr>
          <p:spPr bwMode="auto">
            <a:xfrm flipV="1">
              <a:off x="2496" y="1476"/>
              <a:ext cx="0" cy="492"/>
            </a:xfrm>
            <a:prstGeom prst="line">
              <a:avLst/>
            </a:prstGeom>
            <a:noFill/>
            <a:ln w="9525">
              <a:solidFill>
                <a:srgbClr val="CC00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tr-TR"/>
            </a:p>
          </p:txBody>
        </p:sp>
      </p:grpSp>
      <p:grpSp>
        <p:nvGrpSpPr>
          <p:cNvPr id="101" name="Group 241"/>
          <p:cNvGrpSpPr>
            <a:grpSpLocks/>
          </p:cNvGrpSpPr>
          <p:nvPr/>
        </p:nvGrpSpPr>
        <p:grpSpPr bwMode="auto">
          <a:xfrm>
            <a:off x="5929141" y="2374556"/>
            <a:ext cx="1531937" cy="1762125"/>
            <a:chOff x="3299" y="1392"/>
            <a:chExt cx="965" cy="1110"/>
          </a:xfrm>
        </p:grpSpPr>
        <p:sp>
          <p:nvSpPr>
            <p:cNvPr id="102" name="AutoShape 221"/>
            <p:cNvSpPr>
              <a:spLocks/>
            </p:cNvSpPr>
            <p:nvPr/>
          </p:nvSpPr>
          <p:spPr bwMode="auto">
            <a:xfrm rot="-5400000">
              <a:off x="3420" y="1271"/>
              <a:ext cx="72" cy="313"/>
            </a:xfrm>
            <a:prstGeom prst="leftBrace">
              <a:avLst>
                <a:gd name="adj1" fmla="val 55548"/>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b="0"/>
            </a:p>
          </p:txBody>
        </p:sp>
        <p:sp>
          <p:nvSpPr>
            <p:cNvPr id="103" name="Text Box 228"/>
            <p:cNvSpPr txBox="1">
              <a:spLocks noChangeArrowheads="1"/>
            </p:cNvSpPr>
            <p:nvPr/>
          </p:nvSpPr>
          <p:spPr bwMode="auto">
            <a:xfrm>
              <a:off x="3558" y="1920"/>
              <a:ext cx="706"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800" b="0">
                  <a:solidFill>
                    <a:srgbClr val="CC0000"/>
                  </a:solidFill>
                </a:rPr>
                <a:t>unused</a:t>
              </a:r>
              <a:br>
                <a:rPr lang="en-US" altLang="tr-TR" sz="1800" b="0">
                  <a:solidFill>
                    <a:srgbClr val="CC0000"/>
                  </a:solidFill>
                </a:rPr>
              </a:br>
              <a:r>
                <a:rPr lang="en-US" altLang="tr-TR" sz="1800" b="0">
                  <a:solidFill>
                    <a:srgbClr val="CC0000"/>
                  </a:solidFill>
                </a:rPr>
                <a:t>fields are</a:t>
              </a:r>
              <a:br>
                <a:rPr lang="en-US" altLang="tr-TR" sz="1800" b="0">
                  <a:solidFill>
                    <a:srgbClr val="CC0000"/>
                  </a:solidFill>
                </a:rPr>
              </a:br>
              <a:r>
                <a:rPr lang="en-US" altLang="tr-TR" sz="1800" b="0">
                  <a:solidFill>
                    <a:srgbClr val="CC0000"/>
                  </a:solidFill>
                </a:rPr>
                <a:t>set to </a:t>
              </a:r>
              <a:r>
                <a:rPr lang="ja-JP" altLang="en-US" sz="1800" b="0">
                  <a:solidFill>
                    <a:srgbClr val="CC0000"/>
                  </a:solidFill>
                </a:rPr>
                <a:t>‘</a:t>
              </a:r>
              <a:r>
                <a:rPr lang="en-US" altLang="ja-JP" sz="1800" b="0">
                  <a:solidFill>
                    <a:srgbClr val="CC0000"/>
                  </a:solidFill>
                </a:rPr>
                <a:t>0</a:t>
              </a:r>
              <a:r>
                <a:rPr lang="ja-JP" altLang="en-US" sz="1800" b="0">
                  <a:solidFill>
                    <a:srgbClr val="CC0000"/>
                  </a:solidFill>
                </a:rPr>
                <a:t>’</a:t>
              </a:r>
              <a:endParaRPr lang="en-US" altLang="tr-TR" sz="1800" b="0">
                <a:solidFill>
                  <a:srgbClr val="CC0000"/>
                </a:solidFill>
              </a:endParaRPr>
            </a:p>
          </p:txBody>
        </p:sp>
        <p:sp>
          <p:nvSpPr>
            <p:cNvPr id="104" name="Line 234"/>
            <p:cNvSpPr>
              <a:spLocks noChangeShapeType="1"/>
            </p:cNvSpPr>
            <p:nvPr/>
          </p:nvSpPr>
          <p:spPr bwMode="auto">
            <a:xfrm flipH="1" flipV="1">
              <a:off x="3456" y="1476"/>
              <a:ext cx="336" cy="492"/>
            </a:xfrm>
            <a:prstGeom prst="line">
              <a:avLst/>
            </a:prstGeom>
            <a:noFill/>
            <a:ln w="9525">
              <a:solidFill>
                <a:srgbClr val="CC00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tr-TR"/>
            </a:p>
          </p:txBody>
        </p:sp>
      </p:grpSp>
      <p:grpSp>
        <p:nvGrpSpPr>
          <p:cNvPr id="105" name="Group 242"/>
          <p:cNvGrpSpPr>
            <a:grpSpLocks/>
          </p:cNvGrpSpPr>
          <p:nvPr/>
        </p:nvGrpSpPr>
        <p:grpSpPr bwMode="auto">
          <a:xfrm>
            <a:off x="6780041" y="2374556"/>
            <a:ext cx="1760537" cy="1044575"/>
            <a:chOff x="3835" y="1392"/>
            <a:chExt cx="1109" cy="658"/>
          </a:xfrm>
        </p:grpSpPr>
        <p:sp>
          <p:nvSpPr>
            <p:cNvPr id="106" name="AutoShape 222"/>
            <p:cNvSpPr>
              <a:spLocks/>
            </p:cNvSpPr>
            <p:nvPr/>
          </p:nvSpPr>
          <p:spPr bwMode="auto">
            <a:xfrm rot="-5400000">
              <a:off x="3957" y="1270"/>
              <a:ext cx="72" cy="316"/>
            </a:xfrm>
            <a:prstGeom prst="leftBrace">
              <a:avLst>
                <a:gd name="adj1" fmla="val 64574"/>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b="0"/>
            </a:p>
          </p:txBody>
        </p:sp>
        <p:sp>
          <p:nvSpPr>
            <p:cNvPr id="107" name="Text Box 224"/>
            <p:cNvSpPr txBox="1">
              <a:spLocks noChangeArrowheads="1"/>
            </p:cNvSpPr>
            <p:nvPr/>
          </p:nvSpPr>
          <p:spPr bwMode="auto">
            <a:xfrm>
              <a:off x="4076" y="1473"/>
              <a:ext cx="868"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800" b="0">
                  <a:solidFill>
                    <a:srgbClr val="CC0000"/>
                  </a:solidFill>
                </a:rPr>
                <a:t>func = 0x20 </a:t>
              </a:r>
              <a:br>
                <a:rPr lang="en-US" altLang="tr-TR" sz="1800" b="0">
                  <a:solidFill>
                    <a:srgbClr val="CC0000"/>
                  </a:solidFill>
                </a:rPr>
              </a:br>
              <a:r>
                <a:rPr lang="en-US" altLang="tr-TR" sz="1800" b="0">
                  <a:solidFill>
                    <a:srgbClr val="CC0000"/>
                  </a:solidFill>
                </a:rPr>
                <a:t>dictating an </a:t>
              </a:r>
              <a:br>
                <a:rPr lang="en-US" altLang="tr-TR" sz="1800" b="0">
                  <a:solidFill>
                    <a:srgbClr val="CC0000"/>
                  </a:solidFill>
                </a:rPr>
              </a:br>
              <a:r>
                <a:rPr lang="en-US" altLang="tr-TR" sz="1800" b="0">
                  <a:solidFill>
                    <a:srgbClr val="CC0000"/>
                  </a:solidFill>
                </a:rPr>
                <a:t>add</a:t>
              </a:r>
            </a:p>
          </p:txBody>
        </p:sp>
        <p:sp>
          <p:nvSpPr>
            <p:cNvPr id="108" name="Line 235"/>
            <p:cNvSpPr>
              <a:spLocks noChangeShapeType="1"/>
            </p:cNvSpPr>
            <p:nvPr/>
          </p:nvSpPr>
          <p:spPr bwMode="auto">
            <a:xfrm flipH="1" flipV="1">
              <a:off x="3990" y="1476"/>
              <a:ext cx="96" cy="144"/>
            </a:xfrm>
            <a:prstGeom prst="line">
              <a:avLst/>
            </a:prstGeom>
            <a:noFill/>
            <a:ln w="952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spAutoFit/>
            </a:bodyPr>
            <a:lstStyle/>
            <a:p>
              <a:endParaRPr lang="tr-TR"/>
            </a:p>
          </p:txBody>
        </p:sp>
      </p:grpSp>
      <p:sp>
        <p:nvSpPr>
          <p:cNvPr id="109" name="Line 243"/>
          <p:cNvSpPr>
            <a:spLocks noChangeShapeType="1"/>
          </p:cNvSpPr>
          <p:nvPr/>
        </p:nvSpPr>
        <p:spPr bwMode="auto">
          <a:xfrm>
            <a:off x="6564141" y="2069756"/>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spAutoFit/>
          </a:bodyPr>
          <a:lstStyle/>
          <a:p>
            <a:endParaRPr lang="tr-TR"/>
          </a:p>
        </p:txBody>
      </p:sp>
      <p:sp>
        <p:nvSpPr>
          <p:cNvPr id="112" name="Text Box 252"/>
          <p:cNvSpPr txBox="1">
            <a:spLocks noChangeArrowheads="1"/>
          </p:cNvSpPr>
          <p:nvPr/>
        </p:nvSpPr>
        <p:spPr bwMode="auto">
          <a:xfrm>
            <a:off x="8599316" y="1612556"/>
            <a:ext cx="1084262"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1000"/>
              <a:t>References to register contents are prefixed by a </a:t>
            </a:r>
            <a:r>
              <a:rPr lang="ja-JP" altLang="en-US" sz="1000"/>
              <a:t>“</a:t>
            </a:r>
            <a:r>
              <a:rPr lang="en-US" altLang="ja-JP" sz="1000"/>
              <a:t>$</a:t>
            </a:r>
            <a:r>
              <a:rPr lang="ja-JP" altLang="en-US" sz="1000"/>
              <a:t>”</a:t>
            </a:r>
            <a:r>
              <a:rPr lang="en-US" altLang="ja-JP" sz="1000"/>
              <a:t> to distinguish them from constants or memory addresses</a:t>
            </a:r>
            <a:endParaRPr lang="en-US" altLang="tr-TR" sz="1000"/>
          </a:p>
        </p:txBody>
      </p:sp>
      <p:sp>
        <p:nvSpPr>
          <p:cNvPr id="120" name="Text Box 255"/>
          <p:cNvSpPr txBox="1">
            <a:spLocks noChangeArrowheads="1"/>
          </p:cNvSpPr>
          <p:nvPr/>
        </p:nvSpPr>
        <p:spPr bwMode="auto">
          <a:xfrm>
            <a:off x="1669878" y="2022131"/>
            <a:ext cx="10112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2000" b="0"/>
              <a:t>R-type:</a:t>
            </a:r>
          </a:p>
        </p:txBody>
      </p:sp>
      <p:grpSp>
        <p:nvGrpSpPr>
          <p:cNvPr id="121" name="Group 260"/>
          <p:cNvGrpSpPr>
            <a:grpSpLocks/>
          </p:cNvGrpSpPr>
          <p:nvPr/>
        </p:nvGrpSpPr>
        <p:grpSpPr bwMode="auto">
          <a:xfrm>
            <a:off x="1449216" y="4431959"/>
            <a:ext cx="3371850" cy="396875"/>
            <a:chOff x="480" y="2688"/>
            <a:chExt cx="2124" cy="250"/>
          </a:xfrm>
        </p:grpSpPr>
        <p:sp>
          <p:nvSpPr>
            <p:cNvPr id="123" name="Text Box 258"/>
            <p:cNvSpPr txBox="1">
              <a:spLocks noChangeArrowheads="1"/>
            </p:cNvSpPr>
            <p:nvPr/>
          </p:nvSpPr>
          <p:spPr bwMode="auto">
            <a:xfrm>
              <a:off x="480" y="2688"/>
              <a:ext cx="212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1000"/>
                <a:t>The convention with MIPS assembly language is to specify the destination operand first, followed by source operands.</a:t>
              </a:r>
            </a:p>
          </p:txBody>
        </p:sp>
        <p:sp>
          <p:nvSpPr>
            <p:cNvPr id="124" name="Line 259"/>
            <p:cNvSpPr>
              <a:spLocks noChangeShapeType="1"/>
            </p:cNvSpPr>
            <p:nvPr/>
          </p:nvSpPr>
          <p:spPr bwMode="auto">
            <a:xfrm>
              <a:off x="2448" y="2832"/>
              <a:ext cx="156" cy="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tr-TR"/>
            </a:p>
          </p:txBody>
        </p:sp>
      </p:grpSp>
    </p:spTree>
    <p:extLst>
      <p:ext uri="{BB962C8B-B14F-4D97-AF65-F5344CB8AC3E}">
        <p14:creationId xmlns:p14="http://schemas.microsoft.com/office/powerpoint/2010/main" val="3042024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8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0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8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9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9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10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499"/>
                                          </p:stCondLst>
                                        </p:cTn>
                                        <p:tgtEl>
                                          <p:spTgt spid="1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499"/>
                                          </p:stCondLst>
                                        </p:cTn>
                                        <p:tgtEl>
                                          <p:spTgt spid="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499"/>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235675" y="230660"/>
            <a:ext cx="9144000" cy="701675"/>
          </a:xfrm>
        </p:spPr>
        <p:txBody>
          <a:bodyPr/>
          <a:lstStyle/>
          <a:p>
            <a:pPr eaLnBrk="1" hangingPunct="1"/>
            <a:r>
              <a:rPr lang="en-US" altLang="tr-TR" smtClean="0">
                <a:sym typeface="Symbol" panose="05050102010706020507" pitchFamily="18" charset="2"/>
              </a:rPr>
              <a:t>MIPS ALU Operations with Immediate</a:t>
            </a:r>
          </a:p>
        </p:txBody>
      </p:sp>
      <p:sp>
        <p:nvSpPr>
          <p:cNvPr id="5" name="Rectangle 3"/>
          <p:cNvSpPr>
            <a:spLocks noChangeArrowheads="1"/>
          </p:cNvSpPr>
          <p:nvPr/>
        </p:nvSpPr>
        <p:spPr bwMode="auto">
          <a:xfrm>
            <a:off x="1540475" y="1340323"/>
            <a:ext cx="7423150" cy="41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nSpc>
                <a:spcPct val="90000"/>
              </a:lnSpc>
            </a:pPr>
            <a:r>
              <a:rPr lang="en-US" altLang="tr-TR">
                <a:solidFill>
                  <a:srgbClr val="CC0000"/>
                </a:solidFill>
              </a:rPr>
              <a:t>addi instruction: adds register contents, signed-constant:</a:t>
            </a:r>
          </a:p>
        </p:txBody>
      </p:sp>
      <p:sp>
        <p:nvSpPr>
          <p:cNvPr id="6" name="Rectangle 5"/>
          <p:cNvSpPr>
            <a:spLocks noChangeArrowheads="1"/>
          </p:cNvSpPr>
          <p:nvPr/>
        </p:nvSpPr>
        <p:spPr bwMode="auto">
          <a:xfrm>
            <a:off x="1899250" y="4183535"/>
            <a:ext cx="779462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nSpc>
                <a:spcPct val="90000"/>
              </a:lnSpc>
            </a:pPr>
            <a:r>
              <a:rPr lang="en-US" altLang="tr-TR" sz="2000"/>
              <a:t>Symbolic version:  </a:t>
            </a:r>
            <a:r>
              <a:rPr lang="en-US" altLang="tr-TR" sz="2000">
                <a:latin typeface="Courier New" panose="02070309020205020404" pitchFamily="49" charset="0"/>
              </a:rPr>
              <a:t>addi $9, $11, -3</a:t>
            </a:r>
          </a:p>
        </p:txBody>
      </p:sp>
      <p:sp>
        <p:nvSpPr>
          <p:cNvPr id="7" name="Rectangle 6"/>
          <p:cNvSpPr>
            <a:spLocks noChangeArrowheads="1"/>
          </p:cNvSpPr>
          <p:nvPr/>
        </p:nvSpPr>
        <p:spPr bwMode="auto">
          <a:xfrm>
            <a:off x="2378675" y="5869460"/>
            <a:ext cx="3421063"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marL="233363" indent="-233363">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nSpc>
                <a:spcPct val="90000"/>
              </a:lnSpc>
            </a:pPr>
            <a:r>
              <a:rPr lang="ja-JP" altLang="en-US" sz="1800"/>
              <a:t>“</a:t>
            </a:r>
            <a:r>
              <a:rPr lang="en-US" altLang="ja-JP" sz="1800"/>
              <a:t>Add the contents of rs to const; store result in rt</a:t>
            </a:r>
            <a:r>
              <a:rPr lang="ja-JP" altLang="en-US" sz="1800"/>
              <a:t>”</a:t>
            </a:r>
            <a:endParaRPr lang="en-US" altLang="tr-TR" sz="1800"/>
          </a:p>
        </p:txBody>
      </p:sp>
      <p:grpSp>
        <p:nvGrpSpPr>
          <p:cNvPr id="8" name="Group 71"/>
          <p:cNvGrpSpPr>
            <a:grpSpLocks/>
          </p:cNvGrpSpPr>
          <p:nvPr/>
        </p:nvGrpSpPr>
        <p:grpSpPr bwMode="auto">
          <a:xfrm>
            <a:off x="1737325" y="2440460"/>
            <a:ext cx="2292350" cy="876300"/>
            <a:chOff x="309" y="1404"/>
            <a:chExt cx="1444" cy="552"/>
          </a:xfrm>
        </p:grpSpPr>
        <p:grpSp>
          <p:nvGrpSpPr>
            <p:cNvPr id="9" name="Group 72"/>
            <p:cNvGrpSpPr>
              <a:grpSpLocks/>
            </p:cNvGrpSpPr>
            <p:nvPr/>
          </p:nvGrpSpPr>
          <p:grpSpPr bwMode="auto">
            <a:xfrm>
              <a:off x="309" y="1476"/>
              <a:ext cx="1108" cy="480"/>
              <a:chOff x="237" y="1556"/>
              <a:chExt cx="1108" cy="480"/>
            </a:xfrm>
          </p:grpSpPr>
          <p:sp>
            <p:nvSpPr>
              <p:cNvPr id="11" name="Freeform 73"/>
              <p:cNvSpPr>
                <a:spLocks/>
              </p:cNvSpPr>
              <p:nvPr/>
            </p:nvSpPr>
            <p:spPr bwMode="auto">
              <a:xfrm flipH="1">
                <a:off x="1009" y="1556"/>
                <a:ext cx="336" cy="152"/>
              </a:xfrm>
              <a:custGeom>
                <a:avLst/>
                <a:gdLst>
                  <a:gd name="T0" fmla="*/ 336 w 336"/>
                  <a:gd name="T1" fmla="*/ 144 h 152"/>
                  <a:gd name="T2" fmla="*/ 192 w 336"/>
                  <a:gd name="T3" fmla="*/ 48 h 152"/>
                  <a:gd name="T4" fmla="*/ 192 w 336"/>
                  <a:gd name="T5" fmla="*/ 144 h 152"/>
                  <a:gd name="T6" fmla="*/ 0 w 336"/>
                  <a:gd name="T7" fmla="*/ 0 h 152"/>
                  <a:gd name="T8" fmla="*/ 0 60000 65536"/>
                  <a:gd name="T9" fmla="*/ 0 60000 65536"/>
                  <a:gd name="T10" fmla="*/ 0 60000 65536"/>
                  <a:gd name="T11" fmla="*/ 0 60000 65536"/>
                  <a:gd name="T12" fmla="*/ 0 w 336"/>
                  <a:gd name="T13" fmla="*/ 0 h 152"/>
                  <a:gd name="T14" fmla="*/ 336 w 336"/>
                  <a:gd name="T15" fmla="*/ 152 h 152"/>
                </a:gdLst>
                <a:ahLst/>
                <a:cxnLst>
                  <a:cxn ang="T8">
                    <a:pos x="T0" y="T1"/>
                  </a:cxn>
                  <a:cxn ang="T9">
                    <a:pos x="T2" y="T3"/>
                  </a:cxn>
                  <a:cxn ang="T10">
                    <a:pos x="T4" y="T5"/>
                  </a:cxn>
                  <a:cxn ang="T11">
                    <a:pos x="T6" y="T7"/>
                  </a:cxn>
                </a:cxnLst>
                <a:rect l="T12" t="T13" r="T14" b="T15"/>
                <a:pathLst>
                  <a:path w="336" h="152">
                    <a:moveTo>
                      <a:pt x="336" y="144"/>
                    </a:moveTo>
                    <a:cubicBezTo>
                      <a:pt x="276" y="96"/>
                      <a:pt x="216" y="48"/>
                      <a:pt x="192" y="48"/>
                    </a:cubicBezTo>
                    <a:cubicBezTo>
                      <a:pt x="168" y="48"/>
                      <a:pt x="224" y="152"/>
                      <a:pt x="192" y="144"/>
                    </a:cubicBezTo>
                    <a:cubicBezTo>
                      <a:pt x="160" y="136"/>
                      <a:pt x="80" y="68"/>
                      <a:pt x="0" y="0"/>
                    </a:cubicBezTo>
                  </a:path>
                </a:pathLst>
              </a:custGeom>
              <a:noFill/>
              <a:ln w="9525">
                <a:solidFill>
                  <a:srgbClr val="CC0000"/>
                </a:solidFill>
                <a:round/>
                <a:headEnd/>
                <a:tailEnd type="triangle" w="med" len="med"/>
              </a:ln>
              <a:extLst>
                <a:ext uri="{909E8E84-426E-40DD-AFC4-6F175D3DCCD1}">
                  <a14:hiddenFill xmlns:a14="http://schemas.microsoft.com/office/drawing/2010/main">
                    <a:solidFill>
                      <a:srgbClr val="FFFFFF"/>
                    </a:solidFill>
                  </a14:hiddenFill>
                </a:ext>
              </a:extLst>
            </p:spPr>
            <p:txBody>
              <a:bodyPr>
                <a:spAutoFit/>
              </a:bodyPr>
              <a:lstStyle/>
              <a:p>
                <a:endParaRPr lang="tr-TR"/>
              </a:p>
            </p:txBody>
          </p:sp>
          <p:sp>
            <p:nvSpPr>
              <p:cNvPr id="12" name="Text Box 74"/>
              <p:cNvSpPr txBox="1">
                <a:spLocks noChangeArrowheads="1"/>
              </p:cNvSpPr>
              <p:nvPr/>
            </p:nvSpPr>
            <p:spPr bwMode="auto">
              <a:xfrm>
                <a:off x="237" y="1632"/>
                <a:ext cx="101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800" b="0">
                    <a:solidFill>
                      <a:srgbClr val="CC0000"/>
                    </a:solidFill>
                  </a:rPr>
                  <a:t>OP = 0x08, dictating addi</a:t>
                </a:r>
              </a:p>
            </p:txBody>
          </p:sp>
        </p:grpSp>
        <p:sp>
          <p:nvSpPr>
            <p:cNvPr id="10" name="AutoShape 75"/>
            <p:cNvSpPr>
              <a:spLocks/>
            </p:cNvSpPr>
            <p:nvPr/>
          </p:nvSpPr>
          <p:spPr bwMode="auto">
            <a:xfrm rot="-5400000">
              <a:off x="1438" y="1161"/>
              <a:ext cx="72" cy="558"/>
            </a:xfrm>
            <a:prstGeom prst="leftBrace">
              <a:avLst>
                <a:gd name="adj1" fmla="val 6458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p>
          </p:txBody>
        </p:sp>
      </p:grpSp>
      <p:sp>
        <p:nvSpPr>
          <p:cNvPr id="13" name="AutoShape 77"/>
          <p:cNvSpPr>
            <a:spLocks/>
          </p:cNvSpPr>
          <p:nvPr/>
        </p:nvSpPr>
        <p:spPr bwMode="auto">
          <a:xfrm rot="16200000">
            <a:off x="4342413" y="2135660"/>
            <a:ext cx="114300" cy="762000"/>
          </a:xfrm>
          <a:prstGeom prst="leftBrace">
            <a:avLst>
              <a:gd name="adj1" fmla="val 5555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p>
        </p:txBody>
      </p:sp>
      <p:grpSp>
        <p:nvGrpSpPr>
          <p:cNvPr id="14" name="Group 382"/>
          <p:cNvGrpSpPr>
            <a:grpSpLocks/>
          </p:cNvGrpSpPr>
          <p:nvPr/>
        </p:nvGrpSpPr>
        <p:grpSpPr bwMode="auto">
          <a:xfrm>
            <a:off x="3561363" y="2573810"/>
            <a:ext cx="1779587" cy="1036638"/>
            <a:chOff x="1465" y="1476"/>
            <a:chExt cx="1121" cy="653"/>
          </a:xfrm>
        </p:grpSpPr>
        <p:sp>
          <p:nvSpPr>
            <p:cNvPr id="15" name="Rectangle 78"/>
            <p:cNvSpPr>
              <a:spLocks noChangeArrowheads="1"/>
            </p:cNvSpPr>
            <p:nvPr/>
          </p:nvSpPr>
          <p:spPr bwMode="auto">
            <a:xfrm>
              <a:off x="1465" y="1725"/>
              <a:ext cx="1121"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800" b="0">
                  <a:solidFill>
                    <a:srgbClr val="CC0000"/>
                  </a:solidFill>
                </a:rPr>
                <a:t>rs = 11, Reg[11]</a:t>
              </a:r>
              <a:br>
                <a:rPr lang="en-US" altLang="tr-TR" sz="1800" b="0">
                  <a:solidFill>
                    <a:srgbClr val="CC0000"/>
                  </a:solidFill>
                </a:rPr>
              </a:br>
              <a:r>
                <a:rPr lang="en-US" altLang="tr-TR" sz="1800" b="0">
                  <a:solidFill>
                    <a:srgbClr val="CC0000"/>
                  </a:solidFill>
                </a:rPr>
                <a:t>source </a:t>
              </a:r>
            </a:p>
          </p:txBody>
        </p:sp>
        <p:sp>
          <p:nvSpPr>
            <p:cNvPr id="16" name="Line 79"/>
            <p:cNvSpPr>
              <a:spLocks noChangeShapeType="1"/>
            </p:cNvSpPr>
            <p:nvPr/>
          </p:nvSpPr>
          <p:spPr bwMode="auto">
            <a:xfrm flipV="1">
              <a:off x="1948" y="1476"/>
              <a:ext cx="42" cy="252"/>
            </a:xfrm>
            <a:prstGeom prst="line">
              <a:avLst/>
            </a:prstGeom>
            <a:noFill/>
            <a:ln w="9525">
              <a:solidFill>
                <a:srgbClr val="CC000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tr-TR"/>
            </a:p>
          </p:txBody>
        </p:sp>
      </p:grpSp>
      <p:grpSp>
        <p:nvGrpSpPr>
          <p:cNvPr id="17" name="Group 384"/>
          <p:cNvGrpSpPr>
            <a:grpSpLocks/>
          </p:cNvGrpSpPr>
          <p:nvPr/>
        </p:nvGrpSpPr>
        <p:grpSpPr bwMode="auto">
          <a:xfrm>
            <a:off x="4791675" y="2459510"/>
            <a:ext cx="2452688" cy="1123950"/>
            <a:chOff x="2240" y="1404"/>
            <a:chExt cx="1545" cy="708"/>
          </a:xfrm>
        </p:grpSpPr>
        <p:sp>
          <p:nvSpPr>
            <p:cNvPr id="18" name="Freeform 81"/>
            <p:cNvSpPr>
              <a:spLocks/>
            </p:cNvSpPr>
            <p:nvPr/>
          </p:nvSpPr>
          <p:spPr bwMode="auto">
            <a:xfrm>
              <a:off x="2473" y="1480"/>
              <a:ext cx="711" cy="248"/>
            </a:xfrm>
            <a:custGeom>
              <a:avLst/>
              <a:gdLst>
                <a:gd name="T0" fmla="*/ 98950388 w 265"/>
                <a:gd name="T1" fmla="*/ 41 h 288"/>
                <a:gd name="T2" fmla="*/ 56369475 w 265"/>
                <a:gd name="T3" fmla="*/ 14 h 288"/>
                <a:gd name="T4" fmla="*/ 41014515 w 265"/>
                <a:gd name="T5" fmla="*/ 34 h 288"/>
                <a:gd name="T6" fmla="*/ 0 w 265"/>
                <a:gd name="T7" fmla="*/ 0 h 288"/>
                <a:gd name="T8" fmla="*/ 0 60000 65536"/>
                <a:gd name="T9" fmla="*/ 0 60000 65536"/>
                <a:gd name="T10" fmla="*/ 0 60000 65536"/>
                <a:gd name="T11" fmla="*/ 0 60000 65536"/>
                <a:gd name="T12" fmla="*/ 0 w 265"/>
                <a:gd name="T13" fmla="*/ 0 h 288"/>
                <a:gd name="T14" fmla="*/ 265 w 265"/>
                <a:gd name="T15" fmla="*/ 288 h 288"/>
              </a:gdLst>
              <a:ahLst/>
              <a:cxnLst>
                <a:cxn ang="T8">
                  <a:pos x="T0" y="T1"/>
                </a:cxn>
                <a:cxn ang="T9">
                  <a:pos x="T2" y="T3"/>
                </a:cxn>
                <a:cxn ang="T10">
                  <a:pos x="T4" y="T5"/>
                </a:cxn>
                <a:cxn ang="T11">
                  <a:pos x="T6" y="T7"/>
                </a:cxn>
              </a:cxnLst>
              <a:rect l="T12" t="T13" r="T14" b="T15"/>
              <a:pathLst>
                <a:path w="265" h="288">
                  <a:moveTo>
                    <a:pt x="265" y="288"/>
                  </a:moveTo>
                  <a:cubicBezTo>
                    <a:pt x="218" y="192"/>
                    <a:pt x="177" y="105"/>
                    <a:pt x="151" y="96"/>
                  </a:cubicBezTo>
                  <a:cubicBezTo>
                    <a:pt x="125" y="87"/>
                    <a:pt x="135" y="252"/>
                    <a:pt x="110" y="236"/>
                  </a:cubicBezTo>
                  <a:cubicBezTo>
                    <a:pt x="85" y="220"/>
                    <a:pt x="23" y="49"/>
                    <a:pt x="0" y="0"/>
                  </a:cubicBezTo>
                </a:path>
              </a:pathLst>
            </a:custGeom>
            <a:noFill/>
            <a:ln w="9525">
              <a:solidFill>
                <a:srgbClr val="CC0000"/>
              </a:solidFill>
              <a:round/>
              <a:headEnd/>
              <a:tailEnd type="triangle" w="med" len="med"/>
            </a:ln>
            <a:extLst>
              <a:ext uri="{909E8E84-426E-40DD-AFC4-6F175D3DCCD1}">
                <a14:hiddenFill xmlns:a14="http://schemas.microsoft.com/office/drawing/2010/main">
                  <a:solidFill>
                    <a:srgbClr val="FFFFFF"/>
                  </a:solidFill>
                </a14:hiddenFill>
              </a:ext>
            </a:extLst>
          </p:spPr>
          <p:txBody>
            <a:bodyPr>
              <a:spAutoFit/>
            </a:bodyPr>
            <a:lstStyle/>
            <a:p>
              <a:endParaRPr lang="tr-TR"/>
            </a:p>
          </p:txBody>
        </p:sp>
        <p:sp>
          <p:nvSpPr>
            <p:cNvPr id="19" name="AutoShape 82"/>
            <p:cNvSpPr>
              <a:spLocks/>
            </p:cNvSpPr>
            <p:nvPr/>
          </p:nvSpPr>
          <p:spPr bwMode="auto">
            <a:xfrm rot="-5400000">
              <a:off x="2444" y="1200"/>
              <a:ext cx="72" cy="480"/>
            </a:xfrm>
            <a:prstGeom prst="leftBrace">
              <a:avLst>
                <a:gd name="adj1" fmla="val 5555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p>
          </p:txBody>
        </p:sp>
        <p:sp>
          <p:nvSpPr>
            <p:cNvPr id="20" name="Rectangle 85"/>
            <p:cNvSpPr>
              <a:spLocks noChangeArrowheads="1"/>
            </p:cNvSpPr>
            <p:nvPr/>
          </p:nvSpPr>
          <p:spPr bwMode="auto">
            <a:xfrm>
              <a:off x="2738" y="1708"/>
              <a:ext cx="1047"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800" b="0">
                  <a:solidFill>
                    <a:srgbClr val="CC0000"/>
                  </a:solidFill>
                </a:rPr>
                <a:t>rt = 9, Reg[9] destination</a:t>
              </a:r>
            </a:p>
          </p:txBody>
        </p:sp>
      </p:grpSp>
      <p:sp>
        <p:nvSpPr>
          <p:cNvPr id="21" name="Rectangle 86"/>
          <p:cNvSpPr>
            <a:spLocks noChangeArrowheads="1"/>
          </p:cNvSpPr>
          <p:nvPr/>
        </p:nvSpPr>
        <p:spPr bwMode="auto">
          <a:xfrm>
            <a:off x="2226275" y="5412260"/>
            <a:ext cx="335121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nSpc>
                <a:spcPct val="90000"/>
              </a:lnSpc>
            </a:pPr>
            <a:r>
              <a:rPr lang="en-US" altLang="tr-TR" sz="1800" dirty="0" err="1"/>
              <a:t>Reg</a:t>
            </a:r>
            <a:r>
              <a:rPr lang="en-US" altLang="tr-TR" sz="1800" dirty="0"/>
              <a:t>[</a:t>
            </a:r>
            <a:r>
              <a:rPr lang="en-US" altLang="tr-TR" sz="1800" dirty="0" err="1"/>
              <a:t>rt</a:t>
            </a:r>
            <a:r>
              <a:rPr lang="en-US" altLang="tr-TR" sz="1800" dirty="0"/>
              <a:t>] </a:t>
            </a:r>
            <a:r>
              <a:rPr lang="en-US" altLang="tr-TR" sz="1800" dirty="0">
                <a:latin typeface="Symbol" panose="05050102010706020507" pitchFamily="18" charset="2"/>
              </a:rPr>
              <a:t>=</a:t>
            </a:r>
            <a:r>
              <a:rPr lang="en-US" altLang="tr-TR" sz="1800" dirty="0"/>
              <a:t>  </a:t>
            </a:r>
            <a:r>
              <a:rPr lang="en-US" altLang="tr-TR" sz="1800" dirty="0" err="1"/>
              <a:t>Reg</a:t>
            </a:r>
            <a:r>
              <a:rPr lang="en-US" altLang="tr-TR" sz="1800" dirty="0"/>
              <a:t>[</a:t>
            </a:r>
            <a:r>
              <a:rPr lang="en-US" altLang="tr-TR" sz="1800" dirty="0" err="1"/>
              <a:t>rs</a:t>
            </a:r>
            <a:r>
              <a:rPr lang="en-US" altLang="tr-TR" sz="1800" dirty="0"/>
              <a:t>] + </a:t>
            </a:r>
            <a:r>
              <a:rPr lang="en-US" altLang="tr-TR" sz="1800" dirty="0" err="1"/>
              <a:t>sxt</a:t>
            </a:r>
            <a:r>
              <a:rPr lang="en-US" altLang="tr-TR" sz="1800" dirty="0"/>
              <a:t>(</a:t>
            </a:r>
            <a:r>
              <a:rPr lang="en-US" altLang="tr-TR" sz="1800" dirty="0" err="1"/>
              <a:t>imm</a:t>
            </a:r>
            <a:r>
              <a:rPr lang="en-US" altLang="tr-TR" sz="1800" dirty="0"/>
              <a:t>)</a:t>
            </a:r>
          </a:p>
        </p:txBody>
      </p:sp>
      <p:sp>
        <p:nvSpPr>
          <p:cNvPr id="22" name="Rectangle 89"/>
          <p:cNvSpPr>
            <a:spLocks noChangeArrowheads="1"/>
          </p:cNvSpPr>
          <p:nvPr/>
        </p:nvSpPr>
        <p:spPr bwMode="auto">
          <a:xfrm>
            <a:off x="6312500" y="5518623"/>
            <a:ext cx="2451100" cy="1077912"/>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1600"/>
              <a:t>arithmetic:  addi, addiu</a:t>
            </a:r>
          </a:p>
          <a:p>
            <a:r>
              <a:rPr lang="en-US" altLang="tr-TR" sz="1600"/>
              <a:t>compare: slti, sltiu</a:t>
            </a:r>
          </a:p>
          <a:p>
            <a:r>
              <a:rPr lang="en-US" altLang="tr-TR" sz="1600"/>
              <a:t>logical: andi, ori, xori, lui</a:t>
            </a:r>
          </a:p>
        </p:txBody>
      </p:sp>
      <p:sp>
        <p:nvSpPr>
          <p:cNvPr id="23" name="Text Box 90"/>
          <p:cNvSpPr txBox="1">
            <a:spLocks noChangeArrowheads="1"/>
          </p:cNvSpPr>
          <p:nvPr/>
        </p:nvSpPr>
        <p:spPr bwMode="auto">
          <a:xfrm>
            <a:off x="5817200" y="4878860"/>
            <a:ext cx="3252788" cy="584200"/>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95288" indent="-395288">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1600"/>
              <a:t>Similar instructions for other ALU operations:</a:t>
            </a:r>
          </a:p>
        </p:txBody>
      </p:sp>
      <p:grpSp>
        <p:nvGrpSpPr>
          <p:cNvPr id="24" name="Group 383"/>
          <p:cNvGrpSpPr>
            <a:grpSpLocks/>
          </p:cNvGrpSpPr>
          <p:nvPr/>
        </p:nvGrpSpPr>
        <p:grpSpPr bwMode="auto">
          <a:xfrm>
            <a:off x="5582250" y="2465860"/>
            <a:ext cx="4111625" cy="1693863"/>
            <a:chOff x="2738" y="1408"/>
            <a:chExt cx="2590" cy="1067"/>
          </a:xfrm>
        </p:grpSpPr>
        <p:sp>
          <p:nvSpPr>
            <p:cNvPr id="25" name="AutoShape 83"/>
            <p:cNvSpPr>
              <a:spLocks/>
            </p:cNvSpPr>
            <p:nvPr/>
          </p:nvSpPr>
          <p:spPr bwMode="auto">
            <a:xfrm rot="-5400000">
              <a:off x="3472" y="674"/>
              <a:ext cx="68" cy="1536"/>
            </a:xfrm>
            <a:prstGeom prst="leftBrace">
              <a:avLst>
                <a:gd name="adj1" fmla="val 188235"/>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p>
          </p:txBody>
        </p:sp>
        <p:sp>
          <p:nvSpPr>
            <p:cNvPr id="26" name="Freeform 84"/>
            <p:cNvSpPr>
              <a:spLocks/>
            </p:cNvSpPr>
            <p:nvPr/>
          </p:nvSpPr>
          <p:spPr bwMode="auto">
            <a:xfrm>
              <a:off x="3548" y="1496"/>
              <a:ext cx="726" cy="288"/>
            </a:xfrm>
            <a:custGeom>
              <a:avLst/>
              <a:gdLst>
                <a:gd name="T0" fmla="*/ 312112 w 438"/>
                <a:gd name="T1" fmla="*/ 288 h 288"/>
                <a:gd name="T2" fmla="*/ 178006 w 438"/>
                <a:gd name="T3" fmla="*/ 96 h 288"/>
                <a:gd name="T4" fmla="*/ 125530 w 438"/>
                <a:gd name="T5" fmla="*/ 161 h 288"/>
                <a:gd name="T6" fmla="*/ 0 w 438"/>
                <a:gd name="T7" fmla="*/ 0 h 288"/>
                <a:gd name="T8" fmla="*/ 0 60000 65536"/>
                <a:gd name="T9" fmla="*/ 0 60000 65536"/>
                <a:gd name="T10" fmla="*/ 0 60000 65536"/>
                <a:gd name="T11" fmla="*/ 0 60000 65536"/>
                <a:gd name="T12" fmla="*/ 0 w 438"/>
                <a:gd name="T13" fmla="*/ 0 h 288"/>
                <a:gd name="T14" fmla="*/ 438 w 438"/>
                <a:gd name="T15" fmla="*/ 288 h 288"/>
              </a:gdLst>
              <a:ahLst/>
              <a:cxnLst>
                <a:cxn ang="T8">
                  <a:pos x="T0" y="T1"/>
                </a:cxn>
                <a:cxn ang="T9">
                  <a:pos x="T2" y="T3"/>
                </a:cxn>
                <a:cxn ang="T10">
                  <a:pos x="T4" y="T5"/>
                </a:cxn>
                <a:cxn ang="T11">
                  <a:pos x="T6" y="T7"/>
                </a:cxn>
              </a:cxnLst>
              <a:rect l="T12" t="T13" r="T14" b="T15"/>
              <a:pathLst>
                <a:path w="438" h="288">
                  <a:moveTo>
                    <a:pt x="438" y="288"/>
                  </a:moveTo>
                  <a:cubicBezTo>
                    <a:pt x="360" y="192"/>
                    <a:pt x="294" y="117"/>
                    <a:pt x="250" y="96"/>
                  </a:cubicBezTo>
                  <a:cubicBezTo>
                    <a:pt x="206" y="75"/>
                    <a:pt x="218" y="177"/>
                    <a:pt x="176" y="161"/>
                  </a:cubicBezTo>
                  <a:cubicBezTo>
                    <a:pt x="134" y="145"/>
                    <a:pt x="37" y="34"/>
                    <a:pt x="0" y="0"/>
                  </a:cubicBezTo>
                </a:path>
              </a:pathLst>
            </a:custGeom>
            <a:noFill/>
            <a:ln w="9525">
              <a:solidFill>
                <a:srgbClr val="CC0000"/>
              </a:solidFill>
              <a:round/>
              <a:headEnd/>
              <a:tailEnd type="triangle" w="med" len="med"/>
            </a:ln>
            <a:extLst>
              <a:ext uri="{909E8E84-426E-40DD-AFC4-6F175D3DCCD1}">
                <a14:hiddenFill xmlns:a14="http://schemas.microsoft.com/office/drawing/2010/main">
                  <a:solidFill>
                    <a:srgbClr val="FFFFFF"/>
                  </a:solidFill>
                </a14:hiddenFill>
              </a:ext>
            </a:extLst>
          </p:spPr>
          <p:txBody>
            <a:bodyPr>
              <a:spAutoFit/>
            </a:bodyPr>
            <a:lstStyle/>
            <a:p>
              <a:endParaRPr lang="tr-TR"/>
            </a:p>
          </p:txBody>
        </p:sp>
        <p:sp>
          <p:nvSpPr>
            <p:cNvPr id="27" name="Rectangle 236"/>
            <p:cNvSpPr>
              <a:spLocks noChangeArrowheads="1"/>
            </p:cNvSpPr>
            <p:nvPr/>
          </p:nvSpPr>
          <p:spPr bwMode="auto">
            <a:xfrm>
              <a:off x="4028" y="1725"/>
              <a:ext cx="1300"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800" b="0">
                  <a:solidFill>
                    <a:srgbClr val="CC0000"/>
                  </a:solidFill>
                </a:rPr>
                <a:t>constant field, indicating -3 as second operand</a:t>
              </a:r>
            </a:p>
            <a:p>
              <a:pPr algn="ctr"/>
              <a:r>
                <a:rPr lang="en-US" altLang="tr-TR" sz="1800" b="0">
                  <a:solidFill>
                    <a:srgbClr val="CC0000"/>
                  </a:solidFill>
                </a:rPr>
                <a:t>(sign-extended!)</a:t>
              </a:r>
            </a:p>
          </p:txBody>
        </p:sp>
      </p:grpSp>
      <p:sp>
        <p:nvSpPr>
          <p:cNvPr id="28" name="Rectangle 309"/>
          <p:cNvSpPr>
            <a:spLocks noChangeArrowheads="1"/>
          </p:cNvSpPr>
          <p:nvPr/>
        </p:nvSpPr>
        <p:spPr bwMode="auto">
          <a:xfrm>
            <a:off x="1921475" y="5005860"/>
            <a:ext cx="2484438"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nSpc>
                <a:spcPct val="90000"/>
              </a:lnSpc>
            </a:pPr>
            <a:r>
              <a:rPr lang="en-US" altLang="tr-TR" sz="1800">
                <a:latin typeface="Courier New" panose="02070309020205020404" pitchFamily="49" charset="0"/>
              </a:rPr>
              <a:t>addi rt, rs, imm</a:t>
            </a:r>
            <a:r>
              <a:rPr lang="en-US" altLang="tr-TR" sz="2000"/>
              <a:t>:</a:t>
            </a:r>
          </a:p>
        </p:txBody>
      </p:sp>
      <p:grpSp>
        <p:nvGrpSpPr>
          <p:cNvPr id="29" name="Group 310"/>
          <p:cNvGrpSpPr>
            <a:grpSpLocks/>
          </p:cNvGrpSpPr>
          <p:nvPr/>
        </p:nvGrpSpPr>
        <p:grpSpPr bwMode="auto">
          <a:xfrm>
            <a:off x="2988275" y="1983260"/>
            <a:ext cx="5181600" cy="609600"/>
            <a:chOff x="1632" y="3600"/>
            <a:chExt cx="3264" cy="384"/>
          </a:xfrm>
        </p:grpSpPr>
        <p:sp>
          <p:nvSpPr>
            <p:cNvPr id="30" name="Rectangle 311"/>
            <p:cNvSpPr>
              <a:spLocks noChangeArrowheads="1"/>
            </p:cNvSpPr>
            <p:nvPr/>
          </p:nvSpPr>
          <p:spPr bwMode="auto">
            <a:xfrm>
              <a:off x="1632" y="3600"/>
              <a:ext cx="3264"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p>
          </p:txBody>
        </p:sp>
        <p:grpSp>
          <p:nvGrpSpPr>
            <p:cNvPr id="31" name="Group 312"/>
            <p:cNvGrpSpPr>
              <a:grpSpLocks/>
            </p:cNvGrpSpPr>
            <p:nvPr/>
          </p:nvGrpSpPr>
          <p:grpSpPr bwMode="auto">
            <a:xfrm>
              <a:off x="1728" y="3696"/>
              <a:ext cx="3072" cy="192"/>
              <a:chOff x="1728" y="1728"/>
              <a:chExt cx="3072" cy="192"/>
            </a:xfrm>
          </p:grpSpPr>
          <p:grpSp>
            <p:nvGrpSpPr>
              <p:cNvPr id="64" name="Group 313"/>
              <p:cNvGrpSpPr>
                <a:grpSpLocks/>
              </p:cNvGrpSpPr>
              <p:nvPr/>
            </p:nvGrpSpPr>
            <p:grpSpPr bwMode="auto">
              <a:xfrm>
                <a:off x="1728" y="1728"/>
                <a:ext cx="3072" cy="192"/>
                <a:chOff x="1728" y="288"/>
                <a:chExt cx="3072" cy="192"/>
              </a:xfrm>
            </p:grpSpPr>
            <p:grpSp>
              <p:nvGrpSpPr>
                <p:cNvPr id="68" name="Group 314"/>
                <p:cNvGrpSpPr>
                  <a:grpSpLocks/>
                </p:cNvGrpSpPr>
                <p:nvPr/>
              </p:nvGrpSpPr>
              <p:grpSpPr bwMode="auto">
                <a:xfrm>
                  <a:off x="1824" y="432"/>
                  <a:ext cx="2880" cy="48"/>
                  <a:chOff x="1968" y="1776"/>
                  <a:chExt cx="2880" cy="192"/>
                </a:xfrm>
              </p:grpSpPr>
              <p:sp>
                <p:nvSpPr>
                  <p:cNvPr id="70" name="Line 315"/>
                  <p:cNvSpPr>
                    <a:spLocks noChangeShapeType="1"/>
                  </p:cNvSpPr>
                  <p:nvPr/>
                </p:nvSpPr>
                <p:spPr bwMode="auto">
                  <a:xfrm flipV="1">
                    <a:off x="196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71" name="Line 316"/>
                  <p:cNvSpPr>
                    <a:spLocks noChangeShapeType="1"/>
                  </p:cNvSpPr>
                  <p:nvPr/>
                </p:nvSpPr>
                <p:spPr bwMode="auto">
                  <a:xfrm flipV="1">
                    <a:off x="2064"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72" name="Line 317"/>
                  <p:cNvSpPr>
                    <a:spLocks noChangeShapeType="1"/>
                  </p:cNvSpPr>
                  <p:nvPr/>
                </p:nvSpPr>
                <p:spPr bwMode="auto">
                  <a:xfrm flipV="1">
                    <a:off x="2160"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73" name="Line 318"/>
                  <p:cNvSpPr>
                    <a:spLocks noChangeShapeType="1"/>
                  </p:cNvSpPr>
                  <p:nvPr/>
                </p:nvSpPr>
                <p:spPr bwMode="auto">
                  <a:xfrm flipV="1">
                    <a:off x="2256"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74" name="Line 319"/>
                  <p:cNvSpPr>
                    <a:spLocks noChangeShapeType="1"/>
                  </p:cNvSpPr>
                  <p:nvPr/>
                </p:nvSpPr>
                <p:spPr bwMode="auto">
                  <a:xfrm flipV="1">
                    <a:off x="2352"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75" name="Line 320"/>
                  <p:cNvSpPr>
                    <a:spLocks noChangeShapeType="1"/>
                  </p:cNvSpPr>
                  <p:nvPr/>
                </p:nvSpPr>
                <p:spPr bwMode="auto">
                  <a:xfrm flipV="1">
                    <a:off x="244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76" name="Line 321"/>
                  <p:cNvSpPr>
                    <a:spLocks noChangeShapeType="1"/>
                  </p:cNvSpPr>
                  <p:nvPr/>
                </p:nvSpPr>
                <p:spPr bwMode="auto">
                  <a:xfrm flipV="1">
                    <a:off x="2544"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77" name="Line 322"/>
                  <p:cNvSpPr>
                    <a:spLocks noChangeShapeType="1"/>
                  </p:cNvSpPr>
                  <p:nvPr/>
                </p:nvSpPr>
                <p:spPr bwMode="auto">
                  <a:xfrm flipV="1">
                    <a:off x="2640"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78" name="Line 323"/>
                  <p:cNvSpPr>
                    <a:spLocks noChangeShapeType="1"/>
                  </p:cNvSpPr>
                  <p:nvPr/>
                </p:nvSpPr>
                <p:spPr bwMode="auto">
                  <a:xfrm flipV="1">
                    <a:off x="2736"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79" name="Line 324"/>
                  <p:cNvSpPr>
                    <a:spLocks noChangeShapeType="1"/>
                  </p:cNvSpPr>
                  <p:nvPr/>
                </p:nvSpPr>
                <p:spPr bwMode="auto">
                  <a:xfrm flipV="1">
                    <a:off x="2832"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80" name="Line 325"/>
                  <p:cNvSpPr>
                    <a:spLocks noChangeShapeType="1"/>
                  </p:cNvSpPr>
                  <p:nvPr/>
                </p:nvSpPr>
                <p:spPr bwMode="auto">
                  <a:xfrm flipV="1">
                    <a:off x="292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81" name="Line 326"/>
                  <p:cNvSpPr>
                    <a:spLocks noChangeShapeType="1"/>
                  </p:cNvSpPr>
                  <p:nvPr/>
                </p:nvSpPr>
                <p:spPr bwMode="auto">
                  <a:xfrm flipV="1">
                    <a:off x="3024"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82" name="Line 327"/>
                  <p:cNvSpPr>
                    <a:spLocks noChangeShapeType="1"/>
                  </p:cNvSpPr>
                  <p:nvPr/>
                </p:nvSpPr>
                <p:spPr bwMode="auto">
                  <a:xfrm flipV="1">
                    <a:off x="3120"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83" name="Line 328"/>
                  <p:cNvSpPr>
                    <a:spLocks noChangeShapeType="1"/>
                  </p:cNvSpPr>
                  <p:nvPr/>
                </p:nvSpPr>
                <p:spPr bwMode="auto">
                  <a:xfrm flipV="1">
                    <a:off x="3216"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84" name="Line 329"/>
                  <p:cNvSpPr>
                    <a:spLocks noChangeShapeType="1"/>
                  </p:cNvSpPr>
                  <p:nvPr/>
                </p:nvSpPr>
                <p:spPr bwMode="auto">
                  <a:xfrm flipV="1">
                    <a:off x="3312"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85" name="Line 330"/>
                  <p:cNvSpPr>
                    <a:spLocks noChangeShapeType="1"/>
                  </p:cNvSpPr>
                  <p:nvPr/>
                </p:nvSpPr>
                <p:spPr bwMode="auto">
                  <a:xfrm flipV="1">
                    <a:off x="340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86" name="Line 331"/>
                  <p:cNvSpPr>
                    <a:spLocks noChangeShapeType="1"/>
                  </p:cNvSpPr>
                  <p:nvPr/>
                </p:nvSpPr>
                <p:spPr bwMode="auto">
                  <a:xfrm flipV="1">
                    <a:off x="3504"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87" name="Line 332"/>
                  <p:cNvSpPr>
                    <a:spLocks noChangeShapeType="1"/>
                  </p:cNvSpPr>
                  <p:nvPr/>
                </p:nvSpPr>
                <p:spPr bwMode="auto">
                  <a:xfrm flipV="1">
                    <a:off x="3600"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88" name="Line 333"/>
                  <p:cNvSpPr>
                    <a:spLocks noChangeShapeType="1"/>
                  </p:cNvSpPr>
                  <p:nvPr/>
                </p:nvSpPr>
                <p:spPr bwMode="auto">
                  <a:xfrm flipV="1">
                    <a:off x="3696"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89" name="Line 334"/>
                  <p:cNvSpPr>
                    <a:spLocks noChangeShapeType="1"/>
                  </p:cNvSpPr>
                  <p:nvPr/>
                </p:nvSpPr>
                <p:spPr bwMode="auto">
                  <a:xfrm flipV="1">
                    <a:off x="3792"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90" name="Line 335"/>
                  <p:cNvSpPr>
                    <a:spLocks noChangeShapeType="1"/>
                  </p:cNvSpPr>
                  <p:nvPr/>
                </p:nvSpPr>
                <p:spPr bwMode="auto">
                  <a:xfrm flipV="1">
                    <a:off x="388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91" name="Line 336"/>
                  <p:cNvSpPr>
                    <a:spLocks noChangeShapeType="1"/>
                  </p:cNvSpPr>
                  <p:nvPr/>
                </p:nvSpPr>
                <p:spPr bwMode="auto">
                  <a:xfrm flipV="1">
                    <a:off x="3984"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92" name="Line 337"/>
                  <p:cNvSpPr>
                    <a:spLocks noChangeShapeType="1"/>
                  </p:cNvSpPr>
                  <p:nvPr/>
                </p:nvSpPr>
                <p:spPr bwMode="auto">
                  <a:xfrm flipV="1">
                    <a:off x="4080"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93" name="Line 338"/>
                  <p:cNvSpPr>
                    <a:spLocks noChangeShapeType="1"/>
                  </p:cNvSpPr>
                  <p:nvPr/>
                </p:nvSpPr>
                <p:spPr bwMode="auto">
                  <a:xfrm flipV="1">
                    <a:off x="4176"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94" name="Line 339"/>
                  <p:cNvSpPr>
                    <a:spLocks noChangeShapeType="1"/>
                  </p:cNvSpPr>
                  <p:nvPr/>
                </p:nvSpPr>
                <p:spPr bwMode="auto">
                  <a:xfrm flipV="1">
                    <a:off x="4272"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95" name="Line 340"/>
                  <p:cNvSpPr>
                    <a:spLocks noChangeShapeType="1"/>
                  </p:cNvSpPr>
                  <p:nvPr/>
                </p:nvSpPr>
                <p:spPr bwMode="auto">
                  <a:xfrm flipV="1">
                    <a:off x="436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96" name="Line 341"/>
                  <p:cNvSpPr>
                    <a:spLocks noChangeShapeType="1"/>
                  </p:cNvSpPr>
                  <p:nvPr/>
                </p:nvSpPr>
                <p:spPr bwMode="auto">
                  <a:xfrm flipV="1">
                    <a:off x="4464"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97" name="Line 342"/>
                  <p:cNvSpPr>
                    <a:spLocks noChangeShapeType="1"/>
                  </p:cNvSpPr>
                  <p:nvPr/>
                </p:nvSpPr>
                <p:spPr bwMode="auto">
                  <a:xfrm flipV="1">
                    <a:off x="4560"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98" name="Line 343"/>
                  <p:cNvSpPr>
                    <a:spLocks noChangeShapeType="1"/>
                  </p:cNvSpPr>
                  <p:nvPr/>
                </p:nvSpPr>
                <p:spPr bwMode="auto">
                  <a:xfrm flipV="1">
                    <a:off x="4656"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99" name="Line 344"/>
                  <p:cNvSpPr>
                    <a:spLocks noChangeShapeType="1"/>
                  </p:cNvSpPr>
                  <p:nvPr/>
                </p:nvSpPr>
                <p:spPr bwMode="auto">
                  <a:xfrm flipV="1">
                    <a:off x="4752"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sp>
                <p:nvSpPr>
                  <p:cNvPr id="100" name="Line 345"/>
                  <p:cNvSpPr>
                    <a:spLocks noChangeShapeType="1"/>
                  </p:cNvSpPr>
                  <p:nvPr/>
                </p:nvSpPr>
                <p:spPr bwMode="auto">
                  <a:xfrm flipV="1">
                    <a:off x="4848" y="1776"/>
                    <a:ext cx="0" cy="192"/>
                  </a:xfrm>
                  <a:prstGeom prst="line">
                    <a:avLst/>
                  </a:prstGeom>
                  <a:noFill/>
                  <a:ln w="3175">
                    <a:solidFill>
                      <a:srgbClr val="66FFFF"/>
                    </a:solidFill>
                    <a:prstDash val="lgDash"/>
                    <a:round/>
                    <a:headEnd/>
                    <a:tailEnd/>
                  </a:ln>
                  <a:extLst>
                    <a:ext uri="{909E8E84-426E-40DD-AFC4-6F175D3DCCD1}">
                      <a14:hiddenFill xmlns:a14="http://schemas.microsoft.com/office/drawing/2010/main">
                        <a:noFill/>
                      </a14:hiddenFill>
                    </a:ext>
                  </a:extLst>
                </p:spPr>
                <p:txBody>
                  <a:bodyPr/>
                  <a:lstStyle/>
                  <a:p>
                    <a:endParaRPr lang="tr-TR"/>
                  </a:p>
                </p:txBody>
              </p:sp>
            </p:grpSp>
            <p:sp>
              <p:nvSpPr>
                <p:cNvPr id="69" name="Rectangle 346"/>
                <p:cNvSpPr>
                  <a:spLocks noChangeArrowheads="1"/>
                </p:cNvSpPr>
                <p:nvPr/>
              </p:nvSpPr>
              <p:spPr bwMode="auto">
                <a:xfrm>
                  <a:off x="1728" y="288"/>
                  <a:ext cx="3072" cy="19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p>
              </p:txBody>
            </p:sp>
          </p:grpSp>
          <p:sp>
            <p:nvSpPr>
              <p:cNvPr id="65" name="Line 347"/>
              <p:cNvSpPr>
                <a:spLocks noChangeShapeType="1"/>
              </p:cNvSpPr>
              <p:nvPr/>
            </p:nvSpPr>
            <p:spPr bwMode="auto">
              <a:xfrm>
                <a:off x="2304" y="1728"/>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66" name="Line 348"/>
              <p:cNvSpPr>
                <a:spLocks noChangeShapeType="1"/>
              </p:cNvSpPr>
              <p:nvPr/>
            </p:nvSpPr>
            <p:spPr bwMode="auto">
              <a:xfrm>
                <a:off x="2784" y="1728"/>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67" name="Line 349"/>
              <p:cNvSpPr>
                <a:spLocks noChangeShapeType="1"/>
              </p:cNvSpPr>
              <p:nvPr/>
            </p:nvSpPr>
            <p:spPr bwMode="auto">
              <a:xfrm>
                <a:off x="3264" y="1728"/>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sp>
          <p:nvSpPr>
            <p:cNvPr id="32" name="Text Box 350"/>
            <p:cNvSpPr txBox="1">
              <a:spLocks noChangeArrowheads="1"/>
            </p:cNvSpPr>
            <p:nvPr/>
          </p:nvSpPr>
          <p:spPr bwMode="auto">
            <a:xfrm>
              <a:off x="1680" y="3696"/>
              <a:ext cx="18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t>0</a:t>
              </a:r>
            </a:p>
          </p:txBody>
        </p:sp>
        <p:sp>
          <p:nvSpPr>
            <p:cNvPr id="33" name="Text Box 351"/>
            <p:cNvSpPr txBox="1">
              <a:spLocks noChangeArrowheads="1"/>
            </p:cNvSpPr>
            <p:nvPr/>
          </p:nvSpPr>
          <p:spPr bwMode="auto">
            <a:xfrm>
              <a:off x="1776" y="3696"/>
              <a:ext cx="1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t>0</a:t>
              </a:r>
            </a:p>
          </p:txBody>
        </p:sp>
        <p:sp>
          <p:nvSpPr>
            <p:cNvPr id="34" name="Text Box 352"/>
            <p:cNvSpPr txBox="1">
              <a:spLocks noChangeArrowheads="1"/>
            </p:cNvSpPr>
            <p:nvPr/>
          </p:nvSpPr>
          <p:spPr bwMode="auto">
            <a:xfrm>
              <a:off x="1890" y="3696"/>
              <a:ext cx="15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t>1</a:t>
              </a:r>
            </a:p>
          </p:txBody>
        </p:sp>
        <p:sp>
          <p:nvSpPr>
            <p:cNvPr id="35" name="Text Box 353"/>
            <p:cNvSpPr txBox="1">
              <a:spLocks noChangeArrowheads="1"/>
            </p:cNvSpPr>
            <p:nvPr/>
          </p:nvSpPr>
          <p:spPr bwMode="auto">
            <a:xfrm>
              <a:off x="1968" y="3696"/>
              <a:ext cx="1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t>0</a:t>
              </a:r>
            </a:p>
          </p:txBody>
        </p:sp>
        <p:sp>
          <p:nvSpPr>
            <p:cNvPr id="36" name="Text Box 354"/>
            <p:cNvSpPr txBox="1">
              <a:spLocks noChangeArrowheads="1"/>
            </p:cNvSpPr>
            <p:nvPr/>
          </p:nvSpPr>
          <p:spPr bwMode="auto">
            <a:xfrm>
              <a:off x="2064" y="3696"/>
              <a:ext cx="1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t>0</a:t>
              </a:r>
            </a:p>
          </p:txBody>
        </p:sp>
        <p:sp>
          <p:nvSpPr>
            <p:cNvPr id="37" name="Text Box 355"/>
            <p:cNvSpPr txBox="1">
              <a:spLocks noChangeArrowheads="1"/>
            </p:cNvSpPr>
            <p:nvPr/>
          </p:nvSpPr>
          <p:spPr bwMode="auto">
            <a:xfrm>
              <a:off x="2160" y="3696"/>
              <a:ext cx="1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t>0</a:t>
              </a:r>
            </a:p>
          </p:txBody>
        </p:sp>
        <p:sp>
          <p:nvSpPr>
            <p:cNvPr id="38" name="Text Box 356"/>
            <p:cNvSpPr txBox="1">
              <a:spLocks noChangeArrowheads="1"/>
            </p:cNvSpPr>
            <p:nvPr/>
          </p:nvSpPr>
          <p:spPr bwMode="auto">
            <a:xfrm>
              <a:off x="2256" y="3696"/>
              <a:ext cx="1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t>0</a:t>
              </a:r>
            </a:p>
          </p:txBody>
        </p:sp>
        <p:sp>
          <p:nvSpPr>
            <p:cNvPr id="39" name="Text Box 357"/>
            <p:cNvSpPr txBox="1">
              <a:spLocks noChangeArrowheads="1"/>
            </p:cNvSpPr>
            <p:nvPr/>
          </p:nvSpPr>
          <p:spPr bwMode="auto">
            <a:xfrm>
              <a:off x="2370" y="3696"/>
              <a:ext cx="15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t>1</a:t>
              </a:r>
            </a:p>
          </p:txBody>
        </p:sp>
        <p:sp>
          <p:nvSpPr>
            <p:cNvPr id="40" name="Text Box 358"/>
            <p:cNvSpPr txBox="1">
              <a:spLocks noChangeArrowheads="1"/>
            </p:cNvSpPr>
            <p:nvPr/>
          </p:nvSpPr>
          <p:spPr bwMode="auto">
            <a:xfrm>
              <a:off x="2448" y="3696"/>
              <a:ext cx="1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t>0</a:t>
              </a:r>
            </a:p>
          </p:txBody>
        </p:sp>
        <p:sp>
          <p:nvSpPr>
            <p:cNvPr id="41" name="Text Box 359"/>
            <p:cNvSpPr txBox="1">
              <a:spLocks noChangeArrowheads="1"/>
            </p:cNvSpPr>
            <p:nvPr/>
          </p:nvSpPr>
          <p:spPr bwMode="auto">
            <a:xfrm>
              <a:off x="2561" y="3696"/>
              <a:ext cx="15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t>1</a:t>
              </a:r>
            </a:p>
          </p:txBody>
        </p:sp>
        <p:sp>
          <p:nvSpPr>
            <p:cNvPr id="42" name="Text Box 360"/>
            <p:cNvSpPr txBox="1">
              <a:spLocks noChangeArrowheads="1"/>
            </p:cNvSpPr>
            <p:nvPr/>
          </p:nvSpPr>
          <p:spPr bwMode="auto">
            <a:xfrm>
              <a:off x="2657" y="3696"/>
              <a:ext cx="15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t>1</a:t>
              </a:r>
            </a:p>
          </p:txBody>
        </p:sp>
        <p:sp>
          <p:nvSpPr>
            <p:cNvPr id="43" name="Text Box 361"/>
            <p:cNvSpPr txBox="1">
              <a:spLocks noChangeArrowheads="1"/>
            </p:cNvSpPr>
            <p:nvPr/>
          </p:nvSpPr>
          <p:spPr bwMode="auto">
            <a:xfrm>
              <a:off x="2736" y="3696"/>
              <a:ext cx="1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t>0</a:t>
              </a:r>
            </a:p>
          </p:txBody>
        </p:sp>
        <p:sp>
          <p:nvSpPr>
            <p:cNvPr id="44" name="Text Box 362"/>
            <p:cNvSpPr txBox="1">
              <a:spLocks noChangeArrowheads="1"/>
            </p:cNvSpPr>
            <p:nvPr/>
          </p:nvSpPr>
          <p:spPr bwMode="auto">
            <a:xfrm>
              <a:off x="2850" y="3696"/>
              <a:ext cx="15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t>1</a:t>
              </a:r>
            </a:p>
          </p:txBody>
        </p:sp>
        <p:sp>
          <p:nvSpPr>
            <p:cNvPr id="45" name="Text Box 363"/>
            <p:cNvSpPr txBox="1">
              <a:spLocks noChangeArrowheads="1"/>
            </p:cNvSpPr>
            <p:nvPr/>
          </p:nvSpPr>
          <p:spPr bwMode="auto">
            <a:xfrm>
              <a:off x="2928" y="3696"/>
              <a:ext cx="1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t>0</a:t>
              </a:r>
            </a:p>
          </p:txBody>
        </p:sp>
        <p:sp>
          <p:nvSpPr>
            <p:cNvPr id="46" name="Text Box 364"/>
            <p:cNvSpPr txBox="1">
              <a:spLocks noChangeArrowheads="1"/>
            </p:cNvSpPr>
            <p:nvPr/>
          </p:nvSpPr>
          <p:spPr bwMode="auto">
            <a:xfrm>
              <a:off x="3024" y="3696"/>
              <a:ext cx="1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t>0</a:t>
              </a:r>
            </a:p>
          </p:txBody>
        </p:sp>
        <p:sp>
          <p:nvSpPr>
            <p:cNvPr id="47" name="Text Box 365"/>
            <p:cNvSpPr txBox="1">
              <a:spLocks noChangeArrowheads="1"/>
            </p:cNvSpPr>
            <p:nvPr/>
          </p:nvSpPr>
          <p:spPr bwMode="auto">
            <a:xfrm>
              <a:off x="3137" y="3696"/>
              <a:ext cx="15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t>1</a:t>
              </a:r>
            </a:p>
          </p:txBody>
        </p:sp>
        <p:sp>
          <p:nvSpPr>
            <p:cNvPr id="48" name="Text Box 366"/>
            <p:cNvSpPr txBox="1">
              <a:spLocks noChangeArrowheads="1"/>
            </p:cNvSpPr>
            <p:nvPr/>
          </p:nvSpPr>
          <p:spPr bwMode="auto">
            <a:xfrm>
              <a:off x="3233" y="3696"/>
              <a:ext cx="15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t>1</a:t>
              </a:r>
            </a:p>
          </p:txBody>
        </p:sp>
        <p:sp>
          <p:nvSpPr>
            <p:cNvPr id="49" name="Text Box 367"/>
            <p:cNvSpPr txBox="1">
              <a:spLocks noChangeArrowheads="1"/>
            </p:cNvSpPr>
            <p:nvPr/>
          </p:nvSpPr>
          <p:spPr bwMode="auto">
            <a:xfrm>
              <a:off x="3329" y="3696"/>
              <a:ext cx="15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t>1</a:t>
              </a:r>
            </a:p>
          </p:txBody>
        </p:sp>
        <p:sp>
          <p:nvSpPr>
            <p:cNvPr id="50" name="Text Box 368"/>
            <p:cNvSpPr txBox="1">
              <a:spLocks noChangeArrowheads="1"/>
            </p:cNvSpPr>
            <p:nvPr/>
          </p:nvSpPr>
          <p:spPr bwMode="auto">
            <a:xfrm>
              <a:off x="3425" y="3696"/>
              <a:ext cx="15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t>1</a:t>
              </a:r>
            </a:p>
          </p:txBody>
        </p:sp>
        <p:sp>
          <p:nvSpPr>
            <p:cNvPr id="51" name="Text Box 369"/>
            <p:cNvSpPr txBox="1">
              <a:spLocks noChangeArrowheads="1"/>
            </p:cNvSpPr>
            <p:nvPr/>
          </p:nvSpPr>
          <p:spPr bwMode="auto">
            <a:xfrm>
              <a:off x="3521" y="3696"/>
              <a:ext cx="15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t>1</a:t>
              </a:r>
            </a:p>
          </p:txBody>
        </p:sp>
        <p:sp>
          <p:nvSpPr>
            <p:cNvPr id="52" name="Text Box 370"/>
            <p:cNvSpPr txBox="1">
              <a:spLocks noChangeArrowheads="1"/>
            </p:cNvSpPr>
            <p:nvPr/>
          </p:nvSpPr>
          <p:spPr bwMode="auto">
            <a:xfrm>
              <a:off x="3617" y="3696"/>
              <a:ext cx="15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t>1</a:t>
              </a:r>
            </a:p>
          </p:txBody>
        </p:sp>
        <p:sp>
          <p:nvSpPr>
            <p:cNvPr id="53" name="Text Box 371"/>
            <p:cNvSpPr txBox="1">
              <a:spLocks noChangeArrowheads="1"/>
            </p:cNvSpPr>
            <p:nvPr/>
          </p:nvSpPr>
          <p:spPr bwMode="auto">
            <a:xfrm>
              <a:off x="3713" y="3696"/>
              <a:ext cx="15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t>1</a:t>
              </a:r>
            </a:p>
          </p:txBody>
        </p:sp>
        <p:sp>
          <p:nvSpPr>
            <p:cNvPr id="54" name="Text Box 372"/>
            <p:cNvSpPr txBox="1">
              <a:spLocks noChangeArrowheads="1"/>
            </p:cNvSpPr>
            <p:nvPr/>
          </p:nvSpPr>
          <p:spPr bwMode="auto">
            <a:xfrm>
              <a:off x="3809" y="3696"/>
              <a:ext cx="15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t>1</a:t>
              </a:r>
            </a:p>
          </p:txBody>
        </p:sp>
        <p:sp>
          <p:nvSpPr>
            <p:cNvPr id="55" name="Text Box 373"/>
            <p:cNvSpPr txBox="1">
              <a:spLocks noChangeArrowheads="1"/>
            </p:cNvSpPr>
            <p:nvPr/>
          </p:nvSpPr>
          <p:spPr bwMode="auto">
            <a:xfrm>
              <a:off x="3905" y="3696"/>
              <a:ext cx="15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t>1</a:t>
              </a:r>
            </a:p>
          </p:txBody>
        </p:sp>
        <p:sp>
          <p:nvSpPr>
            <p:cNvPr id="56" name="Text Box 374"/>
            <p:cNvSpPr txBox="1">
              <a:spLocks noChangeArrowheads="1"/>
            </p:cNvSpPr>
            <p:nvPr/>
          </p:nvSpPr>
          <p:spPr bwMode="auto">
            <a:xfrm>
              <a:off x="4001" y="3696"/>
              <a:ext cx="15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t>1</a:t>
              </a:r>
            </a:p>
          </p:txBody>
        </p:sp>
        <p:sp>
          <p:nvSpPr>
            <p:cNvPr id="57" name="Text Box 375"/>
            <p:cNvSpPr txBox="1">
              <a:spLocks noChangeArrowheads="1"/>
            </p:cNvSpPr>
            <p:nvPr/>
          </p:nvSpPr>
          <p:spPr bwMode="auto">
            <a:xfrm>
              <a:off x="4097" y="3696"/>
              <a:ext cx="15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t>1</a:t>
              </a:r>
            </a:p>
          </p:txBody>
        </p:sp>
        <p:sp>
          <p:nvSpPr>
            <p:cNvPr id="58" name="Text Box 376"/>
            <p:cNvSpPr txBox="1">
              <a:spLocks noChangeArrowheads="1"/>
            </p:cNvSpPr>
            <p:nvPr/>
          </p:nvSpPr>
          <p:spPr bwMode="auto">
            <a:xfrm>
              <a:off x="4193" y="3696"/>
              <a:ext cx="15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t>1</a:t>
              </a:r>
            </a:p>
          </p:txBody>
        </p:sp>
        <p:sp>
          <p:nvSpPr>
            <p:cNvPr id="59" name="Text Box 377"/>
            <p:cNvSpPr txBox="1">
              <a:spLocks noChangeArrowheads="1"/>
            </p:cNvSpPr>
            <p:nvPr/>
          </p:nvSpPr>
          <p:spPr bwMode="auto">
            <a:xfrm>
              <a:off x="4289" y="3696"/>
              <a:ext cx="15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t>1</a:t>
              </a:r>
            </a:p>
          </p:txBody>
        </p:sp>
        <p:sp>
          <p:nvSpPr>
            <p:cNvPr id="60" name="Text Box 378"/>
            <p:cNvSpPr txBox="1">
              <a:spLocks noChangeArrowheads="1"/>
            </p:cNvSpPr>
            <p:nvPr/>
          </p:nvSpPr>
          <p:spPr bwMode="auto">
            <a:xfrm>
              <a:off x="4385" y="3696"/>
              <a:ext cx="15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t>1</a:t>
              </a:r>
            </a:p>
          </p:txBody>
        </p:sp>
        <p:sp>
          <p:nvSpPr>
            <p:cNvPr id="61" name="Text Box 379"/>
            <p:cNvSpPr txBox="1">
              <a:spLocks noChangeArrowheads="1"/>
            </p:cNvSpPr>
            <p:nvPr/>
          </p:nvSpPr>
          <p:spPr bwMode="auto">
            <a:xfrm>
              <a:off x="4481" y="3696"/>
              <a:ext cx="15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t>1</a:t>
              </a:r>
            </a:p>
          </p:txBody>
        </p:sp>
        <p:sp>
          <p:nvSpPr>
            <p:cNvPr id="62" name="Text Box 380"/>
            <p:cNvSpPr txBox="1">
              <a:spLocks noChangeArrowheads="1"/>
            </p:cNvSpPr>
            <p:nvPr/>
          </p:nvSpPr>
          <p:spPr bwMode="auto">
            <a:xfrm>
              <a:off x="4560" y="3696"/>
              <a:ext cx="1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t>0</a:t>
              </a:r>
            </a:p>
          </p:txBody>
        </p:sp>
        <p:sp>
          <p:nvSpPr>
            <p:cNvPr id="63" name="Text Box 381"/>
            <p:cNvSpPr txBox="1">
              <a:spLocks noChangeArrowheads="1"/>
            </p:cNvSpPr>
            <p:nvPr/>
          </p:nvSpPr>
          <p:spPr bwMode="auto">
            <a:xfrm>
              <a:off x="4673" y="3696"/>
              <a:ext cx="15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algn="ctr"/>
              <a:r>
                <a:rPr lang="en-US" altLang="tr-TR" sz="1400"/>
                <a:t>1</a:t>
              </a:r>
            </a:p>
          </p:txBody>
        </p:sp>
      </p:grpSp>
      <p:sp>
        <p:nvSpPr>
          <p:cNvPr id="103" name="Text Box 399"/>
          <p:cNvSpPr txBox="1">
            <a:spLocks noChangeArrowheads="1"/>
          </p:cNvSpPr>
          <p:nvPr/>
        </p:nvSpPr>
        <p:spPr bwMode="auto">
          <a:xfrm>
            <a:off x="9253621" y="4856721"/>
            <a:ext cx="1539875"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1000" dirty="0"/>
              <a:t>Immediate values are sign-extended for arithmetic and compare operations, but not for logical operations.</a:t>
            </a:r>
          </a:p>
        </p:txBody>
      </p:sp>
      <p:sp>
        <p:nvSpPr>
          <p:cNvPr id="111" name="Text Box 403"/>
          <p:cNvSpPr txBox="1">
            <a:spLocks noChangeArrowheads="1"/>
          </p:cNvSpPr>
          <p:nvPr/>
        </p:nvSpPr>
        <p:spPr bwMode="auto">
          <a:xfrm>
            <a:off x="2304063" y="2088035"/>
            <a:ext cx="8366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r>
              <a:rPr lang="en-US" altLang="tr-TR" sz="2000"/>
              <a:t>I-type:</a:t>
            </a:r>
          </a:p>
        </p:txBody>
      </p:sp>
    </p:spTree>
    <p:extLst>
      <p:ext uri="{BB962C8B-B14F-4D97-AF65-F5344CB8AC3E}">
        <p14:creationId xmlns:p14="http://schemas.microsoft.com/office/powerpoint/2010/main" val="769988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894703" y="502508"/>
            <a:ext cx="9144000" cy="701675"/>
          </a:xfrm>
        </p:spPr>
        <p:txBody>
          <a:bodyPr/>
          <a:lstStyle/>
          <a:p>
            <a:r>
              <a:rPr lang="en-US" altLang="tr-TR" dirty="0" smtClean="0"/>
              <a:t>Why Built-in Constants? (Immediate)</a:t>
            </a:r>
          </a:p>
        </p:txBody>
      </p:sp>
      <p:sp>
        <p:nvSpPr>
          <p:cNvPr id="5" name="Content Placeholder 7"/>
          <p:cNvSpPr>
            <a:spLocks noGrp="1"/>
          </p:cNvSpPr>
          <p:nvPr>
            <p:ph idx="1"/>
          </p:nvPr>
        </p:nvSpPr>
        <p:spPr>
          <a:xfrm>
            <a:off x="1894703" y="1210533"/>
            <a:ext cx="9144000" cy="6149975"/>
          </a:xfrm>
        </p:spPr>
        <p:txBody>
          <a:bodyPr/>
          <a:lstStyle/>
          <a:p>
            <a:r>
              <a:rPr lang="en-US" altLang="tr-TR" dirty="0" smtClean="0"/>
              <a:t>Where are constants/</a:t>
            </a:r>
            <a:r>
              <a:rPr lang="en-US" altLang="tr-TR" dirty="0" err="1" smtClean="0"/>
              <a:t>immediates</a:t>
            </a:r>
            <a:r>
              <a:rPr lang="en-US" altLang="tr-TR" dirty="0" smtClean="0"/>
              <a:t> useful?</a:t>
            </a:r>
          </a:p>
          <a:p>
            <a:pPr lvl="1"/>
            <a:r>
              <a:rPr lang="en-US" altLang="tr-TR" dirty="0" smtClean="0"/>
              <a:t>SMALL constants used frequently (50% of operands)</a:t>
            </a:r>
          </a:p>
          <a:p>
            <a:pPr lvl="2"/>
            <a:r>
              <a:rPr lang="en-US" altLang="tr-TR" dirty="0" smtClean="0"/>
              <a:t>In a C compiler (</a:t>
            </a:r>
            <a:r>
              <a:rPr lang="en-US" altLang="tr-TR" dirty="0" err="1" smtClean="0"/>
              <a:t>gcc</a:t>
            </a:r>
            <a:r>
              <a:rPr lang="en-US" altLang="tr-TR" dirty="0" smtClean="0"/>
              <a:t>) 52% of ALU operations use a constant</a:t>
            </a:r>
          </a:p>
          <a:p>
            <a:pPr lvl="2"/>
            <a:r>
              <a:rPr lang="en-US" altLang="tr-TR" dirty="0" smtClean="0"/>
              <a:t>In a circuit simulator (spice) 69% involve constants</a:t>
            </a:r>
          </a:p>
          <a:p>
            <a:pPr lvl="2"/>
            <a:r>
              <a:rPr lang="en-US" altLang="tr-TR" dirty="0" smtClean="0"/>
              <a:t>e.g., B = B + 1; C = W &amp; 0x00ff; A = B + 0;</a:t>
            </a:r>
          </a:p>
          <a:p>
            <a:endParaRPr lang="en-US" altLang="tr-TR" dirty="0" smtClean="0"/>
          </a:p>
          <a:p>
            <a:r>
              <a:rPr lang="en-US" altLang="tr-TR" dirty="0" smtClean="0"/>
              <a:t>Examples:</a:t>
            </a:r>
            <a:br>
              <a:rPr lang="en-US" altLang="tr-TR" dirty="0" smtClean="0"/>
            </a:br>
            <a:r>
              <a:rPr lang="en-US" altLang="tr-TR" dirty="0" smtClean="0"/>
              <a:t>	</a:t>
            </a:r>
            <a:r>
              <a:rPr lang="en-US" altLang="tr-TR" sz="2400" b="1" dirty="0" err="1" smtClean="0">
                <a:solidFill>
                  <a:schemeClr val="tx1"/>
                </a:solidFill>
                <a:latin typeface="Courier New" panose="02070309020205020404" pitchFamily="49" charset="0"/>
                <a:cs typeface="Courier New" panose="02070309020205020404" pitchFamily="49" charset="0"/>
              </a:rPr>
              <a:t>addi</a:t>
            </a:r>
            <a:r>
              <a:rPr lang="en-US" altLang="tr-TR" sz="2400" b="1" dirty="0" smtClean="0">
                <a:solidFill>
                  <a:schemeClr val="tx1"/>
                </a:solidFill>
                <a:latin typeface="Courier New" panose="02070309020205020404" pitchFamily="49" charset="0"/>
                <a:cs typeface="Courier New" panose="02070309020205020404" pitchFamily="49" charset="0"/>
              </a:rPr>
              <a:t> 	</a:t>
            </a:r>
            <a:r>
              <a:rPr lang="tr-TR" altLang="tr-TR" sz="2400" b="1" dirty="0" smtClean="0">
                <a:solidFill>
                  <a:schemeClr val="tx1"/>
                </a:solidFill>
                <a:latin typeface="Courier New" panose="02070309020205020404" pitchFamily="49" charset="0"/>
                <a:cs typeface="Courier New" panose="02070309020205020404" pitchFamily="49" charset="0"/>
              </a:rPr>
              <a:t> </a:t>
            </a:r>
            <a:r>
              <a:rPr lang="en-US" altLang="tr-TR" sz="2400" b="1" dirty="0" smtClean="0">
                <a:solidFill>
                  <a:schemeClr val="tx1"/>
                </a:solidFill>
                <a:latin typeface="Courier New" panose="02070309020205020404" pitchFamily="49" charset="0"/>
                <a:cs typeface="Courier New" panose="02070309020205020404" pitchFamily="49" charset="0"/>
              </a:rPr>
              <a:t>$</a:t>
            </a:r>
            <a:r>
              <a:rPr lang="en-US" altLang="tr-TR" sz="2400" b="1" dirty="0" smtClean="0">
                <a:solidFill>
                  <a:schemeClr val="tx1"/>
                </a:solidFill>
                <a:latin typeface="Courier New" panose="02070309020205020404" pitchFamily="49" charset="0"/>
                <a:cs typeface="Courier New" panose="02070309020205020404" pitchFamily="49" charset="0"/>
              </a:rPr>
              <a:t>29, $29,  4	</a:t>
            </a:r>
            <a:br>
              <a:rPr lang="en-US" altLang="tr-TR" sz="2400" b="1" dirty="0" smtClean="0">
                <a:solidFill>
                  <a:schemeClr val="tx1"/>
                </a:solidFill>
                <a:latin typeface="Courier New" panose="02070309020205020404" pitchFamily="49" charset="0"/>
                <a:cs typeface="Courier New" panose="02070309020205020404" pitchFamily="49" charset="0"/>
              </a:rPr>
            </a:br>
            <a:r>
              <a:rPr lang="en-US" altLang="tr-TR" sz="2400" b="1" dirty="0" smtClean="0">
                <a:solidFill>
                  <a:schemeClr val="tx1"/>
                </a:solidFill>
                <a:latin typeface="Courier New" panose="02070309020205020404" pitchFamily="49" charset="0"/>
                <a:cs typeface="Courier New" panose="02070309020205020404" pitchFamily="49" charset="0"/>
              </a:rPr>
              <a:t>	</a:t>
            </a:r>
            <a:r>
              <a:rPr lang="en-US" altLang="tr-TR" sz="2400" b="1" dirty="0" err="1" smtClean="0">
                <a:solidFill>
                  <a:schemeClr val="tx1"/>
                </a:solidFill>
                <a:latin typeface="Courier New" panose="02070309020205020404" pitchFamily="49" charset="0"/>
                <a:cs typeface="Courier New" panose="02070309020205020404" pitchFamily="49" charset="0"/>
              </a:rPr>
              <a:t>slti</a:t>
            </a:r>
            <a:r>
              <a:rPr lang="en-US" altLang="tr-TR" sz="2400" b="1" dirty="0" smtClean="0">
                <a:solidFill>
                  <a:schemeClr val="tx1"/>
                </a:solidFill>
                <a:latin typeface="Courier New" panose="02070309020205020404" pitchFamily="49" charset="0"/>
                <a:cs typeface="Courier New" panose="02070309020205020404" pitchFamily="49" charset="0"/>
              </a:rPr>
              <a:t> 	</a:t>
            </a:r>
            <a:r>
              <a:rPr lang="tr-TR" altLang="tr-TR" sz="2400" b="1" dirty="0" smtClean="0">
                <a:solidFill>
                  <a:schemeClr val="tx1"/>
                </a:solidFill>
                <a:latin typeface="Courier New" panose="02070309020205020404" pitchFamily="49" charset="0"/>
                <a:cs typeface="Courier New" panose="02070309020205020404" pitchFamily="49" charset="0"/>
              </a:rPr>
              <a:t> </a:t>
            </a:r>
            <a:r>
              <a:rPr lang="en-US" altLang="tr-TR" sz="2400" b="1" dirty="0" smtClean="0">
                <a:solidFill>
                  <a:schemeClr val="tx1"/>
                </a:solidFill>
                <a:latin typeface="Courier New" panose="02070309020205020404" pitchFamily="49" charset="0"/>
                <a:cs typeface="Courier New" panose="02070309020205020404" pitchFamily="49" charset="0"/>
              </a:rPr>
              <a:t>$</a:t>
            </a:r>
            <a:r>
              <a:rPr lang="en-US" altLang="tr-TR" sz="2400" b="1" dirty="0" smtClean="0">
                <a:solidFill>
                  <a:schemeClr val="tx1"/>
                </a:solidFill>
                <a:latin typeface="Courier New" panose="02070309020205020404" pitchFamily="49" charset="0"/>
                <a:cs typeface="Courier New" panose="02070309020205020404" pitchFamily="49" charset="0"/>
              </a:rPr>
              <a:t>8, $18, 10	</a:t>
            </a:r>
            <a:br>
              <a:rPr lang="en-US" altLang="tr-TR" sz="2400" b="1" dirty="0" smtClean="0">
                <a:solidFill>
                  <a:schemeClr val="tx1"/>
                </a:solidFill>
                <a:latin typeface="Courier New" panose="02070309020205020404" pitchFamily="49" charset="0"/>
                <a:cs typeface="Courier New" panose="02070309020205020404" pitchFamily="49" charset="0"/>
              </a:rPr>
            </a:br>
            <a:r>
              <a:rPr lang="en-US" altLang="tr-TR" sz="2400" b="1" dirty="0" smtClean="0">
                <a:solidFill>
                  <a:schemeClr val="tx1"/>
                </a:solidFill>
                <a:latin typeface="Courier New" panose="02070309020205020404" pitchFamily="49" charset="0"/>
                <a:cs typeface="Courier New" panose="02070309020205020404" pitchFamily="49" charset="0"/>
              </a:rPr>
              <a:t>	</a:t>
            </a:r>
            <a:r>
              <a:rPr lang="en-US" altLang="tr-TR" sz="2400" b="1" dirty="0" err="1" smtClean="0">
                <a:solidFill>
                  <a:schemeClr val="tx1"/>
                </a:solidFill>
                <a:latin typeface="Courier New" panose="02070309020205020404" pitchFamily="49" charset="0"/>
                <a:cs typeface="Courier New" panose="02070309020205020404" pitchFamily="49" charset="0"/>
              </a:rPr>
              <a:t>andi</a:t>
            </a:r>
            <a:r>
              <a:rPr lang="en-US" altLang="tr-TR" sz="2400" b="1" dirty="0" smtClean="0">
                <a:solidFill>
                  <a:schemeClr val="tx1"/>
                </a:solidFill>
                <a:latin typeface="Courier New" panose="02070309020205020404" pitchFamily="49" charset="0"/>
                <a:cs typeface="Courier New" panose="02070309020205020404" pitchFamily="49" charset="0"/>
              </a:rPr>
              <a:t> 	</a:t>
            </a:r>
            <a:r>
              <a:rPr lang="tr-TR" altLang="tr-TR" sz="2400" b="1" dirty="0" smtClean="0">
                <a:solidFill>
                  <a:schemeClr val="tx1"/>
                </a:solidFill>
                <a:latin typeface="Courier New" panose="02070309020205020404" pitchFamily="49" charset="0"/>
                <a:cs typeface="Courier New" panose="02070309020205020404" pitchFamily="49" charset="0"/>
              </a:rPr>
              <a:t> </a:t>
            </a:r>
            <a:r>
              <a:rPr lang="en-US" altLang="tr-TR" sz="2400" b="1" dirty="0" smtClean="0">
                <a:solidFill>
                  <a:schemeClr val="tx1"/>
                </a:solidFill>
                <a:latin typeface="Courier New" panose="02070309020205020404" pitchFamily="49" charset="0"/>
                <a:cs typeface="Courier New" panose="02070309020205020404" pitchFamily="49" charset="0"/>
              </a:rPr>
              <a:t>$</a:t>
            </a:r>
            <a:r>
              <a:rPr lang="en-US" altLang="tr-TR" sz="2400" b="1" dirty="0" smtClean="0">
                <a:solidFill>
                  <a:schemeClr val="tx1"/>
                </a:solidFill>
                <a:latin typeface="Courier New" panose="02070309020205020404" pitchFamily="49" charset="0"/>
                <a:cs typeface="Courier New" panose="02070309020205020404" pitchFamily="49" charset="0"/>
              </a:rPr>
              <a:t>29, $29,  6</a:t>
            </a:r>
            <a:br>
              <a:rPr lang="en-US" altLang="tr-TR" sz="2400" b="1" dirty="0" smtClean="0">
                <a:solidFill>
                  <a:schemeClr val="tx1"/>
                </a:solidFill>
                <a:latin typeface="Courier New" panose="02070309020205020404" pitchFamily="49" charset="0"/>
                <a:cs typeface="Courier New" panose="02070309020205020404" pitchFamily="49" charset="0"/>
              </a:rPr>
            </a:br>
            <a:r>
              <a:rPr lang="en-US" altLang="tr-TR" sz="2400" b="1" dirty="0" smtClean="0">
                <a:solidFill>
                  <a:schemeClr val="tx1"/>
                </a:solidFill>
                <a:latin typeface="Courier New" panose="02070309020205020404" pitchFamily="49" charset="0"/>
                <a:cs typeface="Courier New" panose="02070309020205020404" pitchFamily="49" charset="0"/>
              </a:rPr>
              <a:t>	</a:t>
            </a:r>
            <a:r>
              <a:rPr lang="en-US" altLang="tr-TR" sz="2400" b="1" dirty="0" err="1" smtClean="0">
                <a:solidFill>
                  <a:schemeClr val="tx1"/>
                </a:solidFill>
                <a:latin typeface="Courier New" panose="02070309020205020404" pitchFamily="49" charset="0"/>
                <a:cs typeface="Courier New" panose="02070309020205020404" pitchFamily="49" charset="0"/>
              </a:rPr>
              <a:t>ori</a:t>
            </a:r>
            <a:r>
              <a:rPr lang="en-US" altLang="tr-TR" sz="2400" b="1" dirty="0" smtClean="0">
                <a:solidFill>
                  <a:schemeClr val="tx1"/>
                </a:solidFill>
                <a:latin typeface="Courier New" panose="02070309020205020404" pitchFamily="49" charset="0"/>
                <a:cs typeface="Courier New" panose="02070309020205020404" pitchFamily="49" charset="0"/>
              </a:rPr>
              <a:t> 	</a:t>
            </a:r>
            <a:r>
              <a:rPr lang="tr-TR" altLang="tr-TR" sz="2400" b="1" dirty="0" smtClean="0">
                <a:solidFill>
                  <a:schemeClr val="tx1"/>
                </a:solidFill>
                <a:latin typeface="Courier New" panose="02070309020205020404" pitchFamily="49" charset="0"/>
                <a:cs typeface="Courier New" panose="02070309020205020404" pitchFamily="49" charset="0"/>
              </a:rPr>
              <a:t> </a:t>
            </a:r>
            <a:r>
              <a:rPr lang="en-US" altLang="tr-TR" sz="2400" b="1" dirty="0" smtClean="0">
                <a:solidFill>
                  <a:schemeClr val="tx1"/>
                </a:solidFill>
                <a:latin typeface="Courier New" panose="02070309020205020404" pitchFamily="49" charset="0"/>
                <a:cs typeface="Courier New" panose="02070309020205020404" pitchFamily="49" charset="0"/>
              </a:rPr>
              <a:t>$</a:t>
            </a:r>
            <a:r>
              <a:rPr lang="en-US" altLang="tr-TR" sz="2400" b="1" dirty="0" smtClean="0">
                <a:solidFill>
                  <a:schemeClr val="tx1"/>
                </a:solidFill>
                <a:latin typeface="Courier New" panose="02070309020205020404" pitchFamily="49" charset="0"/>
                <a:cs typeface="Courier New" panose="02070309020205020404" pitchFamily="49" charset="0"/>
              </a:rPr>
              <a:t>29, $29,  4</a:t>
            </a:r>
          </a:p>
        </p:txBody>
      </p:sp>
    </p:spTree>
    <p:extLst>
      <p:ext uri="{BB962C8B-B14F-4D97-AF65-F5344CB8AC3E}">
        <p14:creationId xmlns:p14="http://schemas.microsoft.com/office/powerpoint/2010/main" val="42670789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276865" y="255373"/>
            <a:ext cx="9144000" cy="701675"/>
          </a:xfrm>
        </p:spPr>
        <p:txBody>
          <a:bodyPr/>
          <a:lstStyle/>
          <a:p>
            <a:r>
              <a:rPr lang="en-US" altLang="tr-TR" smtClean="0"/>
              <a:t>First MIPS Program (fragment)</a:t>
            </a:r>
          </a:p>
        </p:txBody>
      </p:sp>
      <p:sp>
        <p:nvSpPr>
          <p:cNvPr id="5" name="Content Placeholder 1"/>
          <p:cNvSpPr>
            <a:spLocks noGrp="1"/>
          </p:cNvSpPr>
          <p:nvPr>
            <p:ph idx="1"/>
          </p:nvPr>
        </p:nvSpPr>
        <p:spPr>
          <a:xfrm>
            <a:off x="1276865" y="963398"/>
            <a:ext cx="9144000" cy="5297359"/>
          </a:xfrm>
        </p:spPr>
        <p:txBody>
          <a:bodyPr/>
          <a:lstStyle/>
          <a:p>
            <a:r>
              <a:rPr lang="en-US" altLang="tr-TR" dirty="0" smtClean="0"/>
              <a:t>Suppose you want to compute the expression:</a:t>
            </a:r>
          </a:p>
          <a:p>
            <a:pPr marL="457200" lvl="1" indent="0">
              <a:buFont typeface="Wingdings" panose="05000000000000000000" pitchFamily="2" charset="2"/>
              <a:buNone/>
            </a:pPr>
            <a:r>
              <a:rPr lang="en-US" altLang="tr-TR" dirty="0" smtClean="0"/>
              <a:t>			f = (g + h) – (</a:t>
            </a:r>
            <a:r>
              <a:rPr lang="en-US" altLang="tr-TR" dirty="0" err="1" smtClean="0"/>
              <a:t>i</a:t>
            </a:r>
            <a:r>
              <a:rPr lang="en-US" altLang="tr-TR" dirty="0" smtClean="0"/>
              <a:t> + j)</a:t>
            </a:r>
          </a:p>
          <a:p>
            <a:pPr lvl="2"/>
            <a:r>
              <a:rPr lang="en-US" altLang="tr-TR" dirty="0" smtClean="0"/>
              <a:t>where variables f, g, h, </a:t>
            </a:r>
            <a:r>
              <a:rPr lang="en-US" altLang="tr-TR" dirty="0" err="1" smtClean="0"/>
              <a:t>i</a:t>
            </a:r>
            <a:r>
              <a:rPr lang="en-US" altLang="tr-TR" dirty="0" smtClean="0"/>
              <a:t>, and j are assigned to registers $16, $17, $18, $19, and $20 respectively</a:t>
            </a:r>
          </a:p>
          <a:p>
            <a:pPr lvl="2"/>
            <a:r>
              <a:rPr lang="en-US" altLang="tr-TR" dirty="0" smtClean="0"/>
              <a:t>what is the MIPS assembly code?</a:t>
            </a:r>
          </a:p>
          <a:p>
            <a:pPr lvl="2"/>
            <a:endParaRPr lang="en-US" altLang="tr-TR" dirty="0" smtClean="0"/>
          </a:p>
          <a:p>
            <a:pPr lvl="2"/>
            <a:endParaRPr lang="en-US" altLang="tr-TR" dirty="0" smtClean="0"/>
          </a:p>
          <a:p>
            <a:pPr lvl="2"/>
            <a:endParaRPr lang="en-US" altLang="tr-TR" dirty="0" smtClean="0"/>
          </a:p>
          <a:p>
            <a:pPr lvl="2"/>
            <a:endParaRPr lang="en-US" altLang="tr-TR" dirty="0" smtClean="0"/>
          </a:p>
          <a:p>
            <a:pPr lvl="2"/>
            <a:endParaRPr lang="en-US" altLang="tr-TR" dirty="0" smtClean="0"/>
          </a:p>
          <a:p>
            <a:pPr marL="457200" lvl="1" indent="0">
              <a:buNone/>
            </a:pPr>
            <a:r>
              <a:rPr lang="en-US" altLang="tr-TR" dirty="0" smtClean="0"/>
              <a:t>Questions to answer:</a:t>
            </a:r>
          </a:p>
          <a:p>
            <a:pPr lvl="2"/>
            <a:r>
              <a:rPr lang="en-US" altLang="tr-TR" dirty="0" smtClean="0"/>
              <a:t>How did these variables come to reside in registers?</a:t>
            </a:r>
          </a:p>
          <a:p>
            <a:pPr lvl="2"/>
            <a:r>
              <a:rPr lang="en-US" altLang="tr-TR" dirty="0" smtClean="0"/>
              <a:t>Answer:  We need more instructions which allow data to be explicitly </a:t>
            </a:r>
            <a:r>
              <a:rPr lang="en-US" altLang="tr-TR" b="1" i="1" u="sng" dirty="0" smtClean="0"/>
              <a:t>loaded</a:t>
            </a:r>
            <a:r>
              <a:rPr lang="en-US" altLang="tr-TR" b="1" i="1" dirty="0" smtClean="0"/>
              <a:t>  </a:t>
            </a:r>
            <a:r>
              <a:rPr lang="en-US" altLang="tr-TR" dirty="0" smtClean="0"/>
              <a:t>from memory to registers, and </a:t>
            </a:r>
            <a:r>
              <a:rPr lang="en-US" altLang="tr-TR" b="1" i="1" u="sng" dirty="0" smtClean="0"/>
              <a:t>stored</a:t>
            </a:r>
            <a:r>
              <a:rPr lang="en-US" altLang="tr-TR" b="1" i="1" dirty="0" smtClean="0"/>
              <a:t>  </a:t>
            </a:r>
            <a:r>
              <a:rPr lang="en-US" altLang="tr-TR" dirty="0" smtClean="0"/>
              <a:t>from registers to memory</a:t>
            </a:r>
          </a:p>
        </p:txBody>
      </p:sp>
      <p:sp>
        <p:nvSpPr>
          <p:cNvPr id="6" name="Rectangle 5"/>
          <p:cNvSpPr>
            <a:spLocks noChangeArrowheads="1"/>
          </p:cNvSpPr>
          <p:nvPr/>
        </p:nvSpPr>
        <p:spPr bwMode="auto">
          <a:xfrm>
            <a:off x="2496065" y="3074773"/>
            <a:ext cx="6705600" cy="1431925"/>
          </a:xfrm>
          <a:prstGeom prst="rect">
            <a:avLst/>
          </a:prstGeom>
          <a:solidFill>
            <a:srgbClr val="FFFF00"/>
          </a:solidFill>
          <a:ln w="9525">
            <a:solidFill>
              <a:schemeClr val="tx1"/>
            </a:solidFill>
            <a:miter lim="800000"/>
            <a:headEnd/>
            <a:tailEnd/>
          </a:ln>
        </p:spPr>
        <p:txBody>
          <a:bodyPr anchor="ctr">
            <a:spAutoFit/>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endParaRPr lang="tr-TR" altLang="tr-TR"/>
          </a:p>
        </p:txBody>
      </p:sp>
      <p:sp>
        <p:nvSpPr>
          <p:cNvPr id="7" name="Rectangle 3"/>
          <p:cNvSpPr>
            <a:spLocks noChangeArrowheads="1"/>
          </p:cNvSpPr>
          <p:nvPr/>
        </p:nvSpPr>
        <p:spPr bwMode="auto">
          <a:xfrm>
            <a:off x="2038865" y="3319248"/>
            <a:ext cx="762000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marL="342900" indent="-342900">
              <a:defRPr sz="2400" b="1">
                <a:solidFill>
                  <a:schemeClr val="tx1"/>
                </a:solidFill>
                <a:latin typeface="Tekton" pitchFamily="34" charset="0"/>
                <a:ea typeface="MS PGothic" panose="020B0600070205080204" pitchFamily="34" charset="-128"/>
              </a:defRPr>
            </a:lvl1pPr>
            <a:lvl2pPr>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pPr lvl="1">
              <a:lnSpc>
                <a:spcPct val="70000"/>
              </a:lnSpc>
              <a:spcBef>
                <a:spcPct val="50000"/>
              </a:spcBef>
            </a:pPr>
            <a:r>
              <a:rPr lang="en-US" altLang="tr-TR" sz="1800">
                <a:latin typeface="Courier New" panose="02070309020205020404" pitchFamily="49" charset="0"/>
              </a:rPr>
              <a:t>add $8,$17,$18		# (g + h)</a:t>
            </a:r>
          </a:p>
          <a:p>
            <a:pPr lvl="1">
              <a:lnSpc>
                <a:spcPct val="70000"/>
              </a:lnSpc>
              <a:spcBef>
                <a:spcPct val="50000"/>
              </a:spcBef>
            </a:pPr>
            <a:r>
              <a:rPr lang="en-US" altLang="tr-TR" sz="1800">
                <a:latin typeface="Courier New" panose="02070309020205020404" pitchFamily="49" charset="0"/>
              </a:rPr>
              <a:t>add $9,$19,$20		# (i + j)</a:t>
            </a:r>
          </a:p>
          <a:p>
            <a:pPr lvl="1">
              <a:lnSpc>
                <a:spcPct val="70000"/>
              </a:lnSpc>
              <a:spcBef>
                <a:spcPct val="50000"/>
              </a:spcBef>
            </a:pPr>
            <a:r>
              <a:rPr lang="en-US" altLang="tr-TR" sz="1800">
                <a:latin typeface="Courier New" panose="02070309020205020404" pitchFamily="49" charset="0"/>
              </a:rPr>
              <a:t>sub $16,$8,$9		# f = (g + h) – (i + j)</a:t>
            </a:r>
          </a:p>
        </p:txBody>
      </p:sp>
    </p:spTree>
    <p:extLst>
      <p:ext uri="{BB962C8B-B14F-4D97-AF65-F5344CB8AC3E}">
        <p14:creationId xmlns:p14="http://schemas.microsoft.com/office/powerpoint/2010/main" val="36154418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293340" y="0"/>
            <a:ext cx="9144000" cy="701675"/>
          </a:xfrm>
        </p:spPr>
        <p:txBody>
          <a:bodyPr/>
          <a:lstStyle/>
          <a:p>
            <a:r>
              <a:rPr lang="en-US" altLang="tr-TR" smtClean="0"/>
              <a:t>MIPS Register Usage Conventions</a:t>
            </a:r>
          </a:p>
        </p:txBody>
      </p:sp>
      <p:sp>
        <p:nvSpPr>
          <p:cNvPr id="5" name="Content Placeholder 6"/>
          <p:cNvSpPr>
            <a:spLocks noGrp="1"/>
          </p:cNvSpPr>
          <p:nvPr>
            <p:ph idx="1"/>
          </p:nvPr>
        </p:nvSpPr>
        <p:spPr>
          <a:xfrm>
            <a:off x="1293340" y="708025"/>
            <a:ext cx="9144000" cy="6149975"/>
          </a:xfrm>
        </p:spPr>
        <p:txBody>
          <a:bodyPr/>
          <a:lstStyle/>
          <a:p>
            <a:r>
              <a:rPr lang="en-US" altLang="tr-TR" smtClean="0"/>
              <a:t>Some MIPS registers assigned to specific uses</a:t>
            </a:r>
          </a:p>
          <a:p>
            <a:pPr lvl="1"/>
            <a:r>
              <a:rPr lang="en-US" altLang="tr-TR" smtClean="0"/>
              <a:t>by convention, so programmers can combine code pieces</a:t>
            </a:r>
          </a:p>
          <a:p>
            <a:pPr lvl="2"/>
            <a:r>
              <a:rPr lang="en-US" altLang="tr-TR" smtClean="0"/>
              <a:t>will cover the convention later</a:t>
            </a:r>
          </a:p>
          <a:p>
            <a:pPr lvl="1"/>
            <a:r>
              <a:rPr lang="en-US" altLang="tr-TR" smtClean="0"/>
              <a:t>$0 is hard-wired to the value 0</a:t>
            </a:r>
          </a:p>
        </p:txBody>
      </p:sp>
      <p:graphicFrame>
        <p:nvGraphicFramePr>
          <p:cNvPr id="6" name="Object 4">
            <a:hlinkClick r:id="" action="ppaction://ole?verb=0"/>
          </p:cNvPr>
          <p:cNvGraphicFramePr>
            <a:graphicFrameLocks/>
          </p:cNvGraphicFramePr>
          <p:nvPr>
            <p:extLst>
              <p:ext uri="{D42A27DB-BD31-4B8C-83A1-F6EECF244321}">
                <p14:modId xmlns:p14="http://schemas.microsoft.com/office/powerpoint/2010/main" val="678593405"/>
              </p:ext>
            </p:extLst>
          </p:nvPr>
        </p:nvGraphicFramePr>
        <p:xfrm>
          <a:off x="2055340" y="2819400"/>
          <a:ext cx="7843838" cy="3810000"/>
        </p:xfrm>
        <a:graphic>
          <a:graphicData uri="http://schemas.openxmlformats.org/presentationml/2006/ole">
            <mc:AlternateContent xmlns:mc="http://schemas.openxmlformats.org/markup-compatibility/2006">
              <mc:Choice xmlns:v="urn:schemas-microsoft-com:vml" Requires="v">
                <p:oleObj spid="_x0000_s6148" name="Worksheet" r:id="rId3" imgW="6667500" imgH="3238500" progId="Excel.Sheet.8">
                  <p:embed/>
                </p:oleObj>
              </mc:Choice>
              <mc:Fallback>
                <p:oleObj name="Worksheet" r:id="rId3" imgW="6667500" imgH="3238500" progId="Excel.Sheet.8">
                  <p:embed/>
                  <p:pic>
                    <p:nvPicPr>
                      <p:cNvPr id="64515" name="Object 4">
                        <a:hlinkClick r:id="" action="ppaction://ole?verb=0"/>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5340" y="2819400"/>
                        <a:ext cx="7843838"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997661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1556952" y="1392194"/>
            <a:ext cx="9144000" cy="2516660"/>
          </a:xfrm>
        </p:spPr>
        <p:txBody>
          <a:bodyPr/>
          <a:lstStyle/>
          <a:p>
            <a:pPr marL="0" indent="0">
              <a:buNone/>
            </a:pPr>
            <a:r>
              <a:rPr lang="en-US" altLang="tr-TR" dirty="0" smtClean="0"/>
              <a:t>More instructions</a:t>
            </a:r>
          </a:p>
          <a:p>
            <a:pPr lvl="1"/>
            <a:r>
              <a:rPr lang="en-US" altLang="tr-TR" dirty="0" smtClean="0"/>
              <a:t>accessing memory</a:t>
            </a:r>
          </a:p>
          <a:p>
            <a:pPr lvl="1"/>
            <a:r>
              <a:rPr lang="en-US" altLang="tr-TR" dirty="0" smtClean="0"/>
              <a:t>branches and jumps</a:t>
            </a:r>
          </a:p>
          <a:p>
            <a:pPr lvl="1"/>
            <a:r>
              <a:rPr lang="en-US" altLang="tr-TR" dirty="0" smtClean="0"/>
              <a:t>larger constants</a:t>
            </a:r>
          </a:p>
          <a:p>
            <a:pPr lvl="1"/>
            <a:r>
              <a:rPr lang="en-US" altLang="tr-TR" dirty="0" smtClean="0"/>
              <a:t>multiply, divide</a:t>
            </a:r>
          </a:p>
          <a:p>
            <a:pPr lvl="1"/>
            <a:r>
              <a:rPr lang="en-US" altLang="tr-TR" dirty="0" smtClean="0"/>
              <a:t>etc.</a:t>
            </a:r>
          </a:p>
        </p:txBody>
      </p:sp>
      <p:sp>
        <p:nvSpPr>
          <p:cNvPr id="6" name="Slide Number Placeholder 3"/>
          <p:cNvSpPr>
            <a:spLocks noGrp="1"/>
          </p:cNvSpPr>
          <p:nvPr>
            <p:ph type="sldNum" sz="quarter" idx="10"/>
          </p:nvPr>
        </p:nvSpPr>
        <p:spPr>
          <a:xfrm>
            <a:off x="11034584" y="7094838"/>
            <a:ext cx="3810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ekton" pitchFamily="34" charset="0"/>
                <a:ea typeface="MS PGothic" panose="020B0600070205080204" pitchFamily="34" charset="-128"/>
              </a:defRPr>
            </a:lvl1pPr>
            <a:lvl2pPr marL="742950" indent="-285750">
              <a:defRPr sz="2400" b="1">
                <a:solidFill>
                  <a:schemeClr val="tx1"/>
                </a:solidFill>
                <a:latin typeface="Tekton" pitchFamily="34" charset="0"/>
                <a:ea typeface="MS PGothic" panose="020B0600070205080204" pitchFamily="34" charset="-128"/>
              </a:defRPr>
            </a:lvl2pPr>
            <a:lvl3pPr marL="1143000" indent="-228600">
              <a:defRPr sz="2400" b="1">
                <a:solidFill>
                  <a:schemeClr val="tx1"/>
                </a:solidFill>
                <a:latin typeface="Tekton" pitchFamily="34" charset="0"/>
                <a:ea typeface="MS PGothic" panose="020B0600070205080204" pitchFamily="34" charset="-128"/>
              </a:defRPr>
            </a:lvl3pPr>
            <a:lvl4pPr marL="1600200" indent="-228600">
              <a:defRPr sz="2400" b="1">
                <a:solidFill>
                  <a:schemeClr val="tx1"/>
                </a:solidFill>
                <a:latin typeface="Tekton" pitchFamily="34" charset="0"/>
                <a:ea typeface="MS PGothic" panose="020B0600070205080204" pitchFamily="34" charset="-128"/>
              </a:defRPr>
            </a:lvl4pPr>
            <a:lvl5pPr marL="2057400" indent="-228600">
              <a:defRPr sz="2400" b="1">
                <a:solidFill>
                  <a:schemeClr val="tx1"/>
                </a:solidFill>
                <a:latin typeface="Tekton"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ekton" pitchFamily="34" charset="0"/>
                <a:ea typeface="MS PGothic" panose="020B0600070205080204" pitchFamily="34" charset="-128"/>
              </a:defRPr>
            </a:lvl9pPr>
          </a:lstStyle>
          <a:p>
            <a:fld id="{B4E6CCE7-4AEC-449E-BFC5-CAEE33FB0A34}" type="slidenum">
              <a:rPr lang="en-US" altLang="tr-TR" sz="1400">
                <a:latin typeface="Arial Narrow" panose="020B0606020202030204" pitchFamily="34" charset="0"/>
              </a:rPr>
              <a:pPr/>
              <a:t>28</a:t>
            </a:fld>
            <a:endParaRPr lang="en-US" altLang="tr-TR" sz="1400">
              <a:latin typeface="Arial Narrow" panose="020B0606020202030204" pitchFamily="34" charset="0"/>
            </a:endParaRPr>
          </a:p>
        </p:txBody>
      </p:sp>
    </p:spTree>
    <p:extLst>
      <p:ext uri="{BB962C8B-B14F-4D97-AF65-F5344CB8AC3E}">
        <p14:creationId xmlns:p14="http://schemas.microsoft.com/office/powerpoint/2010/main" val="3317069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tr-TR" dirty="0" smtClean="0"/>
              <a:t>Instructions and Programs</a:t>
            </a:r>
            <a:endParaRPr lang="tr-TR" dirty="0"/>
          </a:p>
        </p:txBody>
      </p:sp>
      <p:sp>
        <p:nvSpPr>
          <p:cNvPr id="3" name="Content Placeholder 2"/>
          <p:cNvSpPr>
            <a:spLocks noGrp="1"/>
          </p:cNvSpPr>
          <p:nvPr>
            <p:ph idx="1"/>
          </p:nvPr>
        </p:nvSpPr>
        <p:spPr/>
        <p:txBody>
          <a:bodyPr/>
          <a:lstStyle/>
          <a:p>
            <a:r>
              <a:rPr lang="en-US" altLang="tr-TR" dirty="0" smtClean="0"/>
              <a:t>What are </a:t>
            </a:r>
            <a:r>
              <a:rPr lang="en-US" altLang="tr-TR" i="1" dirty="0" smtClean="0"/>
              <a:t>instructions?</a:t>
            </a:r>
          </a:p>
          <a:p>
            <a:pPr lvl="1"/>
            <a:r>
              <a:rPr lang="en-US" altLang="tr-TR" dirty="0" smtClean="0"/>
              <a:t>the words of a computer</a:t>
            </a:r>
            <a:r>
              <a:rPr lang="en-US" altLang="en-US" dirty="0" smtClean="0"/>
              <a:t>’</a:t>
            </a:r>
            <a:r>
              <a:rPr lang="en-US" altLang="tr-TR" dirty="0" smtClean="0"/>
              <a:t>s language</a:t>
            </a:r>
          </a:p>
          <a:p>
            <a:r>
              <a:rPr lang="en-US" altLang="tr-TR" dirty="0" smtClean="0"/>
              <a:t>Instruction Set</a:t>
            </a:r>
          </a:p>
          <a:p>
            <a:pPr lvl="1"/>
            <a:r>
              <a:rPr lang="en-US" altLang="tr-TR" dirty="0" smtClean="0"/>
              <a:t>the full vocabulary</a:t>
            </a:r>
          </a:p>
          <a:p>
            <a:r>
              <a:rPr lang="en-US" altLang="tr-TR" dirty="0" smtClean="0"/>
              <a:t>Stored Program Concept</a:t>
            </a:r>
          </a:p>
          <a:p>
            <a:pPr lvl="1"/>
            <a:r>
              <a:rPr lang="en-US" altLang="tr-TR" dirty="0" smtClean="0"/>
              <a:t>The idea that instructions and data of many types can be stored in memory as numbers, leading to the stored program computer</a:t>
            </a:r>
          </a:p>
          <a:p>
            <a:endParaRPr lang="tr-TR" dirty="0"/>
          </a:p>
        </p:txBody>
      </p:sp>
    </p:spTree>
    <p:extLst>
      <p:ext uri="{BB962C8B-B14F-4D97-AF65-F5344CB8AC3E}">
        <p14:creationId xmlns:p14="http://schemas.microsoft.com/office/powerpoint/2010/main" val="3349351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err="1" smtClean="0"/>
              <a:t>Processor</a:t>
            </a:r>
            <a:r>
              <a:rPr lang="tr-TR" b="1" dirty="0" smtClean="0"/>
              <a:t> </a:t>
            </a:r>
            <a:r>
              <a:rPr lang="tr-TR" b="1" dirty="0" err="1" smtClean="0"/>
              <a:t>Architectures</a:t>
            </a:r>
            <a:endParaRPr lang="tr-T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70196" y="1801769"/>
            <a:ext cx="1952625" cy="2381250"/>
          </a:xfrm>
          <a:prstGeom prst="rect">
            <a:avLst/>
          </a:prstGeom>
        </p:spPr>
      </p:pic>
      <p:sp>
        <p:nvSpPr>
          <p:cNvPr id="5" name="Rectangle 4"/>
          <p:cNvSpPr/>
          <p:nvPr/>
        </p:nvSpPr>
        <p:spPr>
          <a:xfrm>
            <a:off x="601362" y="1690688"/>
            <a:ext cx="6096000" cy="646331"/>
          </a:xfrm>
          <a:prstGeom prst="rect">
            <a:avLst/>
          </a:prstGeom>
        </p:spPr>
        <p:txBody>
          <a:bodyPr>
            <a:spAutoFit/>
          </a:bodyPr>
          <a:lstStyle/>
          <a:p>
            <a:r>
              <a:rPr lang="en-US" dirty="0" smtClean="0"/>
              <a:t>The </a:t>
            </a:r>
            <a:r>
              <a:rPr lang="en-US" b="1" dirty="0" smtClean="0"/>
              <a:t>architecture</a:t>
            </a:r>
            <a:r>
              <a:rPr lang="en-US" dirty="0" smtClean="0"/>
              <a:t> of a processor chip is a description of its basic components and of its basic operations. </a:t>
            </a:r>
            <a:endParaRPr lang="tr-TR" dirty="0"/>
          </a:p>
        </p:txBody>
      </p:sp>
      <p:sp>
        <p:nvSpPr>
          <p:cNvPr id="6" name="Rectangle 5"/>
          <p:cNvSpPr/>
          <p:nvPr/>
        </p:nvSpPr>
        <p:spPr>
          <a:xfrm>
            <a:off x="601362" y="2697030"/>
            <a:ext cx="6096000" cy="1754326"/>
          </a:xfrm>
          <a:prstGeom prst="rect">
            <a:avLst/>
          </a:prstGeom>
        </p:spPr>
        <p:txBody>
          <a:bodyPr>
            <a:spAutoFit/>
          </a:bodyPr>
          <a:lstStyle/>
          <a:p>
            <a:r>
              <a:rPr lang="en-US" dirty="0" smtClean="0"/>
              <a:t>Each processor family has its own architecture. </a:t>
            </a:r>
            <a:endParaRPr lang="tr-TR" dirty="0" smtClean="0"/>
          </a:p>
          <a:p>
            <a:endParaRPr lang="tr-TR" dirty="0"/>
          </a:p>
          <a:p>
            <a:r>
              <a:rPr lang="en-US" dirty="0" smtClean="0"/>
              <a:t>Assembly language is a programming view of the architecture of a particular processor. </a:t>
            </a:r>
            <a:endParaRPr lang="tr-TR" dirty="0" smtClean="0"/>
          </a:p>
          <a:p>
            <a:endParaRPr lang="tr-TR" dirty="0"/>
          </a:p>
          <a:p>
            <a:r>
              <a:rPr lang="en-US" dirty="0" smtClean="0"/>
              <a:t>Each type of processor has its own assembly language. </a:t>
            </a:r>
            <a:endParaRPr lang="tr-TR" dirty="0"/>
          </a:p>
        </p:txBody>
      </p:sp>
      <p:sp>
        <p:nvSpPr>
          <p:cNvPr id="7" name="Rectangle 6"/>
          <p:cNvSpPr/>
          <p:nvPr/>
        </p:nvSpPr>
        <p:spPr>
          <a:xfrm>
            <a:off x="601362" y="4543030"/>
            <a:ext cx="10602098" cy="923330"/>
          </a:xfrm>
          <a:prstGeom prst="rect">
            <a:avLst/>
          </a:prstGeom>
        </p:spPr>
        <p:txBody>
          <a:bodyPr wrap="square">
            <a:spAutoFit/>
          </a:bodyPr>
          <a:lstStyle/>
          <a:p>
            <a:r>
              <a:rPr lang="en-US" dirty="0" smtClean="0"/>
              <a:t>The MIPS architecture is modern and well-designed. </a:t>
            </a:r>
            <a:endParaRPr lang="tr-TR" dirty="0" smtClean="0"/>
          </a:p>
          <a:p>
            <a:endParaRPr lang="tr-TR" dirty="0"/>
          </a:p>
          <a:p>
            <a:r>
              <a:rPr lang="en-US" dirty="0" smtClean="0"/>
              <a:t>The MIPS chip was designed from the ground up in 1985</a:t>
            </a:r>
            <a:endParaRPr lang="tr-TR" dirty="0"/>
          </a:p>
        </p:txBody>
      </p:sp>
    </p:spTree>
    <p:extLst>
      <p:ext uri="{BB962C8B-B14F-4D97-AF65-F5344CB8AC3E}">
        <p14:creationId xmlns:p14="http://schemas.microsoft.com/office/powerpoint/2010/main" val="844784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An Assembly Language</a:t>
            </a:r>
            <a:endParaRPr lang="tr-TR" dirty="0"/>
          </a:p>
        </p:txBody>
      </p:sp>
      <p:sp>
        <p:nvSpPr>
          <p:cNvPr id="3" name="Content Placeholder 2"/>
          <p:cNvSpPr>
            <a:spLocks noGrp="1"/>
          </p:cNvSpPr>
          <p:nvPr>
            <p:ph idx="1"/>
          </p:nvPr>
        </p:nvSpPr>
        <p:spPr/>
        <p:txBody>
          <a:bodyPr/>
          <a:lstStyle/>
          <a:p>
            <a:pPr marL="0" indent="0">
              <a:buNone/>
            </a:pPr>
            <a:r>
              <a:rPr lang="en-US" dirty="0" smtClean="0"/>
              <a:t>An assembly language program describes exactly what the hardware should do, step by step, in terms of the basic operations of the hardware.</a:t>
            </a:r>
            <a:endParaRPr lang="tr-TR" dirty="0" smtClean="0"/>
          </a:p>
          <a:p>
            <a:pPr marL="0" indent="0">
              <a:buNone/>
            </a:pPr>
            <a:endParaRPr lang="tr-TR" dirty="0"/>
          </a:p>
          <a:p>
            <a:pPr marL="0" indent="0">
              <a:buNone/>
            </a:pPr>
            <a:r>
              <a:rPr lang="en-US" dirty="0" smtClean="0"/>
              <a:t>In a high level programming language like C or Java a programmer is mostly unaware of computer architecture</a:t>
            </a:r>
            <a:endParaRPr lang="tr-TR" dirty="0"/>
          </a:p>
        </p:txBody>
      </p:sp>
    </p:spTree>
    <p:extLst>
      <p:ext uri="{BB962C8B-B14F-4D97-AF65-F5344CB8AC3E}">
        <p14:creationId xmlns:p14="http://schemas.microsoft.com/office/powerpoint/2010/main" val="1652636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Machine </a:t>
            </a:r>
            <a:r>
              <a:rPr lang="tr-TR" dirty="0" err="1" smtClean="0"/>
              <a:t>Cycle</a:t>
            </a:r>
            <a:r>
              <a:rPr lang="tr-TR" dirty="0" smtClean="0"/>
              <a:t> </a:t>
            </a:r>
            <a:r>
              <a:rPr lang="tr-TR" dirty="0" err="1" smtClean="0"/>
              <a:t>and</a:t>
            </a:r>
            <a:r>
              <a:rPr lang="tr-TR" dirty="0" smtClean="0"/>
              <a:t> Machine </a:t>
            </a:r>
            <a:r>
              <a:rPr lang="tr-TR" dirty="0" err="1" smtClean="0"/>
              <a:t>Instruction</a:t>
            </a:r>
            <a:endParaRPr lang="tr-TR" dirty="0"/>
          </a:p>
        </p:txBody>
      </p:sp>
      <p:sp>
        <p:nvSpPr>
          <p:cNvPr id="3" name="Content Placeholder 2"/>
          <p:cNvSpPr>
            <a:spLocks noGrp="1"/>
          </p:cNvSpPr>
          <p:nvPr>
            <p:ph idx="1"/>
          </p:nvPr>
        </p:nvSpPr>
        <p:spPr>
          <a:xfrm>
            <a:off x="838200" y="1367481"/>
            <a:ext cx="10515600" cy="4374292"/>
          </a:xfrm>
        </p:spPr>
        <p:txBody>
          <a:bodyPr>
            <a:normAutofit fontScale="85000" lnSpcReduction="20000"/>
          </a:bodyPr>
          <a:lstStyle/>
          <a:p>
            <a:pPr marL="0" indent="0">
              <a:buNone/>
            </a:pPr>
            <a:r>
              <a:rPr lang="en-US" dirty="0" smtClean="0"/>
              <a:t>Most processors endlessly repeat three basic steps. Each </a:t>
            </a:r>
            <a:r>
              <a:rPr lang="en-US" b="1" dirty="0" smtClean="0"/>
              <a:t>machine cycle</a:t>
            </a:r>
            <a:r>
              <a:rPr lang="en-US" dirty="0" smtClean="0"/>
              <a:t> results in the execution of one </a:t>
            </a:r>
            <a:r>
              <a:rPr lang="en-US" i="1" dirty="0" smtClean="0"/>
              <a:t>machine instruction</a:t>
            </a:r>
            <a:r>
              <a:rPr lang="en-US" dirty="0" smtClean="0"/>
              <a:t>. A modern processor performs millions of machine cycles per second. </a:t>
            </a:r>
            <a:endParaRPr lang="tr-TR" dirty="0" smtClean="0"/>
          </a:p>
          <a:p>
            <a:pPr marL="0" indent="0">
              <a:buNone/>
            </a:pPr>
            <a:r>
              <a:rPr lang="en-US" dirty="0" smtClean="0"/>
              <a:t>A machine instruction is a pattern of bits that corresponds to a fundamental operation of the processor such as adding two 32-bit integers together or testing if a value is zero. The details of the machine cycle differ between processor families. The machine cycle of most processor chips looks like the following:</a:t>
            </a:r>
          </a:p>
          <a:p>
            <a:r>
              <a:rPr lang="en-US" dirty="0" smtClean="0"/>
              <a:t>Fetch the Instruction. The instruction is fetched from memory. The program counter (PC) is part of the processor. It contains the address of the instruction in memory. </a:t>
            </a:r>
          </a:p>
          <a:p>
            <a:r>
              <a:rPr lang="en-US" dirty="0" smtClean="0"/>
              <a:t>Increment the Program Counter. The program counter now points to the next instruction. </a:t>
            </a:r>
          </a:p>
          <a:p>
            <a:r>
              <a:rPr lang="tr-TR" dirty="0" err="1" smtClean="0"/>
              <a:t>Decode</a:t>
            </a:r>
            <a:r>
              <a:rPr lang="tr-TR" dirty="0" smtClean="0"/>
              <a:t> &amp; </a:t>
            </a:r>
            <a:r>
              <a:rPr lang="en-US" dirty="0" smtClean="0"/>
              <a:t>Execute the Instruction. The operation asked for by the current machine instruction is performed. </a:t>
            </a:r>
          </a:p>
        </p:txBody>
      </p:sp>
    </p:spTree>
    <p:extLst>
      <p:ext uri="{BB962C8B-B14F-4D97-AF65-F5344CB8AC3E}">
        <p14:creationId xmlns:p14="http://schemas.microsoft.com/office/powerpoint/2010/main" val="692665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192" y="980302"/>
            <a:ext cx="3165389" cy="1161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Fetch the Instruction. The instruction is fetched from memory. The program counter (PC) is part of the processor. It contains the address of the instruction in memory. </a:t>
            </a:r>
            <a:endParaRPr lang="tr-TR" dirty="0"/>
          </a:p>
        </p:txBody>
      </p:sp>
      <p:sp>
        <p:nvSpPr>
          <p:cNvPr id="6" name="Rounded Rectangle 5"/>
          <p:cNvSpPr/>
          <p:nvPr/>
        </p:nvSpPr>
        <p:spPr>
          <a:xfrm>
            <a:off x="838192" y="2897658"/>
            <a:ext cx="3165389" cy="1161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Increment the Program Counter.</a:t>
            </a:r>
            <a:r>
              <a:rPr lang="en-US" dirty="0" smtClean="0"/>
              <a:t> The program counter now points to the next instruction</a:t>
            </a:r>
            <a:endParaRPr lang="tr-TR" dirty="0"/>
          </a:p>
        </p:txBody>
      </p:sp>
      <p:sp>
        <p:nvSpPr>
          <p:cNvPr id="7" name="Rounded Rectangle 6"/>
          <p:cNvSpPr/>
          <p:nvPr/>
        </p:nvSpPr>
        <p:spPr>
          <a:xfrm>
            <a:off x="838192" y="4666732"/>
            <a:ext cx="3165389" cy="15528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err="1" smtClean="0"/>
              <a:t>Decode</a:t>
            </a:r>
            <a:r>
              <a:rPr lang="tr-TR" dirty="0" smtClean="0"/>
              <a:t> </a:t>
            </a:r>
            <a:r>
              <a:rPr lang="tr-TR" dirty="0" err="1" smtClean="0"/>
              <a:t>Instruction</a:t>
            </a:r>
            <a:endParaRPr lang="tr-TR" dirty="0" smtClean="0"/>
          </a:p>
          <a:p>
            <a:pPr algn="ctr"/>
            <a:r>
              <a:rPr lang="tr-TR" b="1" dirty="0" smtClean="0"/>
              <a:t> </a:t>
            </a:r>
            <a:r>
              <a:rPr lang="en-US" b="1" dirty="0" smtClean="0"/>
              <a:t>Execute the Instruction.</a:t>
            </a:r>
            <a:r>
              <a:rPr lang="en-US" dirty="0" smtClean="0"/>
              <a:t> The operation asked for by the current machine instruction is performed.</a:t>
            </a:r>
            <a:endParaRPr lang="tr-TR" dirty="0"/>
          </a:p>
        </p:txBody>
      </p:sp>
      <p:cxnSp>
        <p:nvCxnSpPr>
          <p:cNvPr id="9" name="Straight Arrow Connector 8"/>
          <p:cNvCxnSpPr>
            <a:endCxn id="4" idx="0"/>
          </p:cNvCxnSpPr>
          <p:nvPr/>
        </p:nvCxnSpPr>
        <p:spPr>
          <a:xfrm>
            <a:off x="2420886" y="387178"/>
            <a:ext cx="1" cy="593124"/>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cxnSp>
        <p:nvCxnSpPr>
          <p:cNvPr id="10" name="Straight Arrow Connector 9"/>
          <p:cNvCxnSpPr/>
          <p:nvPr/>
        </p:nvCxnSpPr>
        <p:spPr>
          <a:xfrm>
            <a:off x="2420885" y="2223185"/>
            <a:ext cx="1" cy="593124"/>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cxnSp>
        <p:nvCxnSpPr>
          <p:cNvPr id="11" name="Straight Arrow Connector 10"/>
          <p:cNvCxnSpPr/>
          <p:nvPr/>
        </p:nvCxnSpPr>
        <p:spPr>
          <a:xfrm>
            <a:off x="2420885" y="4066400"/>
            <a:ext cx="1" cy="593124"/>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cxnSp>
        <p:nvCxnSpPr>
          <p:cNvPr id="13" name="Elbow Connector 12"/>
          <p:cNvCxnSpPr>
            <a:stCxn id="7" idx="2"/>
          </p:cNvCxnSpPr>
          <p:nvPr/>
        </p:nvCxnSpPr>
        <p:spPr>
          <a:xfrm rot="5400000" flipH="1" flipV="1">
            <a:off x="674986" y="2133079"/>
            <a:ext cx="5832389" cy="2340588"/>
          </a:xfrm>
          <a:prstGeom prst="bentConnector3">
            <a:avLst>
              <a:gd name="adj1" fmla="val -3919"/>
            </a:avLst>
          </a:prstGeom>
          <a:ln w="76200">
            <a:tailEnd type="triangle"/>
          </a:ln>
        </p:spPr>
        <p:style>
          <a:lnRef idx="3">
            <a:schemeClr val="accent2"/>
          </a:lnRef>
          <a:fillRef idx="0">
            <a:schemeClr val="accent2"/>
          </a:fillRef>
          <a:effectRef idx="2">
            <a:schemeClr val="accent2"/>
          </a:effectRef>
          <a:fontRef idx="minor">
            <a:schemeClr val="tx1"/>
          </a:fontRef>
        </p:style>
      </p:cxnSp>
      <p:cxnSp>
        <p:nvCxnSpPr>
          <p:cNvPr id="20" name="Straight Arrow Connector 19"/>
          <p:cNvCxnSpPr/>
          <p:nvPr/>
        </p:nvCxnSpPr>
        <p:spPr>
          <a:xfrm flipH="1" flipV="1">
            <a:off x="2420885" y="314069"/>
            <a:ext cx="2282920" cy="7207"/>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sp>
        <p:nvSpPr>
          <p:cNvPr id="23" name="Rectangle 22"/>
          <p:cNvSpPr/>
          <p:nvPr/>
        </p:nvSpPr>
        <p:spPr>
          <a:xfrm>
            <a:off x="5288692" y="1680689"/>
            <a:ext cx="6096000" cy="646331"/>
          </a:xfrm>
          <a:prstGeom prst="rect">
            <a:avLst/>
          </a:prstGeom>
        </p:spPr>
        <p:txBody>
          <a:bodyPr>
            <a:spAutoFit/>
          </a:bodyPr>
          <a:lstStyle/>
          <a:p>
            <a:r>
              <a:rPr lang="en-US" dirty="0" smtClean="0"/>
              <a:t>On a 32-bit processor, memory addresses are 32 bits wide and so the program counter (PC) holds a 32 bit address. </a:t>
            </a:r>
            <a:endParaRPr lang="tr-TR" dirty="0"/>
          </a:p>
        </p:txBody>
      </p:sp>
      <p:sp>
        <p:nvSpPr>
          <p:cNvPr id="24" name="Rectangle 23"/>
          <p:cNvSpPr/>
          <p:nvPr/>
        </p:nvSpPr>
        <p:spPr>
          <a:xfrm>
            <a:off x="5181600" y="3051257"/>
            <a:ext cx="6096000" cy="1200329"/>
          </a:xfrm>
          <a:prstGeom prst="rect">
            <a:avLst/>
          </a:prstGeom>
        </p:spPr>
        <p:txBody>
          <a:bodyPr>
            <a:spAutoFit/>
          </a:bodyPr>
          <a:lstStyle/>
          <a:p>
            <a:r>
              <a:rPr lang="en-US" dirty="0" smtClean="0"/>
              <a:t>Instructions are normally executed in sequence. The program counter advances forward through memory one instruction at a time. Each time an instruction is executed, the next one is automatically selected for the next execution cycle.</a:t>
            </a:r>
            <a:endParaRPr lang="tr-TR" dirty="0"/>
          </a:p>
        </p:txBody>
      </p:sp>
    </p:spTree>
    <p:extLst>
      <p:ext uri="{BB962C8B-B14F-4D97-AF65-F5344CB8AC3E}">
        <p14:creationId xmlns:p14="http://schemas.microsoft.com/office/powerpoint/2010/main" val="3914371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Machine </a:t>
            </a:r>
            <a:r>
              <a:rPr lang="tr-TR" b="1" dirty="0" err="1" smtClean="0"/>
              <a:t>Instructions</a:t>
            </a:r>
            <a:endParaRPr lang="tr-TR" dirty="0"/>
          </a:p>
        </p:txBody>
      </p:sp>
      <p:sp>
        <p:nvSpPr>
          <p:cNvPr id="3" name="Content Placeholder 2"/>
          <p:cNvSpPr>
            <a:spLocks noGrp="1"/>
          </p:cNvSpPr>
          <p:nvPr>
            <p:ph idx="1"/>
          </p:nvPr>
        </p:nvSpPr>
        <p:spPr>
          <a:xfrm>
            <a:off x="525162" y="1397257"/>
            <a:ext cx="10515600" cy="4351338"/>
          </a:xfrm>
        </p:spPr>
        <p:txBody>
          <a:bodyPr/>
          <a:lstStyle/>
          <a:p>
            <a:pPr marL="0" lvl="0" indent="0" eaLnBrk="0" fontAlgn="base" hangingPunct="0">
              <a:lnSpc>
                <a:spcPct val="100000"/>
              </a:lnSpc>
              <a:spcBef>
                <a:spcPct val="0"/>
              </a:spcBef>
              <a:spcAft>
                <a:spcPct val="0"/>
              </a:spcAft>
              <a:buNone/>
            </a:pPr>
            <a:r>
              <a:rPr lang="tr-TR" altLang="tr-TR" dirty="0">
                <a:latin typeface="Arial" panose="020B0604020202020204" pitchFamily="34" charset="0"/>
              </a:rPr>
              <a:t>Operations </a:t>
            </a:r>
            <a:r>
              <a:rPr lang="tr-TR" altLang="tr-TR" dirty="0" err="1">
                <a:latin typeface="Arial" panose="020B0604020202020204" pitchFamily="34" charset="0"/>
              </a:rPr>
              <a:t>like</a:t>
            </a:r>
            <a:r>
              <a:rPr lang="tr-TR" altLang="tr-TR" dirty="0">
                <a:latin typeface="Arial" panose="020B0604020202020204" pitchFamily="34" charset="0"/>
              </a:rPr>
              <a:t> "</a:t>
            </a:r>
            <a:r>
              <a:rPr lang="tr-TR" altLang="tr-TR" dirty="0" err="1">
                <a:latin typeface="Arial" panose="020B0604020202020204" pitchFamily="34" charset="0"/>
              </a:rPr>
              <a:t>add</a:t>
            </a:r>
            <a:r>
              <a:rPr lang="tr-TR" altLang="tr-TR" dirty="0">
                <a:latin typeface="Arial" panose="020B0604020202020204" pitchFamily="34" charset="0"/>
              </a:rPr>
              <a:t> </a:t>
            </a:r>
            <a:r>
              <a:rPr lang="tr-TR" altLang="tr-TR" dirty="0" err="1">
                <a:latin typeface="Arial" panose="020B0604020202020204" pitchFamily="34" charset="0"/>
              </a:rPr>
              <a:t>two</a:t>
            </a:r>
            <a:r>
              <a:rPr lang="tr-TR" altLang="tr-TR" dirty="0">
                <a:latin typeface="Arial" panose="020B0604020202020204" pitchFamily="34" charset="0"/>
              </a:rPr>
              <a:t> </a:t>
            </a:r>
            <a:r>
              <a:rPr lang="tr-TR" altLang="tr-TR" dirty="0" err="1">
                <a:latin typeface="Arial" panose="020B0604020202020204" pitchFamily="34" charset="0"/>
              </a:rPr>
              <a:t>integers</a:t>
            </a:r>
            <a:r>
              <a:rPr lang="tr-TR" altLang="tr-TR" dirty="0">
                <a:latin typeface="Arial" panose="020B0604020202020204" pitchFamily="34" charset="0"/>
              </a:rPr>
              <a:t>" </a:t>
            </a:r>
            <a:r>
              <a:rPr lang="tr-TR" altLang="tr-TR" dirty="0" err="1">
                <a:latin typeface="Arial" panose="020B0604020202020204" pitchFamily="34" charset="0"/>
              </a:rPr>
              <a:t>and</a:t>
            </a:r>
            <a:r>
              <a:rPr lang="tr-TR" altLang="tr-TR" dirty="0">
                <a:latin typeface="Arial" panose="020B0604020202020204" pitchFamily="34" charset="0"/>
              </a:rPr>
              <a:t> "</a:t>
            </a:r>
            <a:r>
              <a:rPr lang="tr-TR" altLang="tr-TR" dirty="0" err="1">
                <a:latin typeface="Arial" panose="020B0604020202020204" pitchFamily="34" charset="0"/>
              </a:rPr>
              <a:t>compare</a:t>
            </a:r>
            <a:r>
              <a:rPr lang="tr-TR" altLang="tr-TR" dirty="0">
                <a:latin typeface="Arial" panose="020B0604020202020204" pitchFamily="34" charset="0"/>
              </a:rPr>
              <a:t> </a:t>
            </a:r>
            <a:r>
              <a:rPr lang="tr-TR" altLang="tr-TR" dirty="0" err="1">
                <a:latin typeface="Arial" panose="020B0604020202020204" pitchFamily="34" charset="0"/>
              </a:rPr>
              <a:t>two</a:t>
            </a:r>
            <a:r>
              <a:rPr lang="tr-TR" altLang="tr-TR" dirty="0">
                <a:latin typeface="Arial" panose="020B0604020202020204" pitchFamily="34" charset="0"/>
              </a:rPr>
              <a:t> </a:t>
            </a:r>
            <a:r>
              <a:rPr lang="tr-TR" altLang="tr-TR" dirty="0" err="1">
                <a:latin typeface="Arial" panose="020B0604020202020204" pitchFamily="34" charset="0"/>
              </a:rPr>
              <a:t>integers</a:t>
            </a:r>
            <a:r>
              <a:rPr lang="tr-TR" altLang="tr-TR" dirty="0">
                <a:latin typeface="Arial" panose="020B0604020202020204" pitchFamily="34" charset="0"/>
              </a:rPr>
              <a:t>" </a:t>
            </a:r>
            <a:r>
              <a:rPr lang="tr-TR" altLang="tr-TR" dirty="0" err="1">
                <a:latin typeface="Arial" panose="020B0604020202020204" pitchFamily="34" charset="0"/>
              </a:rPr>
              <a:t>are</a:t>
            </a:r>
            <a:r>
              <a:rPr lang="tr-TR" altLang="tr-TR" dirty="0">
                <a:latin typeface="Arial" panose="020B0604020202020204" pitchFamily="34" charset="0"/>
              </a:rPr>
              <a:t> </a:t>
            </a:r>
            <a:r>
              <a:rPr lang="tr-TR" altLang="tr-TR" dirty="0" err="1">
                <a:latin typeface="Arial" panose="020B0604020202020204" pitchFamily="34" charset="0"/>
              </a:rPr>
              <a:t>operations</a:t>
            </a:r>
            <a:r>
              <a:rPr lang="tr-TR" altLang="tr-TR" dirty="0">
                <a:latin typeface="Arial" panose="020B0604020202020204" pitchFamily="34" charset="0"/>
              </a:rPr>
              <a:t> </a:t>
            </a:r>
            <a:r>
              <a:rPr lang="tr-TR" altLang="tr-TR" dirty="0" err="1">
                <a:latin typeface="Arial" panose="020B0604020202020204" pitchFamily="34" charset="0"/>
              </a:rPr>
              <a:t>that</a:t>
            </a:r>
            <a:r>
              <a:rPr lang="tr-TR" altLang="tr-TR" dirty="0">
                <a:latin typeface="Arial" panose="020B0604020202020204" pitchFamily="34" charset="0"/>
              </a:rPr>
              <a:t> a </a:t>
            </a:r>
            <a:r>
              <a:rPr lang="tr-TR" altLang="tr-TR" dirty="0" err="1">
                <a:latin typeface="Arial" panose="020B0604020202020204" pitchFamily="34" charset="0"/>
              </a:rPr>
              <a:t>processor</a:t>
            </a:r>
            <a:r>
              <a:rPr lang="tr-TR" altLang="tr-TR" dirty="0">
                <a:latin typeface="Arial" panose="020B0604020202020204" pitchFamily="34" charset="0"/>
              </a:rPr>
              <a:t> </a:t>
            </a:r>
            <a:r>
              <a:rPr lang="tr-TR" altLang="tr-TR" dirty="0" err="1">
                <a:latin typeface="Arial" panose="020B0604020202020204" pitchFamily="34" charset="0"/>
              </a:rPr>
              <a:t>does</a:t>
            </a:r>
            <a:r>
              <a:rPr lang="tr-TR" altLang="tr-TR" dirty="0">
                <a:latin typeface="Arial" panose="020B0604020202020204" pitchFamily="34" charset="0"/>
              </a:rPr>
              <a:t> in </a:t>
            </a:r>
            <a:r>
              <a:rPr lang="tr-TR" altLang="tr-TR" dirty="0" err="1">
                <a:latin typeface="Arial" panose="020B0604020202020204" pitchFamily="34" charset="0"/>
              </a:rPr>
              <a:t>one</a:t>
            </a:r>
            <a:r>
              <a:rPr lang="tr-TR" altLang="tr-TR" dirty="0">
                <a:latin typeface="Arial" panose="020B0604020202020204" pitchFamily="34" charset="0"/>
              </a:rPr>
              <a:t> </a:t>
            </a:r>
            <a:r>
              <a:rPr lang="tr-TR" altLang="tr-TR" dirty="0" err="1">
                <a:latin typeface="Arial" panose="020B0604020202020204" pitchFamily="34" charset="0"/>
              </a:rPr>
              <a:t>machine</a:t>
            </a:r>
            <a:r>
              <a:rPr lang="tr-TR" altLang="tr-TR" dirty="0">
                <a:latin typeface="Arial" panose="020B0604020202020204" pitchFamily="34" charset="0"/>
              </a:rPr>
              <a:t> </a:t>
            </a:r>
            <a:r>
              <a:rPr lang="tr-TR" altLang="tr-TR" dirty="0" err="1">
                <a:latin typeface="Arial" panose="020B0604020202020204" pitchFamily="34" charset="0"/>
              </a:rPr>
              <a:t>cycle</a:t>
            </a:r>
            <a:r>
              <a:rPr lang="tr-TR" altLang="tr-TR" dirty="0">
                <a:latin typeface="Arial" panose="020B0604020202020204" pitchFamily="34" charset="0"/>
              </a:rPr>
              <a:t>. </a:t>
            </a:r>
          </a:p>
          <a:p>
            <a:pPr marL="0" lvl="0" indent="0" eaLnBrk="0" fontAlgn="base" hangingPunct="0">
              <a:lnSpc>
                <a:spcPct val="100000"/>
              </a:lnSpc>
              <a:spcBef>
                <a:spcPct val="0"/>
              </a:spcBef>
              <a:spcAft>
                <a:spcPct val="0"/>
              </a:spcAft>
              <a:buNone/>
            </a:pPr>
            <a:endParaRPr lang="tr-TR" altLang="tr-TR" dirty="0" smtClean="0">
              <a:latin typeface="Arial" panose="020B0604020202020204" pitchFamily="34" charset="0"/>
            </a:endParaRPr>
          </a:p>
          <a:p>
            <a:pPr marL="0" lvl="0" indent="0" eaLnBrk="0" fontAlgn="base" hangingPunct="0">
              <a:lnSpc>
                <a:spcPct val="100000"/>
              </a:lnSpc>
              <a:spcBef>
                <a:spcPct val="0"/>
              </a:spcBef>
              <a:spcAft>
                <a:spcPct val="0"/>
              </a:spcAft>
              <a:buNone/>
            </a:pPr>
            <a:r>
              <a:rPr lang="tr-TR" altLang="tr-TR" dirty="0" smtClean="0">
                <a:latin typeface="Arial" panose="020B0604020202020204" pitchFamily="34" charset="0"/>
              </a:rPr>
              <a:t>A </a:t>
            </a:r>
            <a:r>
              <a:rPr lang="tr-TR" altLang="tr-TR" dirty="0" err="1">
                <a:latin typeface="Arial" panose="020B0604020202020204" pitchFamily="34" charset="0"/>
              </a:rPr>
              <a:t>machine</a:t>
            </a:r>
            <a:r>
              <a:rPr lang="tr-TR" altLang="tr-TR" dirty="0">
                <a:latin typeface="Arial" panose="020B0604020202020204" pitchFamily="34" charset="0"/>
              </a:rPr>
              <a:t> </a:t>
            </a:r>
            <a:r>
              <a:rPr lang="tr-TR" altLang="tr-TR" dirty="0" err="1">
                <a:latin typeface="Arial" panose="020B0604020202020204" pitchFamily="34" charset="0"/>
              </a:rPr>
              <a:t>instruction</a:t>
            </a:r>
            <a:r>
              <a:rPr lang="tr-TR" altLang="tr-TR" dirty="0">
                <a:latin typeface="Arial" panose="020B0604020202020204" pitchFamily="34" charset="0"/>
              </a:rPr>
              <a:t> is a </a:t>
            </a:r>
            <a:r>
              <a:rPr lang="tr-TR" altLang="tr-TR" dirty="0" err="1">
                <a:latin typeface="Arial" panose="020B0604020202020204" pitchFamily="34" charset="0"/>
              </a:rPr>
              <a:t>pattern</a:t>
            </a:r>
            <a:r>
              <a:rPr lang="tr-TR" altLang="tr-TR" dirty="0">
                <a:latin typeface="Arial" panose="020B0604020202020204" pitchFamily="34" charset="0"/>
              </a:rPr>
              <a:t> of </a:t>
            </a:r>
            <a:r>
              <a:rPr lang="tr-TR" altLang="tr-TR" dirty="0" err="1">
                <a:latin typeface="Arial" panose="020B0604020202020204" pitchFamily="34" charset="0"/>
              </a:rPr>
              <a:t>bits</a:t>
            </a:r>
            <a:r>
              <a:rPr lang="tr-TR" altLang="tr-TR" dirty="0">
                <a:latin typeface="Arial" panose="020B0604020202020204" pitchFamily="34" charset="0"/>
              </a:rPr>
              <a:t> </a:t>
            </a:r>
            <a:r>
              <a:rPr lang="tr-TR" altLang="tr-TR" dirty="0" err="1">
                <a:latin typeface="Arial" panose="020B0604020202020204" pitchFamily="34" charset="0"/>
              </a:rPr>
              <a:t>that</a:t>
            </a:r>
            <a:r>
              <a:rPr lang="tr-TR" altLang="tr-TR" dirty="0">
                <a:latin typeface="Arial" panose="020B0604020202020204" pitchFamily="34" charset="0"/>
              </a:rPr>
              <a:t> </a:t>
            </a:r>
            <a:r>
              <a:rPr lang="tr-TR" altLang="tr-TR" dirty="0" err="1">
                <a:latin typeface="Arial" panose="020B0604020202020204" pitchFamily="34" charset="0"/>
              </a:rPr>
              <a:t>directs</a:t>
            </a:r>
            <a:r>
              <a:rPr lang="tr-TR" altLang="tr-TR" dirty="0">
                <a:latin typeface="Arial" panose="020B0604020202020204" pitchFamily="34" charset="0"/>
              </a:rPr>
              <a:t> </a:t>
            </a:r>
            <a:r>
              <a:rPr lang="tr-TR" altLang="tr-TR" dirty="0" err="1">
                <a:latin typeface="Arial" panose="020B0604020202020204" pitchFamily="34" charset="0"/>
              </a:rPr>
              <a:t>the</a:t>
            </a:r>
            <a:r>
              <a:rPr lang="tr-TR" altLang="tr-TR" dirty="0">
                <a:latin typeface="Arial" panose="020B0604020202020204" pitchFamily="34" charset="0"/>
              </a:rPr>
              <a:t> </a:t>
            </a:r>
            <a:r>
              <a:rPr lang="tr-TR" altLang="tr-TR" dirty="0" err="1">
                <a:latin typeface="Arial" panose="020B0604020202020204" pitchFamily="34" charset="0"/>
              </a:rPr>
              <a:t>processor</a:t>
            </a:r>
            <a:r>
              <a:rPr lang="tr-TR" altLang="tr-TR" dirty="0">
                <a:latin typeface="Arial" panose="020B0604020202020204" pitchFamily="34" charset="0"/>
              </a:rPr>
              <a:t> </a:t>
            </a:r>
            <a:r>
              <a:rPr lang="tr-TR" altLang="tr-TR" dirty="0" err="1">
                <a:latin typeface="Arial" panose="020B0604020202020204" pitchFamily="34" charset="0"/>
              </a:rPr>
              <a:t>to</a:t>
            </a:r>
            <a:r>
              <a:rPr lang="tr-TR" altLang="tr-TR" dirty="0">
                <a:latin typeface="Arial" panose="020B0604020202020204" pitchFamily="34" charset="0"/>
              </a:rPr>
              <a:t> </a:t>
            </a:r>
            <a:r>
              <a:rPr lang="tr-TR" altLang="tr-TR" dirty="0" err="1">
                <a:latin typeface="Arial" panose="020B0604020202020204" pitchFamily="34" charset="0"/>
              </a:rPr>
              <a:t>perform</a:t>
            </a:r>
            <a:r>
              <a:rPr lang="tr-TR" altLang="tr-TR" dirty="0">
                <a:latin typeface="Arial" panose="020B0604020202020204" pitchFamily="34" charset="0"/>
              </a:rPr>
              <a:t> </a:t>
            </a:r>
            <a:r>
              <a:rPr lang="tr-TR" altLang="tr-TR" dirty="0" err="1">
                <a:latin typeface="Arial" panose="020B0604020202020204" pitchFamily="34" charset="0"/>
              </a:rPr>
              <a:t>one</a:t>
            </a:r>
            <a:r>
              <a:rPr lang="tr-TR" altLang="tr-TR" dirty="0">
                <a:latin typeface="Arial" panose="020B0604020202020204" pitchFamily="34" charset="0"/>
              </a:rPr>
              <a:t> </a:t>
            </a:r>
            <a:r>
              <a:rPr lang="tr-TR" altLang="tr-TR" dirty="0" err="1">
                <a:latin typeface="Arial" panose="020B0604020202020204" pitchFamily="34" charset="0"/>
              </a:rPr>
              <a:t>machine</a:t>
            </a:r>
            <a:r>
              <a:rPr lang="tr-TR" altLang="tr-TR" dirty="0">
                <a:latin typeface="Arial" panose="020B0604020202020204" pitchFamily="34" charset="0"/>
              </a:rPr>
              <a:t> </a:t>
            </a:r>
            <a:r>
              <a:rPr lang="tr-TR" altLang="tr-TR" dirty="0" err="1">
                <a:latin typeface="Arial" panose="020B0604020202020204" pitchFamily="34" charset="0"/>
              </a:rPr>
              <a:t>operation</a:t>
            </a:r>
            <a:r>
              <a:rPr lang="tr-TR" altLang="tr-TR" dirty="0">
                <a:latin typeface="Arial" panose="020B0604020202020204" pitchFamily="34" charset="0"/>
              </a:rPr>
              <a:t>. </a:t>
            </a:r>
            <a:endParaRPr lang="tr-TR" altLang="tr-TR" dirty="0" smtClean="0">
              <a:latin typeface="Arial" panose="020B0604020202020204" pitchFamily="34" charset="0"/>
            </a:endParaRPr>
          </a:p>
          <a:p>
            <a:pPr marL="0" lvl="0" indent="0" eaLnBrk="0" fontAlgn="base" hangingPunct="0">
              <a:lnSpc>
                <a:spcPct val="100000"/>
              </a:lnSpc>
              <a:spcBef>
                <a:spcPct val="0"/>
              </a:spcBef>
              <a:spcAft>
                <a:spcPct val="0"/>
              </a:spcAft>
              <a:buNone/>
            </a:pPr>
            <a:r>
              <a:rPr lang="tr-TR" altLang="tr-TR" dirty="0" smtClean="0">
                <a:latin typeface="Arial" panose="020B0604020202020204" pitchFamily="34" charset="0"/>
              </a:rPr>
              <a:t>Here </a:t>
            </a:r>
            <a:r>
              <a:rPr lang="tr-TR" altLang="tr-TR" dirty="0">
                <a:latin typeface="Arial" panose="020B0604020202020204" pitchFamily="34" charset="0"/>
              </a:rPr>
              <a:t>is </a:t>
            </a:r>
            <a:r>
              <a:rPr lang="tr-TR" altLang="tr-TR" dirty="0" err="1">
                <a:latin typeface="Arial" panose="020B0604020202020204" pitchFamily="34" charset="0"/>
              </a:rPr>
              <a:t>the</a:t>
            </a:r>
            <a:r>
              <a:rPr lang="tr-TR" altLang="tr-TR" dirty="0">
                <a:latin typeface="Arial" panose="020B0604020202020204" pitchFamily="34" charset="0"/>
              </a:rPr>
              <a:t> </a:t>
            </a:r>
            <a:r>
              <a:rPr lang="tr-TR" altLang="tr-TR" dirty="0" err="1">
                <a:latin typeface="Arial" panose="020B0604020202020204" pitchFamily="34" charset="0"/>
              </a:rPr>
              <a:t>machine</a:t>
            </a:r>
            <a:r>
              <a:rPr lang="tr-TR" altLang="tr-TR" dirty="0">
                <a:latin typeface="Arial" panose="020B0604020202020204" pitchFamily="34" charset="0"/>
              </a:rPr>
              <a:t> </a:t>
            </a:r>
            <a:r>
              <a:rPr lang="tr-TR" altLang="tr-TR" dirty="0" err="1">
                <a:latin typeface="Arial" panose="020B0604020202020204" pitchFamily="34" charset="0"/>
              </a:rPr>
              <a:t>instruction</a:t>
            </a:r>
            <a:r>
              <a:rPr lang="tr-TR" altLang="tr-TR" dirty="0">
                <a:latin typeface="Arial" panose="020B0604020202020204" pitchFamily="34" charset="0"/>
              </a:rPr>
              <a:t> </a:t>
            </a:r>
            <a:r>
              <a:rPr lang="tr-TR" altLang="tr-TR" dirty="0" err="1">
                <a:latin typeface="Arial" panose="020B0604020202020204" pitchFamily="34" charset="0"/>
              </a:rPr>
              <a:t>that</a:t>
            </a:r>
            <a:r>
              <a:rPr lang="tr-TR" altLang="tr-TR" dirty="0">
                <a:latin typeface="Arial" panose="020B0604020202020204" pitchFamily="34" charset="0"/>
              </a:rPr>
              <a:t> </a:t>
            </a:r>
            <a:r>
              <a:rPr lang="tr-TR" altLang="tr-TR" dirty="0" err="1">
                <a:latin typeface="Arial" panose="020B0604020202020204" pitchFamily="34" charset="0"/>
              </a:rPr>
              <a:t>directs</a:t>
            </a:r>
            <a:r>
              <a:rPr lang="tr-TR" altLang="tr-TR" dirty="0">
                <a:latin typeface="Arial" panose="020B0604020202020204" pitchFamily="34" charset="0"/>
              </a:rPr>
              <a:t> </a:t>
            </a:r>
            <a:r>
              <a:rPr lang="tr-TR" altLang="tr-TR" dirty="0" err="1">
                <a:latin typeface="Arial" panose="020B0604020202020204" pitchFamily="34" charset="0"/>
              </a:rPr>
              <a:t>the</a:t>
            </a:r>
            <a:r>
              <a:rPr lang="tr-TR" altLang="tr-TR" dirty="0">
                <a:latin typeface="Arial" panose="020B0604020202020204" pitchFamily="34" charset="0"/>
              </a:rPr>
              <a:t> MIPS </a:t>
            </a:r>
            <a:r>
              <a:rPr lang="tr-TR" altLang="tr-TR" dirty="0" err="1">
                <a:latin typeface="Arial" panose="020B0604020202020204" pitchFamily="34" charset="0"/>
              </a:rPr>
              <a:t>processor</a:t>
            </a:r>
            <a:r>
              <a:rPr lang="tr-TR" altLang="tr-TR" dirty="0">
                <a:latin typeface="Arial" panose="020B0604020202020204" pitchFamily="34" charset="0"/>
              </a:rPr>
              <a:t> </a:t>
            </a:r>
            <a:r>
              <a:rPr lang="tr-TR" altLang="tr-TR" dirty="0" err="1">
                <a:latin typeface="Arial" panose="020B0604020202020204" pitchFamily="34" charset="0"/>
              </a:rPr>
              <a:t>to</a:t>
            </a:r>
            <a:r>
              <a:rPr lang="tr-TR" altLang="tr-TR" dirty="0">
                <a:latin typeface="Arial" panose="020B0604020202020204" pitchFamily="34" charset="0"/>
              </a:rPr>
              <a:t> </a:t>
            </a:r>
            <a:r>
              <a:rPr lang="tr-TR" altLang="tr-TR" dirty="0" err="1">
                <a:latin typeface="Arial" panose="020B0604020202020204" pitchFamily="34" charset="0"/>
              </a:rPr>
              <a:t>add</a:t>
            </a:r>
            <a:r>
              <a:rPr lang="tr-TR" altLang="tr-TR" dirty="0">
                <a:latin typeface="Arial" panose="020B0604020202020204" pitchFamily="34" charset="0"/>
              </a:rPr>
              <a:t> </a:t>
            </a:r>
            <a:r>
              <a:rPr lang="tr-TR" altLang="tr-TR" dirty="0" err="1">
                <a:latin typeface="Arial" panose="020B0604020202020204" pitchFamily="34" charset="0"/>
              </a:rPr>
              <a:t>two</a:t>
            </a:r>
            <a:r>
              <a:rPr lang="tr-TR" altLang="tr-TR" dirty="0">
                <a:latin typeface="Arial" panose="020B0604020202020204" pitchFamily="34" charset="0"/>
              </a:rPr>
              <a:t> 32-bit </a:t>
            </a:r>
            <a:r>
              <a:rPr lang="tr-TR" altLang="tr-TR" dirty="0" err="1">
                <a:latin typeface="Arial" panose="020B0604020202020204" pitchFamily="34" charset="0"/>
              </a:rPr>
              <a:t>registers</a:t>
            </a:r>
            <a:r>
              <a:rPr lang="tr-TR" altLang="tr-TR" dirty="0">
                <a:latin typeface="Arial" panose="020B0604020202020204" pitchFamily="34" charset="0"/>
              </a:rPr>
              <a:t> </a:t>
            </a:r>
            <a:r>
              <a:rPr lang="tr-TR" altLang="tr-TR" dirty="0" err="1">
                <a:latin typeface="Arial" panose="020B0604020202020204" pitchFamily="34" charset="0"/>
              </a:rPr>
              <a:t>together</a:t>
            </a:r>
            <a:r>
              <a:rPr lang="tr-TR" altLang="tr-TR" dirty="0">
                <a:latin typeface="Arial" panose="020B0604020202020204" pitchFamily="34" charset="0"/>
              </a:rPr>
              <a:t> (a </a:t>
            </a:r>
            <a:r>
              <a:rPr lang="tr-TR" altLang="tr-TR" b="1" dirty="0" err="1">
                <a:latin typeface="Arial" panose="020B0604020202020204" pitchFamily="34" charset="0"/>
              </a:rPr>
              <a:t>register</a:t>
            </a:r>
            <a:r>
              <a:rPr lang="tr-TR" altLang="tr-TR" dirty="0">
                <a:latin typeface="Arial" panose="020B0604020202020204" pitchFamily="34" charset="0"/>
              </a:rPr>
              <a:t> is a </a:t>
            </a:r>
            <a:r>
              <a:rPr lang="tr-TR" altLang="tr-TR" dirty="0" err="1">
                <a:latin typeface="Arial" panose="020B0604020202020204" pitchFamily="34" charset="0"/>
              </a:rPr>
              <a:t>part</a:t>
            </a:r>
            <a:r>
              <a:rPr lang="tr-TR" altLang="tr-TR" dirty="0">
                <a:latin typeface="Arial" panose="020B0604020202020204" pitchFamily="34" charset="0"/>
              </a:rPr>
              <a:t> of </a:t>
            </a:r>
            <a:r>
              <a:rPr lang="tr-TR" altLang="tr-TR" dirty="0" err="1">
                <a:latin typeface="Arial" panose="020B0604020202020204" pitchFamily="34" charset="0"/>
              </a:rPr>
              <a:t>the</a:t>
            </a:r>
            <a:r>
              <a:rPr lang="tr-TR" altLang="tr-TR" dirty="0">
                <a:latin typeface="Arial" panose="020B0604020202020204" pitchFamily="34" charset="0"/>
              </a:rPr>
              <a:t> </a:t>
            </a:r>
            <a:r>
              <a:rPr lang="tr-TR" altLang="tr-TR" dirty="0" err="1">
                <a:latin typeface="Arial" panose="020B0604020202020204" pitchFamily="34" charset="0"/>
              </a:rPr>
              <a:t>processor</a:t>
            </a:r>
            <a:r>
              <a:rPr lang="tr-TR" altLang="tr-TR" dirty="0">
                <a:latin typeface="Arial" panose="020B0604020202020204" pitchFamily="34" charset="0"/>
              </a:rPr>
              <a:t> </a:t>
            </a:r>
            <a:r>
              <a:rPr lang="tr-TR" altLang="tr-TR" dirty="0" err="1">
                <a:latin typeface="Arial" panose="020B0604020202020204" pitchFamily="34" charset="0"/>
              </a:rPr>
              <a:t>that</a:t>
            </a:r>
            <a:r>
              <a:rPr lang="tr-TR" altLang="tr-TR" dirty="0">
                <a:latin typeface="Arial" panose="020B0604020202020204" pitchFamily="34" charset="0"/>
              </a:rPr>
              <a:t> </a:t>
            </a:r>
            <a:r>
              <a:rPr lang="tr-TR" altLang="tr-TR" dirty="0" err="1">
                <a:latin typeface="Arial" panose="020B0604020202020204" pitchFamily="34" charset="0"/>
              </a:rPr>
              <a:t>holds</a:t>
            </a:r>
            <a:r>
              <a:rPr lang="tr-TR" altLang="tr-TR" dirty="0">
                <a:latin typeface="Arial" panose="020B0604020202020204" pitchFamily="34" charset="0"/>
              </a:rPr>
              <a:t> a bit </a:t>
            </a:r>
            <a:r>
              <a:rPr lang="tr-TR" altLang="tr-TR" dirty="0" err="1">
                <a:latin typeface="Arial" panose="020B0604020202020204" pitchFamily="34" charset="0"/>
              </a:rPr>
              <a:t>pattern</a:t>
            </a:r>
            <a:r>
              <a:rPr lang="tr-TR" altLang="tr-TR" dirty="0">
                <a:latin typeface="Arial" panose="020B0604020202020204" pitchFamily="34" charset="0"/>
              </a:rPr>
              <a:t>). </a:t>
            </a:r>
            <a:endParaRPr lang="tr-TR" altLang="tr-TR" dirty="0" smtClean="0">
              <a:latin typeface="Arial" panose="020B0604020202020204" pitchFamily="34" charset="0"/>
            </a:endParaRPr>
          </a:p>
          <a:p>
            <a:pPr marL="0" lvl="0" indent="0" eaLnBrk="0" fontAlgn="base" hangingPunct="0">
              <a:lnSpc>
                <a:spcPct val="100000"/>
              </a:lnSpc>
              <a:spcBef>
                <a:spcPct val="0"/>
              </a:spcBef>
              <a:spcAft>
                <a:spcPct val="0"/>
              </a:spcAft>
              <a:buNone/>
            </a:pPr>
            <a:endParaRPr kumimoji="0" lang="tr-TR" altLang="tr-TR" sz="1200" b="0" i="0" u="none" strike="noStrike" cap="none" normalizeH="0" baseline="0" dirty="0" smtClean="0">
              <a:ln>
                <a:noFill/>
              </a:ln>
              <a:solidFill>
                <a:schemeClr val="tx1"/>
              </a:solidFill>
              <a:effectLst/>
              <a:latin typeface="Arial Unicode MS"/>
            </a:endParaRPr>
          </a:p>
          <a:p>
            <a:pPr marL="457200" lvl="1" indent="0" eaLnBrk="0" fontAlgn="base" hangingPunct="0">
              <a:lnSpc>
                <a:spcPct val="100000"/>
              </a:lnSpc>
              <a:spcBef>
                <a:spcPct val="0"/>
              </a:spcBef>
              <a:spcAft>
                <a:spcPct val="0"/>
              </a:spcAft>
              <a:buNone/>
            </a:pPr>
            <a:r>
              <a:rPr kumimoji="0" lang="tr-TR" altLang="tr-TR" b="0" i="0" u="none" strike="noStrike" cap="none" normalizeH="0" baseline="0" dirty="0" smtClean="0">
                <a:ln>
                  <a:noFill/>
                </a:ln>
                <a:solidFill>
                  <a:schemeClr val="tx1"/>
                </a:solidFill>
                <a:effectLst/>
              </a:rPr>
              <a:t>0000 0001 0010 1011 1000 0000 0010 0000 </a:t>
            </a:r>
            <a:endParaRPr lang="tr-TR" altLang="tr-TR" sz="5000" dirty="0"/>
          </a:p>
          <a:p>
            <a:endParaRPr lang="tr-TR" dirty="0"/>
          </a:p>
        </p:txBody>
      </p:sp>
    </p:spTree>
    <p:extLst>
      <p:ext uri="{BB962C8B-B14F-4D97-AF65-F5344CB8AC3E}">
        <p14:creationId xmlns:p14="http://schemas.microsoft.com/office/powerpoint/2010/main" val="2445430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2512"/>
            <a:ext cx="10515600" cy="817723"/>
          </a:xfrm>
        </p:spPr>
        <p:txBody>
          <a:bodyPr/>
          <a:lstStyle/>
          <a:p>
            <a:r>
              <a:rPr lang="tr-TR" b="1" dirty="0" smtClean="0"/>
              <a:t>Assembly Language Statement</a:t>
            </a:r>
            <a:endParaRPr lang="tr-TR" dirty="0"/>
          </a:p>
        </p:txBody>
      </p:sp>
      <p:sp>
        <p:nvSpPr>
          <p:cNvPr id="3" name="Content Placeholder 2"/>
          <p:cNvSpPr>
            <a:spLocks noGrp="1"/>
          </p:cNvSpPr>
          <p:nvPr>
            <p:ph idx="1"/>
          </p:nvPr>
        </p:nvSpPr>
        <p:spPr>
          <a:xfrm>
            <a:off x="838200" y="1040235"/>
            <a:ext cx="10515600" cy="4351338"/>
          </a:xfrm>
        </p:spPr>
        <p:txBody>
          <a:bodyPr>
            <a:normAutofit lnSpcReduction="10000"/>
          </a:bodyPr>
          <a:lstStyle/>
          <a:p>
            <a:pPr marL="0" indent="0">
              <a:buNone/>
            </a:pPr>
            <a:r>
              <a:rPr lang="en-US" dirty="0" smtClean="0"/>
              <a:t>The layout of a machine instruction is part of the architecture of a processor chip. </a:t>
            </a:r>
            <a:endParaRPr lang="tr-TR" dirty="0" smtClean="0"/>
          </a:p>
          <a:p>
            <a:pPr marL="0" indent="0">
              <a:buNone/>
            </a:pPr>
            <a:r>
              <a:rPr lang="en-US" dirty="0" smtClean="0"/>
              <a:t>Without knowing the layout you can't tell what the instruction means. Even if you know the layout, it is hard to remember what the patterns mean and hard to write machine instructions. </a:t>
            </a:r>
          </a:p>
          <a:p>
            <a:pPr marL="0" indent="0">
              <a:buNone/>
            </a:pPr>
            <a:r>
              <a:rPr lang="en-US" dirty="0" smtClean="0"/>
              <a:t>A statement in pure assembly language corresponds to one machine instruction. </a:t>
            </a:r>
            <a:endParaRPr lang="tr-TR" dirty="0" smtClean="0"/>
          </a:p>
          <a:p>
            <a:pPr marL="0" indent="0">
              <a:buNone/>
            </a:pPr>
            <a:r>
              <a:rPr lang="en-US" dirty="0" smtClean="0"/>
              <a:t>Assembly language is much easier to write than machine language. </a:t>
            </a:r>
            <a:endParaRPr lang="tr-TR" dirty="0" smtClean="0"/>
          </a:p>
          <a:p>
            <a:pPr marL="0" indent="0">
              <a:buNone/>
            </a:pPr>
            <a:r>
              <a:rPr lang="tr-TR" dirty="0" smtClean="0"/>
              <a:t>T</a:t>
            </a:r>
            <a:r>
              <a:rPr lang="en-US" dirty="0" smtClean="0"/>
              <a:t>he previous machine instruction and the assembly language that it corresponds to: </a:t>
            </a:r>
          </a:p>
          <a:p>
            <a:pPr marL="0" indent="0">
              <a:buNone/>
            </a:pPr>
            <a:endParaRPr lang="tr-TR" dirty="0"/>
          </a:p>
        </p:txBody>
      </p:sp>
      <p:sp>
        <p:nvSpPr>
          <p:cNvPr id="4" name="Rectangle 1"/>
          <p:cNvSpPr>
            <a:spLocks noChangeArrowheads="1"/>
          </p:cNvSpPr>
          <p:nvPr/>
        </p:nvSpPr>
        <p:spPr bwMode="auto">
          <a:xfrm>
            <a:off x="838201" y="5162417"/>
            <a:ext cx="1003393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b="0" i="0" u="none" strike="noStrike" cap="none" normalizeH="0" baseline="0" dirty="0" err="1" smtClean="0">
                <a:ln>
                  <a:noFill/>
                </a:ln>
                <a:solidFill>
                  <a:srgbClr val="FF0000"/>
                </a:solidFill>
                <a:effectLst/>
                <a:latin typeface="Arial Unicode MS"/>
              </a:rPr>
              <a:t>machine</a:t>
            </a:r>
            <a:r>
              <a:rPr kumimoji="0" lang="tr-TR" altLang="tr-TR" b="0" i="0" u="none" strike="noStrike" cap="none" normalizeH="0" baseline="0" dirty="0" smtClean="0">
                <a:ln>
                  <a:noFill/>
                </a:ln>
                <a:solidFill>
                  <a:srgbClr val="FF0000"/>
                </a:solidFill>
                <a:effectLst/>
                <a:latin typeface="Arial Unicode MS"/>
              </a:rPr>
              <a:t> </a:t>
            </a:r>
            <a:r>
              <a:rPr kumimoji="0" lang="tr-TR" altLang="tr-TR" b="0" i="0" u="none" strike="noStrike" cap="none" normalizeH="0" baseline="0" dirty="0" err="1" smtClean="0">
                <a:ln>
                  <a:noFill/>
                </a:ln>
                <a:solidFill>
                  <a:srgbClr val="FF0000"/>
                </a:solidFill>
                <a:effectLst/>
                <a:latin typeface="Arial Unicode MS"/>
              </a:rPr>
              <a:t>instruction</a:t>
            </a:r>
            <a:r>
              <a:rPr kumimoji="0" lang="tr-TR" altLang="tr-TR" b="0" i="0" u="none" strike="noStrike" cap="none" normalizeH="0" baseline="0" dirty="0" smtClean="0">
                <a:ln>
                  <a:noFill/>
                </a:ln>
                <a:solidFill>
                  <a:srgbClr val="FF0000"/>
                </a:solidFill>
                <a:effectLst/>
                <a:latin typeface="Arial Unicode MS"/>
              </a:rPr>
              <a:t> 					</a:t>
            </a:r>
            <a:r>
              <a:rPr kumimoji="0" lang="tr-TR" altLang="tr-TR" b="0" i="0" u="none" strike="noStrike" cap="none" normalizeH="0" baseline="0" dirty="0" err="1" smtClean="0">
                <a:ln>
                  <a:noFill/>
                </a:ln>
                <a:solidFill>
                  <a:srgbClr val="FF0000"/>
                </a:solidFill>
                <a:effectLst/>
                <a:latin typeface="Arial Unicode MS"/>
              </a:rPr>
              <a:t>assembly</a:t>
            </a:r>
            <a:r>
              <a:rPr kumimoji="0" lang="tr-TR" altLang="tr-TR" b="0" i="0" u="none" strike="noStrike" cap="none" normalizeH="0" baseline="0" dirty="0" smtClean="0">
                <a:ln>
                  <a:noFill/>
                </a:ln>
                <a:solidFill>
                  <a:srgbClr val="FF0000"/>
                </a:solidFill>
                <a:effectLst/>
                <a:latin typeface="Arial Unicode MS"/>
              </a:rPr>
              <a:t> </a:t>
            </a:r>
            <a:r>
              <a:rPr kumimoji="0" lang="tr-TR" altLang="tr-TR" b="0" i="0" u="none" strike="noStrike" cap="none" normalizeH="0" baseline="0" dirty="0" err="1" smtClean="0">
                <a:ln>
                  <a:noFill/>
                </a:ln>
                <a:solidFill>
                  <a:srgbClr val="FF0000"/>
                </a:solidFill>
                <a:effectLst/>
                <a:latin typeface="Arial Unicode MS"/>
              </a:rPr>
              <a:t>language</a:t>
            </a:r>
            <a:r>
              <a:rPr kumimoji="0" lang="tr-TR" altLang="tr-TR" b="0" i="0" u="none" strike="noStrike" cap="none" normalizeH="0" baseline="0" dirty="0" smtClean="0">
                <a:ln>
                  <a:noFill/>
                </a:ln>
                <a:solidFill>
                  <a:srgbClr val="FF0000"/>
                </a:solidFill>
                <a:effectLst/>
                <a:latin typeface="Arial Unicode MS"/>
              </a:rPr>
              <a:t> </a:t>
            </a:r>
            <a:r>
              <a:rPr kumimoji="0" lang="tr-TR" altLang="tr-TR" b="0" i="0" u="none" strike="noStrike" cap="none" normalizeH="0" baseline="0" dirty="0" err="1" smtClean="0">
                <a:ln>
                  <a:noFill/>
                </a:ln>
                <a:solidFill>
                  <a:srgbClr val="FF0000"/>
                </a:solidFill>
                <a:effectLst/>
                <a:latin typeface="Arial Unicode MS"/>
              </a:rPr>
              <a:t>statement</a:t>
            </a:r>
            <a:r>
              <a:rPr kumimoji="0" lang="tr-TR" altLang="tr-TR" b="0" i="0" u="none" strike="noStrike" cap="none" normalizeH="0" baseline="0" dirty="0" smtClean="0">
                <a:ln>
                  <a:noFill/>
                </a:ln>
                <a:solidFill>
                  <a:srgbClr val="FF0000"/>
                </a:solidFill>
                <a:effectLst/>
                <a:latin typeface="Arial Unicode MS"/>
              </a:rPr>
              <a:t> </a:t>
            </a:r>
          </a:p>
          <a:p>
            <a:pPr marL="0" marR="0" lvl="0" indent="0" algn="l" defTabSz="914400" rtl="0" eaLnBrk="0" fontAlgn="base" latinLnBrk="0" hangingPunct="0">
              <a:lnSpc>
                <a:spcPct val="100000"/>
              </a:lnSpc>
              <a:spcBef>
                <a:spcPct val="0"/>
              </a:spcBef>
              <a:spcAft>
                <a:spcPct val="0"/>
              </a:spcAft>
              <a:buClrTx/>
              <a:buSzTx/>
              <a:buFontTx/>
              <a:buNone/>
              <a:tabLst/>
            </a:pPr>
            <a:endParaRPr lang="tr-TR" altLang="tr-TR" dirty="0">
              <a:solidFill>
                <a:srgbClr val="FF0000"/>
              </a:solidFill>
              <a:latin typeface="Arial Unicode M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b="0" i="0" u="none" strike="noStrike" cap="none" normalizeH="0" baseline="0" dirty="0" smtClean="0">
                <a:ln>
                  <a:noFill/>
                </a:ln>
                <a:solidFill>
                  <a:srgbClr val="FF0000"/>
                </a:solidFill>
                <a:effectLst/>
                <a:latin typeface="Arial Unicode MS"/>
              </a:rPr>
              <a:t>0000 0001 0010 1011 1000 0000 0010 0000 			</a:t>
            </a:r>
            <a:r>
              <a:rPr kumimoji="0" lang="tr-TR" altLang="tr-TR" b="0" i="0" u="none" strike="noStrike" cap="none" normalizeH="0" baseline="0" dirty="0" err="1" smtClean="0">
                <a:ln>
                  <a:noFill/>
                </a:ln>
                <a:solidFill>
                  <a:srgbClr val="FF0000"/>
                </a:solidFill>
                <a:effectLst/>
                <a:latin typeface="Arial Unicode MS"/>
              </a:rPr>
              <a:t>add</a:t>
            </a:r>
            <a:r>
              <a:rPr kumimoji="0" lang="tr-TR" altLang="tr-TR" b="0" i="0" u="none" strike="noStrike" cap="none" normalizeH="0" baseline="0" dirty="0" smtClean="0">
                <a:ln>
                  <a:noFill/>
                </a:ln>
                <a:solidFill>
                  <a:srgbClr val="FF0000"/>
                </a:solidFill>
                <a:effectLst/>
                <a:latin typeface="Arial Unicode MS"/>
              </a:rPr>
              <a:t> $t0,$t1,$t2</a:t>
            </a:r>
            <a:r>
              <a:rPr kumimoji="0" lang="tr-TR" altLang="tr-TR" sz="1400" b="0" i="0" u="none" strike="noStrike" cap="none" normalizeH="0" baseline="0" dirty="0" smtClean="0">
                <a:ln>
                  <a:noFill/>
                </a:ln>
                <a:solidFill>
                  <a:srgbClr val="FF0000"/>
                </a:solidFill>
                <a:effectLst/>
              </a:rPr>
              <a:t> </a:t>
            </a:r>
            <a:endParaRPr kumimoji="0" lang="tr-TR" altLang="tr-TR" sz="4000" b="0" i="0" u="none" strike="noStrike" cap="none" normalizeH="0" baseline="0" dirty="0" smtClean="0">
              <a:ln>
                <a:noFill/>
              </a:ln>
              <a:solidFill>
                <a:srgbClr val="FF0000"/>
              </a:solidFill>
              <a:effectLst/>
              <a:latin typeface="Arial" panose="020B0604020202020204" pitchFamily="34" charset="0"/>
            </a:endParaRPr>
          </a:p>
        </p:txBody>
      </p:sp>
    </p:spTree>
    <p:extLst>
      <p:ext uri="{BB962C8B-B14F-4D97-AF65-F5344CB8AC3E}">
        <p14:creationId xmlns:p14="http://schemas.microsoft.com/office/powerpoint/2010/main" val="1494018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2244</Words>
  <Application>Microsoft Office PowerPoint</Application>
  <PresentationFormat>Widescreen</PresentationFormat>
  <Paragraphs>422</Paragraphs>
  <Slides>26</Slides>
  <Notes>0</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42" baseType="lpstr">
      <vt:lpstr>MS PGothic</vt:lpstr>
      <vt:lpstr>MS PGothic</vt:lpstr>
      <vt:lpstr>Yu Gothic</vt:lpstr>
      <vt:lpstr>Arial</vt:lpstr>
      <vt:lpstr>Arial Narrow</vt:lpstr>
      <vt:lpstr>Arial Unicode MS</vt:lpstr>
      <vt:lpstr>Calibri</vt:lpstr>
      <vt:lpstr>Calibri Light</vt:lpstr>
      <vt:lpstr>Courier New</vt:lpstr>
      <vt:lpstr>Symbol</vt:lpstr>
      <vt:lpstr>Tahoma</vt:lpstr>
      <vt:lpstr>Tekton</vt:lpstr>
      <vt:lpstr>Wingdings</vt:lpstr>
      <vt:lpstr>Wingdings 2</vt:lpstr>
      <vt:lpstr>Office Theme</vt:lpstr>
      <vt:lpstr>Microsoft Excel 97 - 2004 Worksheet</vt:lpstr>
      <vt:lpstr>MIPS Assembly</vt:lpstr>
      <vt:lpstr>A General-Purpose Computer</vt:lpstr>
      <vt:lpstr>Instructions and Programs</vt:lpstr>
      <vt:lpstr>Processor Architectures</vt:lpstr>
      <vt:lpstr>An Assembly Language</vt:lpstr>
      <vt:lpstr>Machine Cycle and Machine Instruction</vt:lpstr>
      <vt:lpstr>PowerPoint Presentation</vt:lpstr>
      <vt:lpstr>Machine Instructions</vt:lpstr>
      <vt:lpstr>Assembly Language Statement</vt:lpstr>
      <vt:lpstr>PowerPoint Presentation</vt:lpstr>
      <vt:lpstr>Program Translation</vt:lpstr>
      <vt:lpstr>PowerPoint Presentation</vt:lpstr>
      <vt:lpstr>Meaning of an Instruction</vt:lpstr>
      <vt:lpstr>Exectution of Instruction</vt:lpstr>
      <vt:lpstr>The von Neumann model (The Stored-Program Computer)</vt:lpstr>
      <vt:lpstr>PowerPoint Presentation</vt:lpstr>
      <vt:lpstr>MIPS Programming Model a representative simple RISC machine</vt:lpstr>
      <vt:lpstr>MIPS Memory</vt:lpstr>
      <vt:lpstr>MIPS Registers</vt:lpstr>
      <vt:lpstr>MIPS Instruction Formats</vt:lpstr>
      <vt:lpstr>MIPS ALU Operations</vt:lpstr>
      <vt:lpstr>MIPS ALU Operations with Immediate</vt:lpstr>
      <vt:lpstr>Why Built-in Constants? (Immediate)</vt:lpstr>
      <vt:lpstr>First MIPS Program (fragment)</vt:lpstr>
      <vt:lpstr>MIPS Register Usage Conventions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MIPS Assembly</dc:title>
  <dc:creator>cccc</dc:creator>
  <cp:lastModifiedBy>cccc</cp:lastModifiedBy>
  <cp:revision>24</cp:revision>
  <cp:lastPrinted>2019-03-14T08:22:35Z</cp:lastPrinted>
  <dcterms:created xsi:type="dcterms:W3CDTF">2019-03-14T07:07:03Z</dcterms:created>
  <dcterms:modified xsi:type="dcterms:W3CDTF">2019-03-14T08:25:49Z</dcterms:modified>
</cp:coreProperties>
</file>