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327" r:id="rId31"/>
    <p:sldId id="286" r:id="rId32"/>
    <p:sldId id="287" r:id="rId33"/>
    <p:sldId id="326" r:id="rId34"/>
    <p:sldId id="325" r:id="rId35"/>
    <p:sldId id="288" r:id="rId36"/>
    <p:sldId id="290" r:id="rId37"/>
    <p:sldId id="291"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28" r:id="rId53"/>
    <p:sldId id="329" r:id="rId54"/>
    <p:sldId id="330" r:id="rId55"/>
    <p:sldId id="307" r:id="rId56"/>
    <p:sldId id="308" r:id="rId57"/>
    <p:sldId id="315" r:id="rId58"/>
    <p:sldId id="316" r:id="rId59"/>
    <p:sldId id="317" r:id="rId60"/>
    <p:sldId id="320" r:id="rId61"/>
    <p:sldId id="321" r:id="rId62"/>
    <p:sldId id="323" r:id="rId63"/>
    <p:sldId id="324"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DE63B1-AC87-446A-AF9F-7056818C2603}" type="datetimeFigureOut">
              <a:rPr lang="en-US" smtClean="0"/>
              <a:t>4/29/2019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77197-439E-40E0-B7CF-C810ACD94345}" type="slidenum">
              <a:rPr lang="en-US" smtClean="0"/>
              <a:t>‹#›</a:t>
            </a:fld>
            <a:endParaRPr lang="en-US"/>
          </a:p>
        </p:txBody>
      </p:sp>
    </p:spTree>
    <p:extLst>
      <p:ext uri="{BB962C8B-B14F-4D97-AF65-F5344CB8AC3E}">
        <p14:creationId xmlns:p14="http://schemas.microsoft.com/office/powerpoint/2010/main" val="2119326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xfrm>
            <a:off x="2687638" y="509588"/>
            <a:ext cx="4532312" cy="2549525"/>
          </a:xfrm>
          <a:ln/>
        </p:spPr>
      </p:sp>
      <p:sp>
        <p:nvSpPr>
          <p:cNvPr id="73731"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1215254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a:xfrm>
            <a:off x="2687638" y="509588"/>
            <a:ext cx="4532312" cy="2549525"/>
          </a:xfrm>
          <a:ln/>
        </p:spPr>
      </p:sp>
      <p:sp>
        <p:nvSpPr>
          <p:cNvPr id="82947"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3562782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050"/>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83971" name="Rectangle 2051"/>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489219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One of the most important thing you need to know before you start designing a processor is how the instructions look like.</a:t>
            </a:r>
          </a:p>
          <a:p>
            <a:r>
              <a:rPr lang="en-US" altLang="zh-TW" smtClean="0"/>
              <a:t>Or in more technical term, you need to know the instruction format. One good thing about the MIPS instruction set is that it is very simple.</a:t>
            </a:r>
          </a:p>
          <a:p>
            <a:r>
              <a:rPr lang="en-US" altLang="zh-TW" smtClean="0"/>
              <a:t>First of all, all MIPS instructions are 32 bits long and there are only three instruction formats: (a) R-type, (b) I-type, and (c) J-type.</a:t>
            </a:r>
          </a:p>
          <a:p>
            <a:r>
              <a:rPr lang="en-US" altLang="zh-TW" smtClean="0"/>
              <a:t>The different fields of the R-type instructions are:</a:t>
            </a:r>
          </a:p>
          <a:p>
            <a:r>
              <a:rPr lang="en-US" altLang="zh-TW" smtClean="0"/>
              <a:t>(a) OP specifies the operation of the instruction.</a:t>
            </a:r>
          </a:p>
          <a:p>
            <a:r>
              <a:rPr lang="en-US" altLang="zh-TW" smtClean="0"/>
              <a:t>(b) Rs, Rt, and Rd are the source and destination register specifiers.</a:t>
            </a:r>
          </a:p>
          <a:p>
            <a:r>
              <a:rPr lang="en-US" altLang="zh-TW" smtClean="0"/>
              <a:t>(c) Shamt specifies the amount you need to shift for the shift instructions.</a:t>
            </a:r>
          </a:p>
          <a:p>
            <a:r>
              <a:rPr lang="en-US" altLang="zh-TW" smtClean="0"/>
              <a:t>(d) Funct selects the variant of the operation specified in the p?field.</a:t>
            </a:r>
          </a:p>
          <a:p>
            <a:r>
              <a:rPr lang="en-US" altLang="zh-TW" smtClean="0"/>
              <a:t>For the I-type instruction, bits 0 to 15 are used as an immediate field.  I will show you how this immediate field is used differently by different instructions.</a:t>
            </a:r>
          </a:p>
          <a:p>
            <a:r>
              <a:rPr lang="en-US" altLang="zh-TW" smtClean="0"/>
              <a:t>Finally for the J-type instruction, bits 0 to 25 become the target address of the jump.</a:t>
            </a:r>
          </a:p>
          <a:p>
            <a:endParaRPr lang="en-US" altLang="zh-TW" smtClean="0"/>
          </a:p>
          <a:p>
            <a:r>
              <a:rPr lang="en-US" altLang="zh-TW" smtClean="0"/>
              <a:t>+3 = 10 min. (X:50)</a:t>
            </a:r>
          </a:p>
        </p:txBody>
      </p:sp>
      <p:sp>
        <p:nvSpPr>
          <p:cNvPr id="84995"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397173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In today lecture, I will show you how to implement the following subset of MIPS instructions: add, subtract, or immediate, load, store, branch, and the jump instruction.</a:t>
            </a:r>
          </a:p>
          <a:p>
            <a:r>
              <a:rPr lang="en-US" altLang="zh-TW" smtClean="0"/>
              <a:t>The Add and Subtract instructions use the R format.  The Op together with the Func fields together specified all the different kinds of add and subtract instructions.</a:t>
            </a:r>
          </a:p>
          <a:p>
            <a:r>
              <a:rPr lang="en-US" altLang="zh-TW" smtClean="0"/>
              <a:t>Rs and Rt specifies the source registers.  And the Rd field specifies the destination register.</a:t>
            </a:r>
          </a:p>
          <a:p>
            <a:r>
              <a:rPr lang="en-US" altLang="zh-TW" smtClean="0"/>
              <a:t>The Or immediate instruction uses the I format.  It only uses one source register, Rs.  The other operand comes from the immediate field. The Rt field is used to specified the destination register. (Note that dest is the Rt field!)</a:t>
            </a:r>
          </a:p>
          <a:p>
            <a:r>
              <a:rPr lang="en-US" altLang="zh-TW" smtClean="0"/>
              <a:t>Both the load and store instructions use the I format and both add the Rs and the immediate filed together to from the memory address.</a:t>
            </a:r>
          </a:p>
          <a:p>
            <a:r>
              <a:rPr lang="en-US" altLang="zh-TW" smtClean="0"/>
              <a:t>The difference is that the load instruction will load the data from memory into Rt while the store instruction will store the data in Rt into the memory.</a:t>
            </a:r>
          </a:p>
          <a:p>
            <a:r>
              <a:rPr lang="en-US" altLang="zh-TW" smtClean="0"/>
              <a:t>The branch on equal instruction also uses the I format.  Here Rs and Rt are used to specified the registers we need to compare.</a:t>
            </a:r>
          </a:p>
          <a:p>
            <a:r>
              <a:rPr lang="en-US" altLang="zh-TW" smtClean="0"/>
              <a:t>If these two registers are equal, we will branch to a location offset by the immediate field.</a:t>
            </a:r>
          </a:p>
          <a:p>
            <a:r>
              <a:rPr lang="en-US" altLang="zh-TW" smtClean="0"/>
              <a:t>Finally, the jump instruction uses the J format and always causes the program to jump to a memory location specified in the address field. </a:t>
            </a:r>
          </a:p>
          <a:p>
            <a:r>
              <a:rPr lang="en-US" altLang="zh-TW" smtClean="0"/>
              <a:t>I know I went over this rather quickly and you may have missed something.  But don worry, this is just an overview.  You will keep seeing these (point to the format) all day today.</a:t>
            </a:r>
          </a:p>
          <a:p>
            <a:endParaRPr lang="en-US" altLang="zh-TW" smtClean="0"/>
          </a:p>
          <a:p>
            <a:r>
              <a:rPr lang="en-US" altLang="zh-TW" smtClean="0"/>
              <a:t>+3 = 13 min. (X:53)</a:t>
            </a:r>
          </a:p>
        </p:txBody>
      </p:sp>
      <p:sp>
        <p:nvSpPr>
          <p:cNvPr id="86019"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863815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noTextEdit="1"/>
          </p:cNvSpPr>
          <p:nvPr>
            <p:ph type="sldImg"/>
          </p:nvPr>
        </p:nvSpPr>
        <p:spPr>
          <a:xfrm>
            <a:off x="2722563" y="444500"/>
            <a:ext cx="4481512" cy="2522538"/>
          </a:xfrm>
          <a:noFill/>
          <a:ln cap="flat">
            <a:solidFill>
              <a:schemeClr val="tx1"/>
            </a:solidFill>
          </a:ln>
        </p:spPr>
      </p:sp>
      <p:sp>
        <p:nvSpPr>
          <p:cNvPr id="87043" name="Rectangle 3"/>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Tree>
    <p:extLst>
      <p:ext uri="{BB962C8B-B14F-4D97-AF65-F5344CB8AC3E}">
        <p14:creationId xmlns:p14="http://schemas.microsoft.com/office/powerpoint/2010/main" val="976966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noTextEdit="1"/>
          </p:cNvSpPr>
          <p:nvPr>
            <p:ph type="sldImg"/>
          </p:nvPr>
        </p:nvSpPr>
        <p:spPr>
          <a:xfrm>
            <a:off x="2722563" y="444500"/>
            <a:ext cx="4481512" cy="2522538"/>
          </a:xfrm>
          <a:noFill/>
          <a:ln cap="flat">
            <a:solidFill>
              <a:schemeClr val="tx1"/>
            </a:solidFill>
          </a:ln>
        </p:spPr>
      </p:sp>
      <p:sp>
        <p:nvSpPr>
          <p:cNvPr id="88067" name="Rectangle 3"/>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Tree>
    <p:extLst>
      <p:ext uri="{BB962C8B-B14F-4D97-AF65-F5344CB8AC3E}">
        <p14:creationId xmlns:p14="http://schemas.microsoft.com/office/powerpoint/2010/main" val="1943094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Based on the Register Transfer Language examples we have so far, we know we will need the following combinational logic elements.</a:t>
            </a:r>
          </a:p>
          <a:p>
            <a:r>
              <a:rPr lang="en-US" altLang="zh-TW" smtClean="0"/>
              <a:t>We will need an adder to update the program counter.</a:t>
            </a:r>
          </a:p>
          <a:p>
            <a:r>
              <a:rPr lang="en-US" altLang="zh-TW" smtClean="0"/>
              <a:t>A MUX to select the results.</a:t>
            </a:r>
          </a:p>
          <a:p>
            <a:r>
              <a:rPr lang="en-US" altLang="zh-TW" smtClean="0"/>
              <a:t>And finally, an ALU to do various arithmetic and logic operation.</a:t>
            </a:r>
          </a:p>
          <a:p>
            <a:endParaRPr lang="en-US" altLang="zh-TW" smtClean="0"/>
          </a:p>
          <a:p>
            <a:r>
              <a:rPr lang="en-US" altLang="zh-TW" smtClean="0"/>
              <a:t>+1 = 30 min. (Y:10)</a:t>
            </a:r>
          </a:p>
        </p:txBody>
      </p:sp>
      <p:sp>
        <p:nvSpPr>
          <p:cNvPr id="89091"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7921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As far as storage elements are concerned, we will need a N-bit register that is similar to the D flip-flop I showed you in class.</a:t>
            </a:r>
          </a:p>
          <a:p>
            <a:r>
              <a:rPr lang="en-US" altLang="zh-TW" smtClean="0"/>
              <a:t>The significant difference here is that the register will have a Write Enable input.</a:t>
            </a:r>
          </a:p>
          <a:p>
            <a:r>
              <a:rPr lang="en-US" altLang="zh-TW" smtClean="0"/>
              <a:t>That is the content of the register will NOT  be updated if Write Enable is not asserted (0).</a:t>
            </a:r>
          </a:p>
          <a:p>
            <a:r>
              <a:rPr lang="en-US" altLang="zh-TW" smtClean="0"/>
              <a:t>The content is updated at the clock tick ONLY if the Write Enable signal is asserted (1).</a:t>
            </a:r>
          </a:p>
          <a:p>
            <a:endParaRPr lang="en-US" altLang="zh-TW" smtClean="0"/>
          </a:p>
          <a:p>
            <a:r>
              <a:rPr lang="en-US" altLang="zh-TW" smtClean="0"/>
              <a:t>+1 = 31 min. (Y:11)</a:t>
            </a:r>
          </a:p>
        </p:txBody>
      </p:sp>
      <p:sp>
        <p:nvSpPr>
          <p:cNvPr id="90115"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2818309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We will also need a register file that consists of 32 32-bit registers with two output busses (busA and busB) and one input bus.</a:t>
            </a:r>
          </a:p>
          <a:p>
            <a:r>
              <a:rPr lang="en-US" altLang="zh-TW" smtClean="0"/>
              <a:t>The register specifiers Ra and Rb select the registers to put on busA and busB  respectively.</a:t>
            </a:r>
          </a:p>
          <a:p>
            <a:r>
              <a:rPr lang="en-US" altLang="zh-TW" smtClean="0"/>
              <a:t>When Write Enable is 1, the register specifier Rw selects the register to be written via busW.</a:t>
            </a:r>
          </a:p>
          <a:p>
            <a:r>
              <a:rPr lang="en-US" altLang="zh-TW" smtClean="0"/>
              <a:t>In our simplified version of the register file, the write operation will occurs at the clock tick.</a:t>
            </a:r>
          </a:p>
          <a:p>
            <a:r>
              <a:rPr lang="en-US" altLang="zh-TW" smtClean="0"/>
              <a:t>Keep in mind that the clock input is a factor ONLY during the write operation.</a:t>
            </a:r>
          </a:p>
          <a:p>
            <a:r>
              <a:rPr lang="en-US" altLang="zh-TW" smtClean="0"/>
              <a:t>During read operation, the register file behaves as a combinational logic block.</a:t>
            </a:r>
          </a:p>
          <a:p>
            <a:r>
              <a:rPr lang="en-US" altLang="zh-TW" smtClean="0"/>
              <a:t>That is if you put a valid value on Ra, then bus A will become valid after the register file access time.</a:t>
            </a:r>
          </a:p>
          <a:p>
            <a:r>
              <a:rPr lang="en-US" altLang="zh-TW" smtClean="0"/>
              <a:t>Similarly if you put a valid value on Rb, bus B will become valid after the register file access time.   In both cases (Ra and Rb), the clock input is not a factor.</a:t>
            </a:r>
          </a:p>
          <a:p>
            <a:endParaRPr lang="en-US" altLang="zh-TW" smtClean="0"/>
          </a:p>
          <a:p>
            <a:r>
              <a:rPr lang="en-US" altLang="zh-TW" smtClean="0"/>
              <a:t>+2 = 33 min. (Y:13)</a:t>
            </a:r>
          </a:p>
        </p:txBody>
      </p:sp>
      <p:sp>
        <p:nvSpPr>
          <p:cNvPr id="91139"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126109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The last storage element you will need for the datapath is the idealized memory to store your data and instructions.</a:t>
            </a:r>
          </a:p>
          <a:p>
            <a:r>
              <a:rPr lang="en-US" altLang="zh-TW" smtClean="0"/>
              <a:t>This idealized memory block has just one input bus (DataIn) and one output bus (DataOut).</a:t>
            </a:r>
          </a:p>
          <a:p>
            <a:r>
              <a:rPr lang="en-US" altLang="zh-TW" smtClean="0"/>
              <a:t>When Write Enable is 0, the address selects the memory word to put on the Data Out bus.</a:t>
            </a:r>
          </a:p>
          <a:p>
            <a:r>
              <a:rPr lang="en-US" altLang="zh-TW" smtClean="0"/>
              <a:t>When Write Enable is 1, the address selects the memory word to be written via the DataIn bus at the next clock tick.</a:t>
            </a:r>
          </a:p>
          <a:p>
            <a:r>
              <a:rPr lang="en-US" altLang="zh-TW" smtClean="0"/>
              <a:t>Once again, the clock input is a factor ONLY during the write operation.</a:t>
            </a:r>
          </a:p>
          <a:p>
            <a:r>
              <a:rPr lang="en-US" altLang="zh-TW" smtClean="0"/>
              <a:t>During read operation, it behaves as a combinational logic block.</a:t>
            </a:r>
          </a:p>
          <a:p>
            <a:r>
              <a:rPr lang="en-US" altLang="zh-TW" smtClean="0"/>
              <a:t>That is if you put a valid value on the address lines, the output bus DataOut will become valid after the access time of the memory.</a:t>
            </a:r>
          </a:p>
          <a:p>
            <a:endParaRPr lang="en-US" altLang="zh-TW" smtClean="0"/>
          </a:p>
          <a:p>
            <a:r>
              <a:rPr lang="en-US" altLang="zh-TW" smtClean="0"/>
              <a:t>+2 = 35 min. (Y:15)</a:t>
            </a:r>
          </a:p>
        </p:txBody>
      </p:sp>
      <p:sp>
        <p:nvSpPr>
          <p:cNvPr id="92163"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75238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xfrm>
            <a:off x="2687638" y="509588"/>
            <a:ext cx="4532312" cy="2549525"/>
          </a:xfrm>
          <a:ln/>
        </p:spPr>
      </p:sp>
      <p:sp>
        <p:nvSpPr>
          <p:cNvPr id="74755"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4229479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Now let take a look at the first major component of the datapath: the instruction fetch unit.</a:t>
            </a:r>
          </a:p>
          <a:p>
            <a:r>
              <a:rPr lang="en-US" altLang="zh-TW" smtClean="0"/>
              <a:t>The common RTL operations for all instructions are:</a:t>
            </a:r>
          </a:p>
          <a:p>
            <a:r>
              <a:rPr lang="en-US" altLang="zh-TW" smtClean="0"/>
              <a:t>(a) Fetch the instruction using the Program Counter (PC) at the beginning of an</a:t>
            </a:r>
          </a:p>
          <a:p>
            <a:r>
              <a:rPr lang="en-US" altLang="zh-TW" smtClean="0"/>
              <a:t>     instruction execution (PC -&gt; Instruction Memory -&gt; Instruction Word).</a:t>
            </a:r>
          </a:p>
          <a:p>
            <a:r>
              <a:rPr lang="en-US" altLang="zh-TW" smtClean="0"/>
              <a:t>(b) Then at the end of the instruction execution, you need to update the</a:t>
            </a:r>
          </a:p>
          <a:p>
            <a:r>
              <a:rPr lang="en-US" altLang="zh-TW" smtClean="0"/>
              <a:t>     Program Counter (PC -&gt; Next Address Logic -&gt; PC).</a:t>
            </a:r>
          </a:p>
          <a:p>
            <a:r>
              <a:rPr lang="en-US" altLang="zh-TW" smtClean="0"/>
              <a:t>More specifically, you need to increment the PC by 4 if you are executing sequential code.</a:t>
            </a:r>
          </a:p>
          <a:p>
            <a:r>
              <a:rPr lang="en-US" altLang="zh-TW" smtClean="0"/>
              <a:t>For Branch and Jump instructions, you need to update the program counter to omething else?other than plus 4.</a:t>
            </a:r>
          </a:p>
          <a:p>
            <a:r>
              <a:rPr lang="en-US" altLang="zh-TW" smtClean="0"/>
              <a:t>I will show you what is inside this Next Address Logic block when we talked about the Branch and Jump instructions.</a:t>
            </a:r>
          </a:p>
          <a:p>
            <a:r>
              <a:rPr lang="en-US" altLang="zh-TW" smtClean="0"/>
              <a:t>For now, let focus our attention to the Add and Subtract instructions.</a:t>
            </a:r>
          </a:p>
          <a:p>
            <a:endParaRPr lang="en-US" altLang="zh-TW" smtClean="0"/>
          </a:p>
          <a:p>
            <a:r>
              <a:rPr lang="en-US" altLang="zh-TW" smtClean="0"/>
              <a:t>+2 = 37 min. (Y:17)</a:t>
            </a:r>
          </a:p>
        </p:txBody>
      </p:sp>
      <p:sp>
        <p:nvSpPr>
          <p:cNvPr id="93187"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255879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And here is the datapath that can do the trick.</a:t>
            </a:r>
          </a:p>
          <a:p>
            <a:r>
              <a:rPr lang="en-US" altLang="zh-TW" smtClean="0"/>
              <a:t>First of all, we connect the register file Ra, Rb, and Rw input to the Rd, Rs, and Rt fields of the instruction bus (points to the format diagram).</a:t>
            </a:r>
          </a:p>
          <a:p>
            <a:r>
              <a:rPr lang="en-US" altLang="zh-TW" smtClean="0"/>
              <a:t>Then we need to connect  busA and busB of the register file to the ALU.</a:t>
            </a:r>
          </a:p>
          <a:p>
            <a:r>
              <a:rPr lang="en-US" altLang="zh-TW" smtClean="0"/>
              <a:t>Finally, we need to connect the output of the ALU to the input bus of the  register file.</a:t>
            </a:r>
          </a:p>
          <a:p>
            <a:r>
              <a:rPr lang="en-US" altLang="zh-TW" smtClean="0"/>
              <a:t>Conceptually, this is how it works.</a:t>
            </a:r>
          </a:p>
          <a:p>
            <a:r>
              <a:rPr lang="en-US" altLang="zh-TW" smtClean="0"/>
              <a:t>The instruction bus coming out of the Instruction memory will set the Ra and Rb to the register specifiers Rs and Rt.</a:t>
            </a:r>
          </a:p>
          <a:p>
            <a:r>
              <a:rPr lang="en-US" altLang="zh-TW" smtClean="0"/>
              <a:t>This causes the register file to put the value of register Rs onto busA and the value of register Rt onto busB, respectively.</a:t>
            </a:r>
          </a:p>
          <a:p>
            <a:r>
              <a:rPr lang="en-US" altLang="zh-TW" smtClean="0"/>
              <a:t>By setting the ALUctr appropriately, the ALU will perform either the Add and Subtract for us.</a:t>
            </a:r>
          </a:p>
          <a:p>
            <a:r>
              <a:rPr lang="en-US" altLang="zh-TW" smtClean="0"/>
              <a:t>The result is then fed back to the register file where the register specifier Rw should already be set to the instruction bus Rd field.</a:t>
            </a:r>
          </a:p>
          <a:p>
            <a:r>
              <a:rPr lang="en-US" altLang="zh-TW" smtClean="0"/>
              <a:t>Since the control, which we will design in our next lecture, should have already set the RegWr signal to 1, the result will be written back to the register file at the next clock tick (points to the Clk input).</a:t>
            </a:r>
          </a:p>
          <a:p>
            <a:endParaRPr lang="en-US" altLang="zh-TW" smtClean="0"/>
          </a:p>
          <a:p>
            <a:r>
              <a:rPr lang="en-US" altLang="zh-TW" smtClean="0"/>
              <a:t>+3 = 42 min. (Y:22)</a:t>
            </a:r>
          </a:p>
        </p:txBody>
      </p:sp>
      <p:sp>
        <p:nvSpPr>
          <p:cNvPr id="94211"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249905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Once again we cannot use the instruction Rd field for the Register File Rw input because load is a I-type instruction and there is no such thing as the Rd field in the I format.</a:t>
            </a:r>
          </a:p>
          <a:p>
            <a:r>
              <a:rPr lang="en-US" altLang="zh-TW" smtClean="0"/>
              <a:t>So instead of Rd, the Rt field is used to specify the destination register through this two to  one multiplexor.</a:t>
            </a:r>
          </a:p>
          <a:p>
            <a:r>
              <a:rPr lang="en-US" altLang="zh-TW" smtClean="0"/>
              <a:t>The first operand of the ALU comes from busA of the register file which contains the value of Register Rs (points to the Ra input of the register file).</a:t>
            </a:r>
          </a:p>
          <a:p>
            <a:r>
              <a:rPr lang="en-US" altLang="zh-TW" smtClean="0"/>
              <a:t>The second operand, on the other hand, comes from the immediate field of the instruction.</a:t>
            </a:r>
          </a:p>
          <a:p>
            <a:r>
              <a:rPr lang="en-US" altLang="zh-TW" smtClean="0"/>
              <a:t>Instead of using the Zero Extender I used in datapath for the or immediate datapath, I have to use a more general purpose Extender that can do both Sign Extend and Zero Extend.</a:t>
            </a:r>
          </a:p>
          <a:p>
            <a:r>
              <a:rPr lang="en-US" altLang="zh-TW" smtClean="0"/>
              <a:t>The ALU then adds these two operands together to form the memory address.</a:t>
            </a:r>
          </a:p>
          <a:p>
            <a:r>
              <a:rPr lang="en-US" altLang="zh-TW" smtClean="0"/>
              <a:t>Consequently, the output of the ALU has to go to two places:</a:t>
            </a:r>
          </a:p>
          <a:p>
            <a:r>
              <a:rPr lang="en-US" altLang="zh-TW" smtClean="0"/>
              <a:t>(a) First the address input of the data memory.</a:t>
            </a:r>
          </a:p>
          <a:p>
            <a:r>
              <a:rPr lang="en-US" altLang="zh-TW" smtClean="0"/>
              <a:t>(b) And secondly, also to the input of this two-to-one multiplexer.</a:t>
            </a:r>
          </a:p>
          <a:p>
            <a:r>
              <a:rPr lang="en-US" altLang="zh-TW" smtClean="0"/>
              <a:t>The other input of this multiplexer comes from the output of the data memory so we can place the output of the data memory onto the register file input bus for the load instruction.</a:t>
            </a:r>
          </a:p>
          <a:p>
            <a:r>
              <a:rPr lang="en-US" altLang="zh-TW" smtClean="0"/>
              <a:t>For Add, Subtract, and the Or immediate instructions, the output of the ALU will be selected to be placed on the input bus of the register file.</a:t>
            </a:r>
          </a:p>
          <a:p>
            <a:r>
              <a:rPr lang="en-US" altLang="zh-TW" smtClean="0"/>
              <a:t>In either case, the control signal RegWr should be asserted so the register file will be written at the end of the cycle.</a:t>
            </a:r>
          </a:p>
          <a:p>
            <a:endParaRPr lang="en-US" altLang="zh-TW" smtClean="0"/>
          </a:p>
          <a:p>
            <a:r>
              <a:rPr lang="en-US" altLang="zh-TW" smtClean="0"/>
              <a:t>+3 = 60 min. (Y:40)</a:t>
            </a:r>
          </a:p>
        </p:txBody>
      </p:sp>
      <p:sp>
        <p:nvSpPr>
          <p:cNvPr id="95235"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994982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xfrm>
            <a:off x="2687638" y="509588"/>
            <a:ext cx="4532312" cy="2549525"/>
          </a:xfrm>
          <a:ln/>
        </p:spPr>
      </p:sp>
      <p:sp>
        <p:nvSpPr>
          <p:cNvPr id="96259"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80401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How does the branch on equal instruction work?</a:t>
            </a:r>
          </a:p>
          <a:p>
            <a:r>
              <a:rPr lang="en-US" altLang="zh-TW" smtClean="0"/>
              <a:t>Well it calculates the branch condition by subtracting the register selected by the Rt field from the register selected by the Rs field.</a:t>
            </a:r>
          </a:p>
          <a:p>
            <a:r>
              <a:rPr lang="en-US" altLang="zh-TW" smtClean="0"/>
              <a:t>If the result of the subtraction is zero, then these two registers are equal and we take a branch.  Otherwise, we keep going down the sequential path (PC &lt;- PC +4).</a:t>
            </a:r>
          </a:p>
          <a:p>
            <a:endParaRPr lang="en-US" altLang="zh-TW" smtClean="0"/>
          </a:p>
          <a:p>
            <a:r>
              <a:rPr lang="en-US" altLang="zh-TW" smtClean="0"/>
              <a:t>+1 = 65 min. (Y:45)</a:t>
            </a:r>
          </a:p>
        </p:txBody>
      </p:sp>
      <p:sp>
        <p:nvSpPr>
          <p:cNvPr id="97283"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29370298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The datapath for calculating the branch condition is rather simple.</a:t>
            </a:r>
          </a:p>
          <a:p>
            <a:r>
              <a:rPr lang="en-US" altLang="zh-TW" smtClean="0"/>
              <a:t>All we have to do is feed the Rs and Rt fields of the instruction into the Ra and Rb inputs of the register file.</a:t>
            </a:r>
          </a:p>
          <a:p>
            <a:r>
              <a:rPr lang="en-US" altLang="zh-TW" smtClean="0"/>
              <a:t>Bus A will then contain the value from the register selected by Rs.</a:t>
            </a:r>
          </a:p>
          <a:p>
            <a:r>
              <a:rPr lang="en-US" altLang="zh-TW" smtClean="0"/>
              <a:t>And bus B will contain the value from the register selected by Rt.</a:t>
            </a:r>
          </a:p>
          <a:p>
            <a:r>
              <a:rPr lang="en-US" altLang="zh-TW" smtClean="0"/>
              <a:t>The next thing to do is to ask the ALU to perform a subtract operation and feed the output Zero to the next address logic.</a:t>
            </a:r>
          </a:p>
          <a:p>
            <a:r>
              <a:rPr lang="en-US" altLang="zh-TW" smtClean="0"/>
              <a:t>How does the next address logic block look like?</a:t>
            </a:r>
          </a:p>
          <a:p>
            <a:r>
              <a:rPr lang="en-US" altLang="zh-TW" smtClean="0"/>
              <a:t>Well, before I show you that, let take a look at the binary arithmetics behind the program counter (PC).</a:t>
            </a:r>
          </a:p>
          <a:p>
            <a:endParaRPr lang="en-US" altLang="zh-TW" smtClean="0"/>
          </a:p>
          <a:p>
            <a:r>
              <a:rPr lang="en-US" altLang="zh-TW" smtClean="0"/>
              <a:t>+2 = 67 min. (Y:47)</a:t>
            </a:r>
          </a:p>
        </p:txBody>
      </p:sp>
      <p:sp>
        <p:nvSpPr>
          <p:cNvPr id="98307"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52485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81C1E7-F98B-4497-827E-B2F3F6E750C1}" type="slidenum">
              <a:rPr lang="en-US" altLang="en-US"/>
              <a:pPr/>
              <a:t>30</a:t>
            </a:fld>
            <a:endParaRPr lang="en-US" altLang="en-US"/>
          </a:p>
        </p:txBody>
      </p:sp>
      <p:sp>
        <p:nvSpPr>
          <p:cNvPr id="155650" name="Rectangle 2"/>
          <p:cNvSpPr>
            <a:spLocks noGrp="1" noChangeArrowheads="1"/>
          </p:cNvSpPr>
          <p:nvPr>
            <p:ph type="body" idx="1"/>
          </p:nvPr>
        </p:nvSpPr>
        <p:spPr>
          <a:xfrm>
            <a:off x="974725" y="4560888"/>
            <a:ext cx="5365750" cy="4319587"/>
          </a:xfrm>
          <a:ln/>
        </p:spPr>
        <p:txBody>
          <a:bodyPr lIns="90633" tIns="44521" rIns="90633" bIns="44521"/>
          <a:lstStyle/>
          <a:p>
            <a:endParaRPr lang="en-US" altLang="en-US"/>
          </a:p>
        </p:txBody>
      </p:sp>
      <p:sp>
        <p:nvSpPr>
          <p:cNvPr id="155651" name="Rectangle 3"/>
          <p:cNvSpPr>
            <a:spLocks noChangeArrowheads="1" noTextEdit="1"/>
          </p:cNvSpPr>
          <p:nvPr>
            <p:ph type="sldImg"/>
          </p:nvPr>
        </p:nvSpPr>
        <p:spPr>
          <a:xfrm>
            <a:off x="377825" y="854075"/>
            <a:ext cx="6396038" cy="3598863"/>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2079174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957F78-D551-495E-9762-1ECF6A5FE4AF}" type="slidenum">
              <a:rPr lang="en-US" altLang="en-US"/>
              <a:pPr/>
              <a:t>33</a:t>
            </a:fld>
            <a:endParaRPr lang="en-US" altLang="en-US"/>
          </a:p>
        </p:txBody>
      </p:sp>
      <p:sp>
        <p:nvSpPr>
          <p:cNvPr id="153602" name="Rectangle 2"/>
          <p:cNvSpPr>
            <a:spLocks noGrp="1" noChangeArrowheads="1"/>
          </p:cNvSpPr>
          <p:nvPr>
            <p:ph type="body" idx="1"/>
          </p:nvPr>
        </p:nvSpPr>
        <p:spPr>
          <a:xfrm>
            <a:off x="974725" y="4560888"/>
            <a:ext cx="5365750" cy="4319587"/>
          </a:xfrm>
          <a:ln/>
        </p:spPr>
        <p:txBody>
          <a:bodyPr lIns="90633" tIns="44521" rIns="90633" bIns="44521"/>
          <a:lstStyle/>
          <a:p>
            <a:endParaRPr lang="en-US" altLang="en-US"/>
          </a:p>
        </p:txBody>
      </p:sp>
      <p:sp>
        <p:nvSpPr>
          <p:cNvPr id="153603" name="Rectangle 3"/>
          <p:cNvSpPr>
            <a:spLocks noChangeArrowheads="1" noTextEdit="1"/>
          </p:cNvSpPr>
          <p:nvPr>
            <p:ph type="sldImg"/>
          </p:nvPr>
        </p:nvSpPr>
        <p:spPr>
          <a:xfrm>
            <a:off x="377825" y="854075"/>
            <a:ext cx="6396038" cy="3598863"/>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3011785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Let take a more quantitative picture of what is happening.</a:t>
            </a:r>
          </a:p>
          <a:p>
            <a:r>
              <a:rPr lang="en-US" altLang="zh-TW" smtClean="0"/>
              <a:t>At each clock tick, the Program Counter will present its latest value to the Instruction memory after Clk-to-Q time.</a:t>
            </a:r>
          </a:p>
          <a:p>
            <a:r>
              <a:rPr lang="en-US" altLang="zh-TW" smtClean="0"/>
              <a:t>After a delay of the Instruction Memory Access time, the Opcode, Rd, Rs, Rt, and Function fields will become valid on the instruction bus.</a:t>
            </a:r>
          </a:p>
          <a:p>
            <a:r>
              <a:rPr lang="en-US" altLang="zh-TW" smtClean="0"/>
              <a:t>Once we have the new instruction, that is the Add or Subtract instruction, on the instruction bus, two things happen in parallel.</a:t>
            </a:r>
          </a:p>
          <a:p>
            <a:r>
              <a:rPr lang="en-US" altLang="zh-TW" smtClean="0"/>
              <a:t>First of all, the control unit will decode the Opcode and Func field and set the control signals ALUctr and RegWr accordingly.  We will cover this in the next lecture.</a:t>
            </a:r>
          </a:p>
          <a:p>
            <a:r>
              <a:rPr lang="en-US" altLang="zh-TW" smtClean="0"/>
              <a:t>While this is happening (points to Control Delay), we will also be reading the register file (Register File Access Time).</a:t>
            </a:r>
          </a:p>
          <a:p>
            <a:r>
              <a:rPr lang="en-US" altLang="zh-TW" smtClean="0"/>
              <a:t>Once the data is valid on busA and busB, the ALU will perform the Add or Subtract operation based on the ALUctr signal.</a:t>
            </a:r>
          </a:p>
          <a:p>
            <a:r>
              <a:rPr lang="en-US" altLang="zh-TW" smtClean="0"/>
              <a:t>Hopefully, the ALU is fast enough that it will finish the operation (ALU Delay) before the next clock tick.</a:t>
            </a:r>
          </a:p>
          <a:p>
            <a:r>
              <a:rPr lang="en-US" altLang="zh-TW" smtClean="0"/>
              <a:t>At the next clock tick, the output of the ALU will be written into the register file because the RegWr signal will be equal to 1.</a:t>
            </a:r>
          </a:p>
          <a:p>
            <a:endParaRPr lang="en-US" altLang="zh-TW" smtClean="0"/>
          </a:p>
          <a:p>
            <a:r>
              <a:rPr lang="en-US" altLang="zh-TW" smtClean="0"/>
              <a:t>+3 = 45 min. (Y:25)</a:t>
            </a:r>
          </a:p>
        </p:txBody>
      </p:sp>
      <p:sp>
        <p:nvSpPr>
          <p:cNvPr id="100355"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2978116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Now with the clocking methodology back in your mind, we can think about how the critical path of our bstract?datapath may look like.</a:t>
            </a:r>
          </a:p>
          <a:p>
            <a:r>
              <a:rPr lang="en-US" altLang="zh-TW" smtClean="0"/>
              <a:t>One thing to keep in mind about the Register File and Ideal Memory (points to both Instruction and Data) is that the Clock input is a factor ONLY during the write operation.</a:t>
            </a:r>
          </a:p>
          <a:p>
            <a:r>
              <a:rPr lang="en-US" altLang="zh-TW" smtClean="0"/>
              <a:t>For read operation, the CLK input is not a factor.  The register file and the ideal memory behave as if they are combinational logic.</a:t>
            </a:r>
          </a:p>
          <a:p>
            <a:r>
              <a:rPr lang="en-US" altLang="zh-TW" smtClean="0"/>
              <a:t>That is you apply an address to the input, then after certain delay, which we called access time, the output is valid.</a:t>
            </a:r>
          </a:p>
          <a:p>
            <a:r>
              <a:rPr lang="en-US" altLang="zh-TW" smtClean="0"/>
              <a:t>We will come back to these points (point to the ehave?bullets) later in this lecture.</a:t>
            </a:r>
          </a:p>
          <a:p>
            <a:r>
              <a:rPr lang="en-US" altLang="zh-TW" smtClean="0"/>
              <a:t>But for now, let look at this bstract?datapath critical path which occurs when the datapath tries to execute the Load instruction.</a:t>
            </a:r>
          </a:p>
          <a:p>
            <a:r>
              <a:rPr lang="en-US" altLang="zh-TW" smtClean="0"/>
              <a:t>The time it takes to execute the load instruction are the sum of:</a:t>
            </a:r>
          </a:p>
          <a:p>
            <a:r>
              <a:rPr lang="en-US" altLang="zh-TW" smtClean="0"/>
              <a:t>(a) The PC clock-to-Q time.</a:t>
            </a:r>
          </a:p>
          <a:p>
            <a:r>
              <a:rPr lang="en-US" altLang="zh-TW" smtClean="0"/>
              <a:t>(b) The instruction memory access time.</a:t>
            </a:r>
          </a:p>
          <a:p>
            <a:r>
              <a:rPr lang="en-US" altLang="zh-TW" smtClean="0"/>
              <a:t>(c) The time it takes to read the register file.</a:t>
            </a:r>
          </a:p>
          <a:p>
            <a:r>
              <a:rPr lang="en-US" altLang="zh-TW" smtClean="0"/>
              <a:t>(d) The ALU delay in calculating the Data Memory Address.</a:t>
            </a:r>
          </a:p>
          <a:p>
            <a:r>
              <a:rPr lang="en-US" altLang="zh-TW" smtClean="0"/>
              <a:t>(e) The time it takes to read the Data Memory.</a:t>
            </a:r>
          </a:p>
          <a:p>
            <a:r>
              <a:rPr lang="en-US" altLang="zh-TW" smtClean="0"/>
              <a:t>(f) And finally, the setup time for the register file and clock skew.</a:t>
            </a:r>
          </a:p>
          <a:p>
            <a:endParaRPr lang="en-US" altLang="zh-TW" smtClean="0"/>
          </a:p>
          <a:p>
            <a:r>
              <a:rPr lang="en-US" altLang="zh-TW" smtClean="0"/>
              <a:t>+3 = 21 (Y:01)</a:t>
            </a:r>
          </a:p>
        </p:txBody>
      </p:sp>
      <p:sp>
        <p:nvSpPr>
          <p:cNvPr id="101379" name="Rectangle 3"/>
          <p:cNvSpPr>
            <a:spLocks noChangeArrowheads="1" noTextEdit="1"/>
          </p:cNvSpPr>
          <p:nvPr>
            <p:ph type="sldImg"/>
          </p:nvPr>
        </p:nvSpPr>
        <p:spPr>
          <a:xfrm>
            <a:off x="2709863" y="438150"/>
            <a:ext cx="4506912" cy="2536825"/>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874725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xfrm>
            <a:off x="2687638" y="509588"/>
            <a:ext cx="4532312" cy="2549525"/>
          </a:xfrm>
          <a:ln/>
        </p:spPr>
      </p:sp>
      <p:sp>
        <p:nvSpPr>
          <p:cNvPr id="75779"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4971498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3427"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40258833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4451"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7214501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5475"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474478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6499"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6747474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7523"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8672074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8547"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0067974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
        <p:nvSpPr>
          <p:cNvPr id="109571"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617079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B48D0A-206D-4509-AC2A-A8BD1F3D6BFF}" type="slidenum">
              <a:rPr lang="en-US" altLang="en-US"/>
              <a:pPr/>
              <a:t>52</a:t>
            </a:fld>
            <a:endParaRPr lang="en-US" altLang="en-US"/>
          </a:p>
        </p:txBody>
      </p:sp>
      <p:sp>
        <p:nvSpPr>
          <p:cNvPr id="65538" name="Rectangle 2"/>
          <p:cNvSpPr>
            <a:spLocks noChangeArrowheads="1" noTextEdit="1"/>
          </p:cNvSpPr>
          <p:nvPr>
            <p:ph type="sldImg"/>
          </p:nvPr>
        </p:nvSpPr>
        <p:spPr>
          <a:xfrm>
            <a:off x="469900" y="727075"/>
            <a:ext cx="6375400" cy="3586163"/>
          </a:xfrm>
          <a:ln w="12700" cap="flat">
            <a:solidFill>
              <a:schemeClr val="tx1"/>
            </a:solidFill>
          </a:ln>
          <a:extLst>
            <a:ext uri="{909E8E84-426E-40DD-AFC4-6F175D3DCCD1}">
              <a14:hiddenFill xmlns:a14="http://schemas.microsoft.com/office/drawing/2010/main">
                <a:noFill/>
              </a14:hiddenFill>
            </a:ext>
          </a:extLst>
        </p:spPr>
      </p:sp>
      <p:sp>
        <p:nvSpPr>
          <p:cNvPr id="65539" name="Rectangle 3"/>
          <p:cNvSpPr>
            <a:spLocks noGrp="1" noChangeArrowheads="1"/>
          </p:cNvSpPr>
          <p:nvPr>
            <p:ph type="body" idx="1"/>
          </p:nvPr>
        </p:nvSpPr>
        <p:spPr>
          <a:xfrm>
            <a:off x="974725" y="4560888"/>
            <a:ext cx="5365750" cy="4319587"/>
          </a:xfrm>
          <a:ln/>
        </p:spPr>
        <p:txBody>
          <a:bodyPr lIns="90633" tIns="44521" rIns="90633" bIns="44521"/>
          <a:lstStyle/>
          <a:p>
            <a:endParaRPr lang="en-US" altLang="en-US"/>
          </a:p>
        </p:txBody>
      </p:sp>
    </p:spTree>
    <p:extLst>
      <p:ext uri="{BB962C8B-B14F-4D97-AF65-F5344CB8AC3E}">
        <p14:creationId xmlns:p14="http://schemas.microsoft.com/office/powerpoint/2010/main" val="23640205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96EE68-C71F-45F2-9425-F934DDE41871}" type="slidenum">
              <a:rPr lang="en-US" altLang="en-US"/>
              <a:pPr/>
              <a:t>53</a:t>
            </a:fld>
            <a:endParaRPr lang="en-US" altLang="en-US"/>
          </a:p>
        </p:txBody>
      </p:sp>
      <p:sp>
        <p:nvSpPr>
          <p:cNvPr id="225282" name="Rectangle 2"/>
          <p:cNvSpPr>
            <a:spLocks noChangeArrowheads="1" noTextEdit="1"/>
          </p:cNvSpPr>
          <p:nvPr>
            <p:ph type="sldImg"/>
          </p:nvPr>
        </p:nvSpPr>
        <p:spPr>
          <a:xfrm>
            <a:off x="469900" y="727075"/>
            <a:ext cx="6375400" cy="3586163"/>
          </a:xfrm>
          <a:ln w="12700" cap="flat">
            <a:solidFill>
              <a:schemeClr val="tx1"/>
            </a:solidFill>
          </a:ln>
          <a:extLst>
            <a:ext uri="{909E8E84-426E-40DD-AFC4-6F175D3DCCD1}">
              <a14:hiddenFill xmlns:a14="http://schemas.microsoft.com/office/drawing/2010/main">
                <a:noFill/>
              </a14:hiddenFill>
            </a:ext>
          </a:extLst>
        </p:spPr>
      </p:sp>
      <p:sp>
        <p:nvSpPr>
          <p:cNvPr id="225283" name="Rectangle 3"/>
          <p:cNvSpPr>
            <a:spLocks noGrp="1" noChangeArrowheads="1"/>
          </p:cNvSpPr>
          <p:nvPr>
            <p:ph type="body" idx="1"/>
          </p:nvPr>
        </p:nvSpPr>
        <p:spPr>
          <a:xfrm>
            <a:off x="974725" y="4560888"/>
            <a:ext cx="5365750" cy="4319587"/>
          </a:xfrm>
          <a:ln/>
        </p:spPr>
        <p:txBody>
          <a:bodyPr lIns="90633" tIns="44521" rIns="90633" bIns="44521"/>
          <a:lstStyle/>
          <a:p>
            <a:endParaRPr lang="en-US" altLang="en-US"/>
          </a:p>
        </p:txBody>
      </p:sp>
    </p:spTree>
    <p:extLst>
      <p:ext uri="{BB962C8B-B14F-4D97-AF65-F5344CB8AC3E}">
        <p14:creationId xmlns:p14="http://schemas.microsoft.com/office/powerpoint/2010/main" val="3250301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9E0FB-A972-4F18-AB45-008C1FEFC2F8}" type="slidenum">
              <a:rPr lang="en-US" altLang="en-US"/>
              <a:pPr/>
              <a:t>54</a:t>
            </a:fld>
            <a:endParaRPr lang="en-US" altLang="en-US"/>
          </a:p>
        </p:txBody>
      </p:sp>
      <p:sp>
        <p:nvSpPr>
          <p:cNvPr id="165890" name="Rectangle 2"/>
          <p:cNvSpPr>
            <a:spLocks noChangeArrowheads="1" noTextEdit="1"/>
          </p:cNvSpPr>
          <p:nvPr>
            <p:ph type="sldImg"/>
          </p:nvPr>
        </p:nvSpPr>
        <p:spPr>
          <a:xfrm>
            <a:off x="469900" y="727075"/>
            <a:ext cx="6375400" cy="3586163"/>
          </a:xfrm>
          <a:ln w="12700" cap="flat">
            <a:solidFill>
              <a:schemeClr val="tx1"/>
            </a:solidFill>
          </a:ln>
          <a:extLst>
            <a:ext uri="{909E8E84-426E-40DD-AFC4-6F175D3DCCD1}">
              <a14:hiddenFill xmlns:a14="http://schemas.microsoft.com/office/drawing/2010/main">
                <a:noFill/>
              </a14:hiddenFill>
            </a:ext>
          </a:extLst>
        </p:spPr>
      </p:sp>
      <p:sp>
        <p:nvSpPr>
          <p:cNvPr id="165891" name="Rectangle 3"/>
          <p:cNvSpPr>
            <a:spLocks noGrp="1" noChangeArrowheads="1"/>
          </p:cNvSpPr>
          <p:nvPr>
            <p:ph type="body" idx="1"/>
          </p:nvPr>
        </p:nvSpPr>
        <p:spPr>
          <a:xfrm>
            <a:off x="974725" y="4560888"/>
            <a:ext cx="5365750" cy="4319587"/>
          </a:xfrm>
          <a:ln/>
        </p:spPr>
        <p:txBody>
          <a:bodyPr lIns="90633" tIns="44521" rIns="90633" bIns="44521"/>
          <a:lstStyle/>
          <a:p>
            <a:endParaRPr lang="en-US" altLang="en-US"/>
          </a:p>
        </p:txBody>
      </p:sp>
    </p:spTree>
    <p:extLst>
      <p:ext uri="{BB962C8B-B14F-4D97-AF65-F5344CB8AC3E}">
        <p14:creationId xmlns:p14="http://schemas.microsoft.com/office/powerpoint/2010/main" val="3819318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xfrm>
            <a:off x="2687638" y="509588"/>
            <a:ext cx="4532312" cy="2549525"/>
          </a:xfrm>
          <a:ln/>
        </p:spPr>
      </p:sp>
      <p:sp>
        <p:nvSpPr>
          <p:cNvPr id="76803"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35997413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a:xfrm>
            <a:off x="2687638" y="509588"/>
            <a:ext cx="4532312" cy="2549525"/>
          </a:xfrm>
          <a:ln/>
        </p:spPr>
      </p:sp>
      <p:sp>
        <p:nvSpPr>
          <p:cNvPr id="110595"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27250648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746125" y="3227388"/>
            <a:ext cx="8535988" cy="3057525"/>
          </a:xfrm>
          <a:noFill/>
        </p:spPr>
        <p:txBody>
          <a:bodyPr lIns="92075" tIns="46038" rIns="92075" bIns="46038"/>
          <a:lstStyle/>
          <a:p>
            <a:r>
              <a:rPr lang="en-US" altLang="zh-TW" smtClean="0"/>
              <a:t>Well the answer is 2 because we only need to represent 4 things: -type,?the Or operation, the Add operation, and the Subtract operation.</a:t>
            </a:r>
          </a:p>
          <a:p>
            <a:r>
              <a:rPr lang="en-US" altLang="zh-TW" smtClean="0"/>
              <a:t>If you are implementing the entire MIPS instruction set, then ALUop has to be 3 bits wide because we will need to repreent 5 things: R-type, Or, Add, Subtract, and AND.</a:t>
            </a:r>
          </a:p>
          <a:p>
            <a:r>
              <a:rPr lang="en-US" altLang="zh-TW" smtClean="0"/>
              <a:t>Here I show you the bit assignment I made for the 3-bit ALUop.</a:t>
            </a:r>
          </a:p>
          <a:p>
            <a:r>
              <a:rPr lang="en-US" altLang="zh-TW" smtClean="0"/>
              <a:t>With this bit assignment in mind, let figure out what the local control ALU Control has to do.</a:t>
            </a:r>
          </a:p>
          <a:p>
            <a:endParaRPr lang="en-US" altLang="zh-TW" smtClean="0"/>
          </a:p>
          <a:p>
            <a:r>
              <a:rPr lang="en-US" altLang="zh-TW" smtClean="0"/>
              <a:t>+1 = 26 min. (Y:26)</a:t>
            </a:r>
          </a:p>
        </p:txBody>
      </p:sp>
      <p:sp>
        <p:nvSpPr>
          <p:cNvPr id="111619" name="Rectangle 3"/>
          <p:cNvSpPr>
            <a:spLocks noChangeArrowheads="1" noTextEdit="1"/>
          </p:cNvSpPr>
          <p:nvPr>
            <p:ph type="sldImg"/>
          </p:nvPr>
        </p:nvSpPr>
        <p:spPr>
          <a:xfrm>
            <a:off x="2686050" y="425450"/>
            <a:ext cx="4546600" cy="2557463"/>
          </a:xfrm>
          <a:ln>
            <a:noFill/>
          </a:ln>
          <a:extLs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34005695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a:xfrm>
            <a:off x="2687638" y="509588"/>
            <a:ext cx="4532312" cy="2549525"/>
          </a:xfrm>
          <a:ln/>
        </p:spPr>
      </p:sp>
      <p:sp>
        <p:nvSpPr>
          <p:cNvPr id="116739"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40461259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Here is a table summarizing the control signals setting for the seven (add, sub, ...) instructions we have looked at.</a:t>
            </a:r>
          </a:p>
          <a:p>
            <a:r>
              <a:rPr lang="en-US" altLang="zh-TW" smtClean="0"/>
              <a:t>Instead of showing you the exact bit values for the ALU control (ALUctr), I have used the symbolic values here.</a:t>
            </a:r>
          </a:p>
          <a:p>
            <a:r>
              <a:rPr lang="en-US" altLang="zh-TW" smtClean="0"/>
              <a:t>The first two columns are unique in the sense that they are R-type instrucions and in order to uniquely identify them, we need to look at BOTH the op field as well as the func fiels.</a:t>
            </a:r>
          </a:p>
          <a:p>
            <a:r>
              <a:rPr lang="en-US" altLang="zh-TW" smtClean="0"/>
              <a:t>Ori, lw, sw, and branch on equal are I-type instructions and Jump is J-type.  They all can be uniquely idetified by looking at the opcode field alone.</a:t>
            </a:r>
          </a:p>
          <a:p>
            <a:r>
              <a:rPr lang="en-US" altLang="zh-TW" smtClean="0"/>
              <a:t>Now let take a more careful look at the first two columns.  Notice that they are identical except the last row.</a:t>
            </a:r>
          </a:p>
          <a:p>
            <a:r>
              <a:rPr lang="en-US" altLang="zh-TW" smtClean="0"/>
              <a:t>So we can combine these two rows here if we can elay?the generation of ALUctr signals.</a:t>
            </a:r>
          </a:p>
          <a:p>
            <a:r>
              <a:rPr lang="en-US" altLang="zh-TW" smtClean="0"/>
              <a:t>This lead us to something call ocal decoding.</a:t>
            </a:r>
          </a:p>
          <a:p>
            <a:endParaRPr lang="en-US" altLang="zh-TW" smtClean="0"/>
          </a:p>
          <a:p>
            <a:r>
              <a:rPr lang="en-US" altLang="zh-TW" smtClean="0"/>
              <a:t>+3 = 42 min. (Y:22)</a:t>
            </a:r>
          </a:p>
        </p:txBody>
      </p:sp>
      <p:sp>
        <p:nvSpPr>
          <p:cNvPr id="117763"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004262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a:xfrm>
            <a:off x="2687638" y="509588"/>
            <a:ext cx="4532312" cy="2549525"/>
          </a:xfrm>
          <a:ln/>
        </p:spPr>
      </p:sp>
      <p:sp>
        <p:nvSpPr>
          <p:cNvPr id="119811"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21494332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zh-TW" smtClean="0"/>
              <a:t>Well, the last slide pretty much illustrate one of the biggest disadvantage of the single cycle implementation: it has a long cycle time.</a:t>
            </a:r>
          </a:p>
          <a:p>
            <a:r>
              <a:rPr lang="en-US" altLang="zh-TW" smtClean="0"/>
              <a:t>More specifically, the cycle time must be long enough for the load instruction which has the following components: Clock to Q time of the PC, ....</a:t>
            </a:r>
          </a:p>
          <a:p>
            <a:r>
              <a:rPr lang="en-US" altLang="zh-TW" smtClean="0"/>
              <a:t>Having a long cycle time is a big problem but not the the only problem.</a:t>
            </a:r>
          </a:p>
          <a:p>
            <a:r>
              <a:rPr lang="en-US" altLang="zh-TW" smtClean="0"/>
              <a:t>Another problem of this single cycle implementation is that this cycle time, which is long enough for the load instruction, is too long for all other instructions.</a:t>
            </a:r>
          </a:p>
          <a:p>
            <a:r>
              <a:rPr lang="en-US" altLang="zh-TW" smtClean="0"/>
              <a:t>We will show you why this is bad and what we can do about it in the next few lectures.</a:t>
            </a:r>
          </a:p>
          <a:p>
            <a:r>
              <a:rPr lang="en-US" altLang="zh-TW" smtClean="0"/>
              <a:t>That all for today.</a:t>
            </a:r>
          </a:p>
          <a:p>
            <a:endParaRPr lang="en-US" altLang="zh-TW" smtClean="0"/>
          </a:p>
          <a:p>
            <a:r>
              <a:rPr lang="en-US" altLang="zh-TW" smtClean="0"/>
              <a:t>+2 = 79 min (Y:59)</a:t>
            </a:r>
          </a:p>
        </p:txBody>
      </p:sp>
      <p:sp>
        <p:nvSpPr>
          <p:cNvPr id="121859" name="Rectangle 3"/>
          <p:cNvSpPr>
            <a:spLocks noChangeArrowheads="1" noTextEdit="1"/>
          </p:cNvSpPr>
          <p:nvPr>
            <p:ph type="sldImg"/>
          </p:nvPr>
        </p:nvSpPr>
        <p:spPr>
          <a:xfrm>
            <a:off x="2686050" y="425450"/>
            <a:ext cx="4546600" cy="2557463"/>
          </a:xfrm>
          <a:noFill/>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40293544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noTextEdit="1"/>
          </p:cNvSpPr>
          <p:nvPr>
            <p:ph type="sldImg"/>
          </p:nvPr>
        </p:nvSpPr>
        <p:spPr>
          <a:xfrm>
            <a:off x="2701925" y="433388"/>
            <a:ext cx="4522788" cy="2544762"/>
          </a:xfrm>
          <a:noFill/>
          <a:ln cap="flat">
            <a:solidFill>
              <a:schemeClr val="tx1"/>
            </a:solidFill>
          </a:ln>
        </p:spPr>
      </p:sp>
      <p:sp>
        <p:nvSpPr>
          <p:cNvPr id="122883" name="Rectangle 3"/>
          <p:cNvSpPr>
            <a:spLocks noChangeArrowheads="1"/>
          </p:cNvSpPr>
          <p:nvPr>
            <p:ph type="body" idx="1"/>
          </p:nvPr>
        </p:nvSpPr>
        <p:spPr>
          <a:xfrm>
            <a:off x="746125" y="3227388"/>
            <a:ext cx="8535988" cy="305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zh-TW" altLang="en-US" smtClean="0"/>
          </a:p>
        </p:txBody>
      </p:sp>
    </p:spTree>
    <p:extLst>
      <p:ext uri="{BB962C8B-B14F-4D97-AF65-F5344CB8AC3E}">
        <p14:creationId xmlns:p14="http://schemas.microsoft.com/office/powerpoint/2010/main" val="3991908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xfrm>
            <a:off x="2687638" y="509588"/>
            <a:ext cx="4532312" cy="2549525"/>
          </a:xfrm>
          <a:ln/>
        </p:spPr>
      </p:sp>
      <p:sp>
        <p:nvSpPr>
          <p:cNvPr id="77827"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2915787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xfrm>
            <a:off x="2687638" y="509588"/>
            <a:ext cx="4532312" cy="2549525"/>
          </a:xfrm>
          <a:ln/>
        </p:spPr>
      </p:sp>
      <p:sp>
        <p:nvSpPr>
          <p:cNvPr id="78851"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2114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xfrm>
            <a:off x="2687638" y="509588"/>
            <a:ext cx="4532312" cy="2549525"/>
          </a:xfrm>
          <a:ln/>
        </p:spPr>
      </p:sp>
      <p:sp>
        <p:nvSpPr>
          <p:cNvPr id="79875"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296262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a:xfrm>
            <a:off x="2687638" y="509588"/>
            <a:ext cx="4532312" cy="2549525"/>
          </a:xfrm>
          <a:ln/>
        </p:spPr>
      </p:sp>
      <p:sp>
        <p:nvSpPr>
          <p:cNvPr id="80899"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2384615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xfrm>
            <a:off x="2687638" y="509588"/>
            <a:ext cx="4532312" cy="2549525"/>
          </a:xfrm>
          <a:ln/>
        </p:spPr>
      </p:sp>
      <p:sp>
        <p:nvSpPr>
          <p:cNvPr id="81923" name="Rectangle 3"/>
          <p:cNvSpPr>
            <a:spLocks noGrp="1" noChangeArrowheads="1"/>
          </p:cNvSpPr>
          <p:nvPr>
            <p:ph type="body" idx="1"/>
          </p:nvPr>
        </p:nvSpPr>
        <p:spPr>
          <a:xfrm>
            <a:off x="1320800" y="3227388"/>
            <a:ext cx="7264400" cy="3057525"/>
          </a:xfrm>
          <a:noFill/>
        </p:spPr>
        <p:txBody>
          <a:bodyPr/>
          <a:lstStyle/>
          <a:p>
            <a:endParaRPr lang="zh-TW" altLang="en-US" smtClean="0"/>
          </a:p>
        </p:txBody>
      </p:sp>
    </p:spTree>
    <p:extLst>
      <p:ext uri="{BB962C8B-B14F-4D97-AF65-F5344CB8AC3E}">
        <p14:creationId xmlns:p14="http://schemas.microsoft.com/office/powerpoint/2010/main" val="13506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2FE67-9EBC-4799-9492-3F9C2207485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15337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2FE67-9EBC-4799-9492-3F9C2207485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172794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2FE67-9EBC-4799-9492-3F9C2207485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397233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2FE67-9EBC-4799-9492-3F9C2207485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30572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72FE67-9EBC-4799-9492-3F9C2207485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426207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2FE67-9EBC-4799-9492-3F9C22074858}"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281138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2FE67-9EBC-4799-9492-3F9C22074858}"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134201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2FE67-9EBC-4799-9492-3F9C22074858}"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103441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2FE67-9EBC-4799-9492-3F9C22074858}"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302662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72FE67-9EBC-4799-9492-3F9C22074858}"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15093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72FE67-9EBC-4799-9492-3F9C22074858}"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21838-31B8-42CF-94BA-ED71420AE3BB}" type="slidenum">
              <a:rPr lang="en-US" smtClean="0"/>
              <a:t>‹#›</a:t>
            </a:fld>
            <a:endParaRPr lang="en-US"/>
          </a:p>
        </p:txBody>
      </p:sp>
    </p:spTree>
    <p:extLst>
      <p:ext uri="{BB962C8B-B14F-4D97-AF65-F5344CB8AC3E}">
        <p14:creationId xmlns:p14="http://schemas.microsoft.com/office/powerpoint/2010/main" val="15284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2FE67-9EBC-4799-9492-3F9C22074858}" type="datetimeFigureOut">
              <a:rPr lang="en-US" smtClean="0"/>
              <a:t>4/29/2019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21838-31B8-42CF-94BA-ED71420AE3BB}" type="slidenum">
              <a:rPr lang="en-US" smtClean="0"/>
              <a:t>‹#›</a:t>
            </a:fld>
            <a:endParaRPr lang="en-US"/>
          </a:p>
        </p:txBody>
      </p:sp>
    </p:spTree>
    <p:extLst>
      <p:ext uri="{BB962C8B-B14F-4D97-AF65-F5344CB8AC3E}">
        <p14:creationId xmlns:p14="http://schemas.microsoft.com/office/powerpoint/2010/main" val="7353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8" name="Rectangle 4"/>
          <p:cNvSpPr>
            <a:spLocks noGrp="1" noChangeArrowheads="1"/>
          </p:cNvSpPr>
          <p:nvPr>
            <p:ph type="ctrTitle"/>
          </p:nvPr>
        </p:nvSpPr>
        <p:spPr/>
        <p:txBody>
          <a:bodyPr>
            <a:normAutofit fontScale="90000"/>
          </a:bodyPr>
          <a:lstStyle/>
          <a:p>
            <a:pPr>
              <a:defRPr/>
            </a:pPr>
            <a:r>
              <a:rPr lang="zh-TW" altLang="en-US" dirty="0" smtClean="0"/>
              <a:t/>
            </a:r>
            <a:br>
              <a:rPr lang="zh-TW" altLang="en-US" dirty="0" smtClean="0"/>
            </a:br>
            <a:r>
              <a:rPr lang="zh-TW" altLang="en-US" dirty="0" smtClean="0"/>
              <a:t/>
            </a:r>
            <a:br>
              <a:rPr lang="zh-TW" altLang="en-US" dirty="0" smtClean="0"/>
            </a:br>
            <a:r>
              <a:rPr lang="zh-TW" altLang="en-US" dirty="0" smtClean="0"/>
              <a:t> </a:t>
            </a:r>
            <a:r>
              <a:rPr lang="en-US" altLang="zh-TW" dirty="0" smtClean="0"/>
              <a:t>Designing a Single-Cycle Processor</a:t>
            </a:r>
          </a:p>
        </p:txBody>
      </p:sp>
    </p:spTree>
    <p:extLst>
      <p:ext uri="{BB962C8B-B14F-4D97-AF65-F5344CB8AC3E}">
        <p14:creationId xmlns:p14="http://schemas.microsoft.com/office/powerpoint/2010/main" val="2724760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altLang="zh-TW" smtClean="0"/>
              <a:t>Sequential Elements</a:t>
            </a:r>
            <a:endParaRPr lang="en-AU" altLang="zh-TW" smtClean="0">
              <a:ea typeface="新細明體" pitchFamily="18" charset="-120"/>
            </a:endParaRPr>
          </a:p>
        </p:txBody>
      </p:sp>
      <p:sp>
        <p:nvSpPr>
          <p:cNvPr id="12292" name="Rectangle 3"/>
          <p:cNvSpPr>
            <a:spLocks noGrp="1" noChangeArrowheads="1"/>
          </p:cNvSpPr>
          <p:nvPr>
            <p:ph type="body" idx="1"/>
          </p:nvPr>
        </p:nvSpPr>
        <p:spPr>
          <a:xfrm>
            <a:off x="1885950" y="1231901"/>
            <a:ext cx="8420100" cy="2747963"/>
          </a:xfrm>
        </p:spPr>
        <p:txBody>
          <a:bodyPr/>
          <a:lstStyle/>
          <a:p>
            <a:r>
              <a:rPr lang="en-US" altLang="zh-TW" smtClean="0"/>
              <a:t>Register: stores data in a circuit</a:t>
            </a:r>
          </a:p>
          <a:p>
            <a:pPr lvl="1"/>
            <a:r>
              <a:rPr lang="en-US" altLang="zh-TW" smtClean="0"/>
              <a:t>Uses a clock signal to determine when to update the stored value</a:t>
            </a:r>
          </a:p>
          <a:p>
            <a:pPr lvl="1"/>
            <a:r>
              <a:rPr lang="en-US" altLang="zh-TW" smtClean="0"/>
              <a:t>Edge-triggered: update when Clk changes from 0 to 1</a:t>
            </a:r>
            <a:endParaRPr lang="en-AU" altLang="zh-TW" smtClean="0">
              <a:ea typeface="新細明體" pitchFamily="18" charset="-120"/>
            </a:endParaRPr>
          </a:p>
        </p:txBody>
      </p:sp>
      <p:grpSp>
        <p:nvGrpSpPr>
          <p:cNvPr id="12293" name="Group 4"/>
          <p:cNvGrpSpPr>
            <a:grpSpLocks/>
          </p:cNvGrpSpPr>
          <p:nvPr/>
        </p:nvGrpSpPr>
        <p:grpSpPr bwMode="auto">
          <a:xfrm>
            <a:off x="1962151" y="4365626"/>
            <a:ext cx="2236273" cy="1223963"/>
            <a:chOff x="657" y="2296"/>
            <a:chExt cx="1301" cy="771"/>
          </a:xfrm>
        </p:grpSpPr>
        <p:sp>
          <p:nvSpPr>
            <p:cNvPr id="12324" name="Rectangle 5"/>
            <p:cNvSpPr>
              <a:spLocks noChangeArrowheads="1"/>
            </p:cNvSpPr>
            <p:nvPr/>
          </p:nvSpPr>
          <p:spPr bwMode="auto">
            <a:xfrm>
              <a:off x="1111" y="2296"/>
              <a:ext cx="499" cy="77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2325" name="Line 6"/>
            <p:cNvSpPr>
              <a:spLocks noChangeShapeType="1"/>
            </p:cNvSpPr>
            <p:nvPr/>
          </p:nvSpPr>
          <p:spPr bwMode="auto">
            <a:xfrm>
              <a:off x="975" y="2478"/>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6" name="Line 7"/>
            <p:cNvSpPr>
              <a:spLocks noChangeShapeType="1"/>
            </p:cNvSpPr>
            <p:nvPr/>
          </p:nvSpPr>
          <p:spPr bwMode="auto">
            <a:xfrm>
              <a:off x="975" y="2886"/>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7" name="Line 8"/>
            <p:cNvSpPr>
              <a:spLocks noChangeShapeType="1"/>
            </p:cNvSpPr>
            <p:nvPr/>
          </p:nvSpPr>
          <p:spPr bwMode="auto">
            <a:xfrm>
              <a:off x="1610" y="2478"/>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8" name="Text Box 9"/>
            <p:cNvSpPr txBox="1">
              <a:spLocks noChangeArrowheads="1"/>
            </p:cNvSpPr>
            <p:nvPr/>
          </p:nvSpPr>
          <p:spPr bwMode="auto">
            <a:xfrm>
              <a:off x="748" y="2345"/>
              <a:ext cx="20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D</a:t>
              </a:r>
              <a:endParaRPr lang="en-AU" altLang="zh-TW" sz="1800">
                <a:latin typeface="Arial" panose="020B0604020202020204" pitchFamily="34" charset="0"/>
              </a:endParaRPr>
            </a:p>
          </p:txBody>
        </p:sp>
        <p:sp>
          <p:nvSpPr>
            <p:cNvPr id="12329" name="Text Box 10"/>
            <p:cNvSpPr txBox="1">
              <a:spLocks noChangeArrowheads="1"/>
            </p:cNvSpPr>
            <p:nvPr/>
          </p:nvSpPr>
          <p:spPr bwMode="auto">
            <a:xfrm>
              <a:off x="657" y="2753"/>
              <a:ext cx="30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Clk</a:t>
              </a:r>
              <a:endParaRPr lang="en-AU" altLang="zh-TW" sz="1800">
                <a:latin typeface="Arial" panose="020B0604020202020204" pitchFamily="34" charset="0"/>
              </a:endParaRPr>
            </a:p>
          </p:txBody>
        </p:sp>
        <p:sp>
          <p:nvSpPr>
            <p:cNvPr id="12330" name="Text Box 11"/>
            <p:cNvSpPr txBox="1">
              <a:spLocks noChangeArrowheads="1"/>
            </p:cNvSpPr>
            <p:nvPr/>
          </p:nvSpPr>
          <p:spPr bwMode="auto">
            <a:xfrm>
              <a:off x="1746" y="2345"/>
              <a:ext cx="21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Q</a:t>
              </a:r>
              <a:endParaRPr lang="en-AU" altLang="zh-TW" sz="1800">
                <a:latin typeface="Arial" panose="020B0604020202020204" pitchFamily="34" charset="0"/>
              </a:endParaRPr>
            </a:p>
          </p:txBody>
        </p:sp>
        <p:sp>
          <p:nvSpPr>
            <p:cNvPr id="12331" name="Line 12"/>
            <p:cNvSpPr>
              <a:spLocks noChangeShapeType="1"/>
            </p:cNvSpPr>
            <p:nvPr/>
          </p:nvSpPr>
          <p:spPr bwMode="auto">
            <a:xfrm>
              <a:off x="1111" y="2840"/>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32" name="Line 13"/>
            <p:cNvSpPr>
              <a:spLocks noChangeShapeType="1"/>
            </p:cNvSpPr>
            <p:nvPr/>
          </p:nvSpPr>
          <p:spPr bwMode="auto">
            <a:xfrm flipV="1">
              <a:off x="1111" y="2886"/>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94" name="Group 14"/>
          <p:cNvGrpSpPr>
            <a:grpSpLocks/>
          </p:cNvGrpSpPr>
          <p:nvPr/>
        </p:nvGrpSpPr>
        <p:grpSpPr bwMode="auto">
          <a:xfrm>
            <a:off x="4848226" y="4005264"/>
            <a:ext cx="5172075" cy="1800225"/>
            <a:chOff x="2154" y="2523"/>
            <a:chExt cx="3008" cy="1134"/>
          </a:xfrm>
        </p:grpSpPr>
        <p:sp>
          <p:nvSpPr>
            <p:cNvPr id="12295" name="Line 15"/>
            <p:cNvSpPr>
              <a:spLocks noChangeShapeType="1"/>
            </p:cNvSpPr>
            <p:nvPr/>
          </p:nvSpPr>
          <p:spPr bwMode="auto">
            <a:xfrm>
              <a:off x="2712" y="2614"/>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16"/>
            <p:cNvSpPr>
              <a:spLocks noChangeShapeType="1"/>
            </p:cNvSpPr>
            <p:nvPr/>
          </p:nvSpPr>
          <p:spPr bwMode="auto">
            <a:xfrm>
              <a:off x="2712" y="2614"/>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17"/>
            <p:cNvSpPr>
              <a:spLocks noChangeShapeType="1"/>
            </p:cNvSpPr>
            <p:nvPr/>
          </p:nvSpPr>
          <p:spPr bwMode="auto">
            <a:xfrm>
              <a:off x="3256" y="2614"/>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Line 18"/>
            <p:cNvSpPr>
              <a:spLocks noChangeShapeType="1"/>
            </p:cNvSpPr>
            <p:nvPr/>
          </p:nvSpPr>
          <p:spPr bwMode="auto">
            <a:xfrm>
              <a:off x="3256" y="2795"/>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Line 19"/>
            <p:cNvSpPr>
              <a:spLocks noChangeShapeType="1"/>
            </p:cNvSpPr>
            <p:nvPr/>
          </p:nvSpPr>
          <p:spPr bwMode="auto">
            <a:xfrm>
              <a:off x="2531" y="2795"/>
              <a:ext cx="18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Line 20"/>
            <p:cNvSpPr>
              <a:spLocks noChangeShapeType="1"/>
            </p:cNvSpPr>
            <p:nvPr/>
          </p:nvSpPr>
          <p:spPr bwMode="auto">
            <a:xfrm>
              <a:off x="3801" y="2614"/>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Line 21"/>
            <p:cNvSpPr>
              <a:spLocks noChangeShapeType="1"/>
            </p:cNvSpPr>
            <p:nvPr/>
          </p:nvSpPr>
          <p:spPr bwMode="auto">
            <a:xfrm>
              <a:off x="3801" y="2614"/>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2" name="Line 22"/>
            <p:cNvSpPr>
              <a:spLocks noChangeShapeType="1"/>
            </p:cNvSpPr>
            <p:nvPr/>
          </p:nvSpPr>
          <p:spPr bwMode="auto">
            <a:xfrm>
              <a:off x="4345" y="2614"/>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Line 23"/>
            <p:cNvSpPr>
              <a:spLocks noChangeShapeType="1"/>
            </p:cNvSpPr>
            <p:nvPr/>
          </p:nvSpPr>
          <p:spPr bwMode="auto">
            <a:xfrm>
              <a:off x="4345" y="2795"/>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4" name="Line 24"/>
            <p:cNvSpPr>
              <a:spLocks noChangeShapeType="1"/>
            </p:cNvSpPr>
            <p:nvPr/>
          </p:nvSpPr>
          <p:spPr bwMode="auto">
            <a:xfrm>
              <a:off x="4889" y="2614"/>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Line 25"/>
            <p:cNvSpPr>
              <a:spLocks noChangeShapeType="1"/>
            </p:cNvSpPr>
            <p:nvPr/>
          </p:nvSpPr>
          <p:spPr bwMode="auto">
            <a:xfrm flipV="1">
              <a:off x="4890" y="2613"/>
              <a:ext cx="227"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Line 26"/>
            <p:cNvSpPr>
              <a:spLocks noChangeShapeType="1"/>
            </p:cNvSpPr>
            <p:nvPr/>
          </p:nvSpPr>
          <p:spPr bwMode="auto">
            <a:xfrm>
              <a:off x="2531" y="3657"/>
              <a:ext cx="263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7" name="Line 27"/>
            <p:cNvSpPr>
              <a:spLocks noChangeShapeType="1"/>
            </p:cNvSpPr>
            <p:nvPr/>
          </p:nvSpPr>
          <p:spPr bwMode="auto">
            <a:xfrm flipV="1">
              <a:off x="2531" y="2523"/>
              <a:ext cx="0" cy="11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8" name="Text Box 28"/>
            <p:cNvSpPr txBox="1">
              <a:spLocks noChangeArrowheads="1"/>
            </p:cNvSpPr>
            <p:nvPr/>
          </p:nvSpPr>
          <p:spPr bwMode="auto">
            <a:xfrm>
              <a:off x="2154" y="2617"/>
              <a:ext cx="2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Clk</a:t>
              </a:r>
              <a:endParaRPr lang="en-AU" altLang="zh-TW" sz="1600">
                <a:latin typeface="Arial" panose="020B0604020202020204" pitchFamily="34" charset="0"/>
              </a:endParaRPr>
            </a:p>
          </p:txBody>
        </p:sp>
        <p:sp>
          <p:nvSpPr>
            <p:cNvPr id="12309" name="Text Box 29"/>
            <p:cNvSpPr txBox="1">
              <a:spLocks noChangeArrowheads="1"/>
            </p:cNvSpPr>
            <p:nvPr/>
          </p:nvSpPr>
          <p:spPr bwMode="auto">
            <a:xfrm>
              <a:off x="2154" y="2949"/>
              <a:ext cx="19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D</a:t>
              </a:r>
              <a:endParaRPr lang="en-AU" altLang="zh-TW" sz="1600">
                <a:latin typeface="Arial" panose="020B0604020202020204" pitchFamily="34" charset="0"/>
              </a:endParaRPr>
            </a:p>
          </p:txBody>
        </p:sp>
        <p:sp>
          <p:nvSpPr>
            <p:cNvPr id="12310" name="Text Box 30"/>
            <p:cNvSpPr txBox="1">
              <a:spLocks noChangeArrowheads="1"/>
            </p:cNvSpPr>
            <p:nvPr/>
          </p:nvSpPr>
          <p:spPr bwMode="auto">
            <a:xfrm>
              <a:off x="2154" y="3297"/>
              <a:ext cx="2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Q</a:t>
              </a:r>
              <a:endParaRPr lang="en-AU" altLang="zh-TW" sz="1600">
                <a:latin typeface="Arial" panose="020B0604020202020204" pitchFamily="34" charset="0"/>
              </a:endParaRPr>
            </a:p>
          </p:txBody>
        </p:sp>
        <p:sp>
          <p:nvSpPr>
            <p:cNvPr id="12311" name="Freeform 31"/>
            <p:cNvSpPr>
              <a:spLocks/>
            </p:cNvSpPr>
            <p:nvPr/>
          </p:nvSpPr>
          <p:spPr bwMode="auto">
            <a:xfrm>
              <a:off x="2531" y="2976"/>
              <a:ext cx="635" cy="182"/>
            </a:xfrm>
            <a:custGeom>
              <a:avLst/>
              <a:gdLst>
                <a:gd name="T0" fmla="*/ 0 w 635"/>
                <a:gd name="T1" fmla="*/ 0 h 182"/>
                <a:gd name="T2" fmla="*/ 590 w 635"/>
                <a:gd name="T3" fmla="*/ 0 h 182"/>
                <a:gd name="T4" fmla="*/ 635 w 635"/>
                <a:gd name="T5" fmla="*/ 91 h 182"/>
                <a:gd name="T6" fmla="*/ 590 w 635"/>
                <a:gd name="T7" fmla="*/ 182 h 182"/>
                <a:gd name="T8" fmla="*/ 0 w 635"/>
                <a:gd name="T9" fmla="*/ 182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82">
                  <a:moveTo>
                    <a:pt x="0" y="0"/>
                  </a:moveTo>
                  <a:lnTo>
                    <a:pt x="590" y="0"/>
                  </a:lnTo>
                  <a:lnTo>
                    <a:pt x="635" y="91"/>
                  </a:lnTo>
                  <a:lnTo>
                    <a:pt x="590" y="182"/>
                  </a:lnTo>
                  <a:lnTo>
                    <a:pt x="0" y="182"/>
                  </a:lnTo>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2" name="Freeform 32"/>
            <p:cNvSpPr>
              <a:spLocks/>
            </p:cNvSpPr>
            <p:nvPr/>
          </p:nvSpPr>
          <p:spPr bwMode="auto">
            <a:xfrm>
              <a:off x="3166" y="2976"/>
              <a:ext cx="1089" cy="182"/>
            </a:xfrm>
            <a:custGeom>
              <a:avLst/>
              <a:gdLst>
                <a:gd name="T0" fmla="*/ 0 w 1089"/>
                <a:gd name="T1" fmla="*/ 91 h 182"/>
                <a:gd name="T2" fmla="*/ 45 w 1089"/>
                <a:gd name="T3" fmla="*/ 0 h 182"/>
                <a:gd name="T4" fmla="*/ 1043 w 1089"/>
                <a:gd name="T5" fmla="*/ 0 h 182"/>
                <a:gd name="T6" fmla="*/ 1089 w 1089"/>
                <a:gd name="T7" fmla="*/ 91 h 182"/>
                <a:gd name="T8" fmla="*/ 1043 w 1089"/>
                <a:gd name="T9" fmla="*/ 182 h 182"/>
                <a:gd name="T10" fmla="*/ 45 w 1089"/>
                <a:gd name="T11" fmla="*/ 182 h 182"/>
                <a:gd name="T12" fmla="*/ 0 w 1089"/>
                <a:gd name="T13" fmla="*/ 91 h 1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9" h="182">
                  <a:moveTo>
                    <a:pt x="0" y="91"/>
                  </a:moveTo>
                  <a:lnTo>
                    <a:pt x="45" y="0"/>
                  </a:lnTo>
                  <a:lnTo>
                    <a:pt x="1043" y="0"/>
                  </a:lnTo>
                  <a:lnTo>
                    <a:pt x="1089" y="91"/>
                  </a:lnTo>
                  <a:lnTo>
                    <a:pt x="1043" y="182"/>
                  </a:lnTo>
                  <a:lnTo>
                    <a:pt x="45" y="182"/>
                  </a:lnTo>
                  <a:lnTo>
                    <a:pt x="0" y="9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3" name="Freeform 33"/>
            <p:cNvSpPr>
              <a:spLocks/>
            </p:cNvSpPr>
            <p:nvPr/>
          </p:nvSpPr>
          <p:spPr bwMode="auto">
            <a:xfrm>
              <a:off x="3892" y="3339"/>
              <a:ext cx="1089" cy="182"/>
            </a:xfrm>
            <a:custGeom>
              <a:avLst/>
              <a:gdLst>
                <a:gd name="T0" fmla="*/ 0 w 1089"/>
                <a:gd name="T1" fmla="*/ 91 h 182"/>
                <a:gd name="T2" fmla="*/ 45 w 1089"/>
                <a:gd name="T3" fmla="*/ 0 h 182"/>
                <a:gd name="T4" fmla="*/ 1043 w 1089"/>
                <a:gd name="T5" fmla="*/ 0 h 182"/>
                <a:gd name="T6" fmla="*/ 1089 w 1089"/>
                <a:gd name="T7" fmla="*/ 91 h 182"/>
                <a:gd name="T8" fmla="*/ 1043 w 1089"/>
                <a:gd name="T9" fmla="*/ 182 h 182"/>
                <a:gd name="T10" fmla="*/ 45 w 1089"/>
                <a:gd name="T11" fmla="*/ 182 h 182"/>
                <a:gd name="T12" fmla="*/ 0 w 1089"/>
                <a:gd name="T13" fmla="*/ 91 h 1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9" h="182">
                  <a:moveTo>
                    <a:pt x="0" y="91"/>
                  </a:moveTo>
                  <a:lnTo>
                    <a:pt x="45" y="0"/>
                  </a:lnTo>
                  <a:lnTo>
                    <a:pt x="1043" y="0"/>
                  </a:lnTo>
                  <a:lnTo>
                    <a:pt x="1089" y="91"/>
                  </a:lnTo>
                  <a:lnTo>
                    <a:pt x="1043" y="182"/>
                  </a:lnTo>
                  <a:lnTo>
                    <a:pt x="45" y="182"/>
                  </a:lnTo>
                  <a:lnTo>
                    <a:pt x="0" y="91"/>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4" name="Freeform 34"/>
            <p:cNvSpPr>
              <a:spLocks/>
            </p:cNvSpPr>
            <p:nvPr/>
          </p:nvSpPr>
          <p:spPr bwMode="auto">
            <a:xfrm>
              <a:off x="2803" y="3339"/>
              <a:ext cx="1089" cy="182"/>
            </a:xfrm>
            <a:custGeom>
              <a:avLst/>
              <a:gdLst>
                <a:gd name="T0" fmla="*/ 0 w 1089"/>
                <a:gd name="T1" fmla="*/ 91 h 182"/>
                <a:gd name="T2" fmla="*/ 45 w 1089"/>
                <a:gd name="T3" fmla="*/ 0 h 182"/>
                <a:gd name="T4" fmla="*/ 1043 w 1089"/>
                <a:gd name="T5" fmla="*/ 0 h 182"/>
                <a:gd name="T6" fmla="*/ 1089 w 1089"/>
                <a:gd name="T7" fmla="*/ 91 h 182"/>
                <a:gd name="T8" fmla="*/ 1043 w 1089"/>
                <a:gd name="T9" fmla="*/ 182 h 182"/>
                <a:gd name="T10" fmla="*/ 45 w 1089"/>
                <a:gd name="T11" fmla="*/ 182 h 182"/>
                <a:gd name="T12" fmla="*/ 0 w 1089"/>
                <a:gd name="T13" fmla="*/ 91 h 1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9" h="182">
                  <a:moveTo>
                    <a:pt x="0" y="91"/>
                  </a:moveTo>
                  <a:lnTo>
                    <a:pt x="45" y="0"/>
                  </a:lnTo>
                  <a:lnTo>
                    <a:pt x="1043" y="0"/>
                  </a:lnTo>
                  <a:lnTo>
                    <a:pt x="1089" y="91"/>
                  </a:lnTo>
                  <a:lnTo>
                    <a:pt x="1043" y="182"/>
                  </a:lnTo>
                  <a:lnTo>
                    <a:pt x="45" y="182"/>
                  </a:lnTo>
                  <a:lnTo>
                    <a:pt x="0" y="91"/>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5" name="Freeform 35"/>
            <p:cNvSpPr>
              <a:spLocks/>
            </p:cNvSpPr>
            <p:nvPr/>
          </p:nvSpPr>
          <p:spPr bwMode="auto">
            <a:xfrm>
              <a:off x="2531" y="3340"/>
              <a:ext cx="272" cy="181"/>
            </a:xfrm>
            <a:custGeom>
              <a:avLst/>
              <a:gdLst>
                <a:gd name="T0" fmla="*/ 0 w 272"/>
                <a:gd name="T1" fmla="*/ 0 h 181"/>
                <a:gd name="T2" fmla="*/ 227 w 272"/>
                <a:gd name="T3" fmla="*/ 0 h 181"/>
                <a:gd name="T4" fmla="*/ 272 w 272"/>
                <a:gd name="T5" fmla="*/ 90 h 181"/>
                <a:gd name="T6" fmla="*/ 227 w 272"/>
                <a:gd name="T7" fmla="*/ 181 h 181"/>
                <a:gd name="T8" fmla="*/ 0 w 272"/>
                <a:gd name="T9" fmla="*/ 181 h 1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 h="181">
                  <a:moveTo>
                    <a:pt x="0" y="0"/>
                  </a:moveTo>
                  <a:lnTo>
                    <a:pt x="227" y="0"/>
                  </a:lnTo>
                  <a:lnTo>
                    <a:pt x="272" y="90"/>
                  </a:lnTo>
                  <a:lnTo>
                    <a:pt x="227" y="181"/>
                  </a:lnTo>
                  <a:lnTo>
                    <a:pt x="0" y="181"/>
                  </a:lnTo>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6" name="Freeform 36"/>
            <p:cNvSpPr>
              <a:spLocks/>
            </p:cNvSpPr>
            <p:nvPr/>
          </p:nvSpPr>
          <p:spPr bwMode="auto">
            <a:xfrm>
              <a:off x="2712" y="3067"/>
              <a:ext cx="169" cy="270"/>
            </a:xfrm>
            <a:custGeom>
              <a:avLst/>
              <a:gdLst>
                <a:gd name="T0" fmla="*/ 0 w 169"/>
                <a:gd name="T1" fmla="*/ 0 h 270"/>
                <a:gd name="T2" fmla="*/ 45 w 169"/>
                <a:gd name="T3" fmla="*/ 190 h 270"/>
                <a:gd name="T4" fmla="*/ 137 w 169"/>
                <a:gd name="T5" fmla="*/ 158 h 270"/>
                <a:gd name="T6" fmla="*/ 169 w 169"/>
                <a:gd name="T7" fmla="*/ 270 h 2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 h="270">
                  <a:moveTo>
                    <a:pt x="0" y="0"/>
                  </a:moveTo>
                  <a:cubicBezTo>
                    <a:pt x="7" y="32"/>
                    <a:pt x="22" y="164"/>
                    <a:pt x="45" y="190"/>
                  </a:cubicBezTo>
                  <a:cubicBezTo>
                    <a:pt x="68" y="216"/>
                    <a:pt x="116" y="145"/>
                    <a:pt x="137" y="158"/>
                  </a:cubicBezTo>
                  <a:cubicBezTo>
                    <a:pt x="158" y="171"/>
                    <a:pt x="162" y="247"/>
                    <a:pt x="169" y="270"/>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7" name="Freeform 37"/>
            <p:cNvSpPr>
              <a:spLocks/>
            </p:cNvSpPr>
            <p:nvPr/>
          </p:nvSpPr>
          <p:spPr bwMode="auto">
            <a:xfrm>
              <a:off x="3801" y="3067"/>
              <a:ext cx="169" cy="270"/>
            </a:xfrm>
            <a:custGeom>
              <a:avLst/>
              <a:gdLst>
                <a:gd name="T0" fmla="*/ 0 w 169"/>
                <a:gd name="T1" fmla="*/ 0 h 270"/>
                <a:gd name="T2" fmla="*/ 45 w 169"/>
                <a:gd name="T3" fmla="*/ 190 h 270"/>
                <a:gd name="T4" fmla="*/ 137 w 169"/>
                <a:gd name="T5" fmla="*/ 158 h 270"/>
                <a:gd name="T6" fmla="*/ 169 w 169"/>
                <a:gd name="T7" fmla="*/ 270 h 2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 h="270">
                  <a:moveTo>
                    <a:pt x="0" y="0"/>
                  </a:moveTo>
                  <a:cubicBezTo>
                    <a:pt x="7" y="32"/>
                    <a:pt x="22" y="164"/>
                    <a:pt x="45" y="190"/>
                  </a:cubicBezTo>
                  <a:cubicBezTo>
                    <a:pt x="68" y="216"/>
                    <a:pt x="116" y="145"/>
                    <a:pt x="137" y="158"/>
                  </a:cubicBezTo>
                  <a:cubicBezTo>
                    <a:pt x="158" y="171"/>
                    <a:pt x="162" y="247"/>
                    <a:pt x="169" y="270"/>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8" name="Freeform 38"/>
            <p:cNvSpPr>
              <a:spLocks/>
            </p:cNvSpPr>
            <p:nvPr/>
          </p:nvSpPr>
          <p:spPr bwMode="auto">
            <a:xfrm>
              <a:off x="4980" y="3339"/>
              <a:ext cx="136" cy="182"/>
            </a:xfrm>
            <a:custGeom>
              <a:avLst/>
              <a:gdLst>
                <a:gd name="T0" fmla="*/ 136 w 136"/>
                <a:gd name="T1" fmla="*/ 0 h 182"/>
                <a:gd name="T2" fmla="*/ 45 w 136"/>
                <a:gd name="T3" fmla="*/ 0 h 182"/>
                <a:gd name="T4" fmla="*/ 0 w 136"/>
                <a:gd name="T5" fmla="*/ 91 h 182"/>
                <a:gd name="T6" fmla="*/ 45 w 136"/>
                <a:gd name="T7" fmla="*/ 182 h 182"/>
                <a:gd name="T8" fmla="*/ 136 w 136"/>
                <a:gd name="T9" fmla="*/ 182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 h="182">
                  <a:moveTo>
                    <a:pt x="136" y="0"/>
                  </a:moveTo>
                  <a:lnTo>
                    <a:pt x="45" y="0"/>
                  </a:lnTo>
                  <a:lnTo>
                    <a:pt x="0" y="91"/>
                  </a:lnTo>
                  <a:lnTo>
                    <a:pt x="45" y="182"/>
                  </a:lnTo>
                  <a:lnTo>
                    <a:pt x="136" y="182"/>
                  </a:lnTo>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9" name="Freeform 39"/>
            <p:cNvSpPr>
              <a:spLocks/>
            </p:cNvSpPr>
            <p:nvPr/>
          </p:nvSpPr>
          <p:spPr bwMode="auto">
            <a:xfrm>
              <a:off x="4255" y="2976"/>
              <a:ext cx="862" cy="182"/>
            </a:xfrm>
            <a:custGeom>
              <a:avLst/>
              <a:gdLst>
                <a:gd name="T0" fmla="*/ 862 w 862"/>
                <a:gd name="T1" fmla="*/ 0 h 182"/>
                <a:gd name="T2" fmla="*/ 46 w 862"/>
                <a:gd name="T3" fmla="*/ 0 h 182"/>
                <a:gd name="T4" fmla="*/ 0 w 862"/>
                <a:gd name="T5" fmla="*/ 91 h 182"/>
                <a:gd name="T6" fmla="*/ 46 w 862"/>
                <a:gd name="T7" fmla="*/ 182 h 182"/>
                <a:gd name="T8" fmla="*/ 862 w 862"/>
                <a:gd name="T9" fmla="*/ 182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2" h="182">
                  <a:moveTo>
                    <a:pt x="862" y="0"/>
                  </a:moveTo>
                  <a:lnTo>
                    <a:pt x="46" y="0"/>
                  </a:lnTo>
                  <a:lnTo>
                    <a:pt x="0" y="91"/>
                  </a:lnTo>
                  <a:lnTo>
                    <a:pt x="46" y="182"/>
                  </a:lnTo>
                  <a:lnTo>
                    <a:pt x="862" y="182"/>
                  </a:lnTo>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0" name="Freeform 40"/>
            <p:cNvSpPr>
              <a:spLocks/>
            </p:cNvSpPr>
            <p:nvPr/>
          </p:nvSpPr>
          <p:spPr bwMode="auto">
            <a:xfrm>
              <a:off x="4890" y="3067"/>
              <a:ext cx="169" cy="270"/>
            </a:xfrm>
            <a:custGeom>
              <a:avLst/>
              <a:gdLst>
                <a:gd name="T0" fmla="*/ 0 w 169"/>
                <a:gd name="T1" fmla="*/ 0 h 270"/>
                <a:gd name="T2" fmla="*/ 45 w 169"/>
                <a:gd name="T3" fmla="*/ 190 h 270"/>
                <a:gd name="T4" fmla="*/ 137 w 169"/>
                <a:gd name="T5" fmla="*/ 158 h 270"/>
                <a:gd name="T6" fmla="*/ 169 w 169"/>
                <a:gd name="T7" fmla="*/ 270 h 2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 h="270">
                  <a:moveTo>
                    <a:pt x="0" y="0"/>
                  </a:moveTo>
                  <a:cubicBezTo>
                    <a:pt x="7" y="32"/>
                    <a:pt x="22" y="164"/>
                    <a:pt x="45" y="190"/>
                  </a:cubicBezTo>
                  <a:cubicBezTo>
                    <a:pt x="68" y="216"/>
                    <a:pt x="116" y="145"/>
                    <a:pt x="137" y="158"/>
                  </a:cubicBezTo>
                  <a:cubicBezTo>
                    <a:pt x="158" y="171"/>
                    <a:pt x="162" y="247"/>
                    <a:pt x="169" y="270"/>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1" name="Line 41"/>
            <p:cNvSpPr>
              <a:spLocks noChangeShapeType="1"/>
            </p:cNvSpPr>
            <p:nvPr/>
          </p:nvSpPr>
          <p:spPr bwMode="auto">
            <a:xfrm>
              <a:off x="2712" y="2523"/>
              <a:ext cx="0" cy="113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2" name="Line 42"/>
            <p:cNvSpPr>
              <a:spLocks noChangeShapeType="1"/>
            </p:cNvSpPr>
            <p:nvPr/>
          </p:nvSpPr>
          <p:spPr bwMode="auto">
            <a:xfrm>
              <a:off x="3801" y="2523"/>
              <a:ext cx="0" cy="113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3" name="Line 43"/>
            <p:cNvSpPr>
              <a:spLocks noChangeShapeType="1"/>
            </p:cNvSpPr>
            <p:nvPr/>
          </p:nvSpPr>
          <p:spPr bwMode="auto">
            <a:xfrm>
              <a:off x="4889" y="2523"/>
              <a:ext cx="1" cy="113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84186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altLang="zh-TW" smtClean="0"/>
              <a:t>Sequential Elements</a:t>
            </a:r>
            <a:endParaRPr lang="en-AU" altLang="zh-TW" smtClean="0">
              <a:ea typeface="新細明體" pitchFamily="18" charset="-120"/>
            </a:endParaRPr>
          </a:p>
        </p:txBody>
      </p:sp>
      <p:sp>
        <p:nvSpPr>
          <p:cNvPr id="13316" name="Rectangle 3"/>
          <p:cNvSpPr>
            <a:spLocks noGrp="1" noChangeArrowheads="1"/>
          </p:cNvSpPr>
          <p:nvPr>
            <p:ph type="body" idx="1"/>
          </p:nvPr>
        </p:nvSpPr>
        <p:spPr>
          <a:xfrm>
            <a:off x="1885950" y="1231901"/>
            <a:ext cx="8420100" cy="2289175"/>
          </a:xfrm>
        </p:spPr>
        <p:txBody>
          <a:bodyPr/>
          <a:lstStyle/>
          <a:p>
            <a:r>
              <a:rPr lang="en-US" altLang="zh-TW" smtClean="0"/>
              <a:t>Register with write control</a:t>
            </a:r>
          </a:p>
          <a:p>
            <a:pPr lvl="1"/>
            <a:r>
              <a:rPr lang="en-US" altLang="zh-TW" smtClean="0"/>
              <a:t>Only updates on clock edge when write control input is 1</a:t>
            </a:r>
          </a:p>
          <a:p>
            <a:pPr lvl="1"/>
            <a:r>
              <a:rPr lang="en-US" altLang="zh-TW" smtClean="0"/>
              <a:t>Used when stored value is required later</a:t>
            </a:r>
            <a:endParaRPr lang="en-AU" altLang="zh-TW" smtClean="0">
              <a:ea typeface="新細明體" pitchFamily="18" charset="-120"/>
            </a:endParaRPr>
          </a:p>
        </p:txBody>
      </p:sp>
      <p:grpSp>
        <p:nvGrpSpPr>
          <p:cNvPr id="13317" name="Group 4"/>
          <p:cNvGrpSpPr>
            <a:grpSpLocks/>
          </p:cNvGrpSpPr>
          <p:nvPr/>
        </p:nvGrpSpPr>
        <p:grpSpPr bwMode="auto">
          <a:xfrm>
            <a:off x="1727200" y="4365626"/>
            <a:ext cx="2471210" cy="1223963"/>
            <a:chOff x="340" y="2750"/>
            <a:chExt cx="1437" cy="771"/>
          </a:xfrm>
        </p:grpSpPr>
        <p:sp>
          <p:nvSpPr>
            <p:cNvPr id="13354" name="Rectangle 5"/>
            <p:cNvSpPr>
              <a:spLocks noChangeArrowheads="1"/>
            </p:cNvSpPr>
            <p:nvPr/>
          </p:nvSpPr>
          <p:spPr bwMode="auto">
            <a:xfrm>
              <a:off x="930" y="2750"/>
              <a:ext cx="499" cy="77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3355" name="Line 6"/>
            <p:cNvSpPr>
              <a:spLocks noChangeShapeType="1"/>
            </p:cNvSpPr>
            <p:nvPr/>
          </p:nvSpPr>
          <p:spPr bwMode="auto">
            <a:xfrm>
              <a:off x="794" y="2932"/>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6" name="Line 7"/>
            <p:cNvSpPr>
              <a:spLocks noChangeShapeType="1"/>
            </p:cNvSpPr>
            <p:nvPr/>
          </p:nvSpPr>
          <p:spPr bwMode="auto">
            <a:xfrm>
              <a:off x="794" y="334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7" name="Line 8"/>
            <p:cNvSpPr>
              <a:spLocks noChangeShapeType="1"/>
            </p:cNvSpPr>
            <p:nvPr/>
          </p:nvSpPr>
          <p:spPr bwMode="auto">
            <a:xfrm>
              <a:off x="1429" y="2932"/>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8" name="Text Box 9"/>
            <p:cNvSpPr txBox="1">
              <a:spLocks noChangeArrowheads="1"/>
            </p:cNvSpPr>
            <p:nvPr/>
          </p:nvSpPr>
          <p:spPr bwMode="auto">
            <a:xfrm>
              <a:off x="567" y="2799"/>
              <a:ext cx="20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D</a:t>
              </a:r>
              <a:endParaRPr lang="en-AU" altLang="zh-TW" sz="1800">
                <a:latin typeface="Arial" panose="020B0604020202020204" pitchFamily="34" charset="0"/>
              </a:endParaRPr>
            </a:p>
          </p:txBody>
        </p:sp>
        <p:sp>
          <p:nvSpPr>
            <p:cNvPr id="13359" name="Text Box 10"/>
            <p:cNvSpPr txBox="1">
              <a:spLocks noChangeArrowheads="1"/>
            </p:cNvSpPr>
            <p:nvPr/>
          </p:nvSpPr>
          <p:spPr bwMode="auto">
            <a:xfrm>
              <a:off x="476" y="3207"/>
              <a:ext cx="30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Clk</a:t>
              </a:r>
              <a:endParaRPr lang="en-AU" altLang="zh-TW" sz="1800">
                <a:latin typeface="Arial" panose="020B0604020202020204" pitchFamily="34" charset="0"/>
              </a:endParaRPr>
            </a:p>
          </p:txBody>
        </p:sp>
        <p:sp>
          <p:nvSpPr>
            <p:cNvPr id="13360" name="Text Box 11"/>
            <p:cNvSpPr txBox="1">
              <a:spLocks noChangeArrowheads="1"/>
            </p:cNvSpPr>
            <p:nvPr/>
          </p:nvSpPr>
          <p:spPr bwMode="auto">
            <a:xfrm>
              <a:off x="1565" y="2799"/>
              <a:ext cx="21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Q</a:t>
              </a:r>
              <a:endParaRPr lang="en-AU" altLang="zh-TW" sz="1800">
                <a:latin typeface="Arial" panose="020B0604020202020204" pitchFamily="34" charset="0"/>
              </a:endParaRPr>
            </a:p>
          </p:txBody>
        </p:sp>
        <p:sp>
          <p:nvSpPr>
            <p:cNvPr id="13361" name="Line 12"/>
            <p:cNvSpPr>
              <a:spLocks noChangeShapeType="1"/>
            </p:cNvSpPr>
            <p:nvPr/>
          </p:nvSpPr>
          <p:spPr bwMode="auto">
            <a:xfrm>
              <a:off x="930" y="3294"/>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Line 13"/>
            <p:cNvSpPr>
              <a:spLocks noChangeShapeType="1"/>
            </p:cNvSpPr>
            <p:nvPr/>
          </p:nvSpPr>
          <p:spPr bwMode="auto">
            <a:xfrm flipV="1">
              <a:off x="930" y="3340"/>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3" name="Line 14"/>
            <p:cNvSpPr>
              <a:spLocks noChangeShapeType="1"/>
            </p:cNvSpPr>
            <p:nvPr/>
          </p:nvSpPr>
          <p:spPr bwMode="auto">
            <a:xfrm>
              <a:off x="793" y="3154"/>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4" name="Text Box 15"/>
            <p:cNvSpPr txBox="1">
              <a:spLocks noChangeArrowheads="1"/>
            </p:cNvSpPr>
            <p:nvPr/>
          </p:nvSpPr>
          <p:spPr bwMode="auto">
            <a:xfrm>
              <a:off x="340" y="3021"/>
              <a:ext cx="41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Write</a:t>
              </a:r>
              <a:endParaRPr lang="en-AU" altLang="zh-TW" sz="1800">
                <a:latin typeface="Arial" panose="020B0604020202020204" pitchFamily="34" charset="0"/>
              </a:endParaRPr>
            </a:p>
          </p:txBody>
        </p:sp>
      </p:grpSp>
      <p:grpSp>
        <p:nvGrpSpPr>
          <p:cNvPr id="13318" name="Group 16"/>
          <p:cNvGrpSpPr>
            <a:grpSpLocks/>
          </p:cNvGrpSpPr>
          <p:nvPr/>
        </p:nvGrpSpPr>
        <p:grpSpPr bwMode="auto">
          <a:xfrm>
            <a:off x="4613276" y="3644900"/>
            <a:ext cx="5407025" cy="2376488"/>
            <a:chOff x="2004" y="2387"/>
            <a:chExt cx="3144" cy="1497"/>
          </a:xfrm>
        </p:grpSpPr>
        <p:sp>
          <p:nvSpPr>
            <p:cNvPr id="13319" name="Line 17"/>
            <p:cNvSpPr>
              <a:spLocks noChangeShapeType="1"/>
            </p:cNvSpPr>
            <p:nvPr/>
          </p:nvSpPr>
          <p:spPr bwMode="auto">
            <a:xfrm>
              <a:off x="2517" y="2840"/>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Line 18"/>
            <p:cNvSpPr>
              <a:spLocks noChangeShapeType="1"/>
            </p:cNvSpPr>
            <p:nvPr/>
          </p:nvSpPr>
          <p:spPr bwMode="auto">
            <a:xfrm>
              <a:off x="3334" y="2840"/>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Line 19"/>
            <p:cNvSpPr>
              <a:spLocks noChangeShapeType="1"/>
            </p:cNvSpPr>
            <p:nvPr/>
          </p:nvSpPr>
          <p:spPr bwMode="auto">
            <a:xfrm>
              <a:off x="3334" y="3022"/>
              <a:ext cx="12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Line 20"/>
            <p:cNvSpPr>
              <a:spLocks noChangeShapeType="1"/>
            </p:cNvSpPr>
            <p:nvPr/>
          </p:nvSpPr>
          <p:spPr bwMode="auto">
            <a:xfrm>
              <a:off x="4558" y="2840"/>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Line 21"/>
            <p:cNvSpPr>
              <a:spLocks noChangeShapeType="1"/>
            </p:cNvSpPr>
            <p:nvPr/>
          </p:nvSpPr>
          <p:spPr bwMode="auto">
            <a:xfrm flipV="1">
              <a:off x="4558" y="2840"/>
              <a:ext cx="54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Line 22"/>
            <p:cNvSpPr>
              <a:spLocks noChangeShapeType="1"/>
            </p:cNvSpPr>
            <p:nvPr/>
          </p:nvSpPr>
          <p:spPr bwMode="auto">
            <a:xfrm>
              <a:off x="2517" y="3884"/>
              <a:ext cx="263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Line 23"/>
            <p:cNvSpPr>
              <a:spLocks noChangeShapeType="1"/>
            </p:cNvSpPr>
            <p:nvPr/>
          </p:nvSpPr>
          <p:spPr bwMode="auto">
            <a:xfrm flipH="1" flipV="1">
              <a:off x="2503" y="2387"/>
              <a:ext cx="14" cy="14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Text Box 24"/>
            <p:cNvSpPr txBox="1">
              <a:spLocks noChangeArrowheads="1"/>
            </p:cNvSpPr>
            <p:nvPr/>
          </p:nvSpPr>
          <p:spPr bwMode="auto">
            <a:xfrm>
              <a:off x="2004" y="2844"/>
              <a:ext cx="38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Write</a:t>
              </a:r>
              <a:endParaRPr lang="en-AU" altLang="zh-TW" sz="1600">
                <a:latin typeface="Arial" panose="020B0604020202020204" pitchFamily="34" charset="0"/>
              </a:endParaRPr>
            </a:p>
          </p:txBody>
        </p:sp>
        <p:sp>
          <p:nvSpPr>
            <p:cNvPr id="13327" name="Text Box 25"/>
            <p:cNvSpPr txBox="1">
              <a:spLocks noChangeArrowheads="1"/>
            </p:cNvSpPr>
            <p:nvPr/>
          </p:nvSpPr>
          <p:spPr bwMode="auto">
            <a:xfrm>
              <a:off x="2140" y="3176"/>
              <a:ext cx="19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D</a:t>
              </a:r>
              <a:endParaRPr lang="en-AU" altLang="zh-TW" sz="1600">
                <a:latin typeface="Arial" panose="020B0604020202020204" pitchFamily="34" charset="0"/>
              </a:endParaRPr>
            </a:p>
          </p:txBody>
        </p:sp>
        <p:sp>
          <p:nvSpPr>
            <p:cNvPr id="13328" name="Text Box 26"/>
            <p:cNvSpPr txBox="1">
              <a:spLocks noChangeArrowheads="1"/>
            </p:cNvSpPr>
            <p:nvPr/>
          </p:nvSpPr>
          <p:spPr bwMode="auto">
            <a:xfrm>
              <a:off x="2140" y="3524"/>
              <a:ext cx="2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Q</a:t>
              </a:r>
              <a:endParaRPr lang="en-AU" altLang="zh-TW" sz="1600">
                <a:latin typeface="Arial" panose="020B0604020202020204" pitchFamily="34" charset="0"/>
              </a:endParaRPr>
            </a:p>
          </p:txBody>
        </p:sp>
        <p:sp>
          <p:nvSpPr>
            <p:cNvPr id="13329" name="Freeform 27"/>
            <p:cNvSpPr>
              <a:spLocks/>
            </p:cNvSpPr>
            <p:nvPr/>
          </p:nvSpPr>
          <p:spPr bwMode="auto">
            <a:xfrm>
              <a:off x="2517" y="3203"/>
              <a:ext cx="635" cy="182"/>
            </a:xfrm>
            <a:custGeom>
              <a:avLst/>
              <a:gdLst>
                <a:gd name="T0" fmla="*/ 0 w 635"/>
                <a:gd name="T1" fmla="*/ 0 h 182"/>
                <a:gd name="T2" fmla="*/ 590 w 635"/>
                <a:gd name="T3" fmla="*/ 0 h 182"/>
                <a:gd name="T4" fmla="*/ 635 w 635"/>
                <a:gd name="T5" fmla="*/ 91 h 182"/>
                <a:gd name="T6" fmla="*/ 590 w 635"/>
                <a:gd name="T7" fmla="*/ 182 h 182"/>
                <a:gd name="T8" fmla="*/ 0 w 635"/>
                <a:gd name="T9" fmla="*/ 182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82">
                  <a:moveTo>
                    <a:pt x="0" y="0"/>
                  </a:moveTo>
                  <a:lnTo>
                    <a:pt x="590" y="0"/>
                  </a:lnTo>
                  <a:lnTo>
                    <a:pt x="635" y="91"/>
                  </a:lnTo>
                  <a:lnTo>
                    <a:pt x="590" y="182"/>
                  </a:lnTo>
                  <a:lnTo>
                    <a:pt x="0" y="182"/>
                  </a:lnTo>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0" name="Freeform 28"/>
            <p:cNvSpPr>
              <a:spLocks/>
            </p:cNvSpPr>
            <p:nvPr/>
          </p:nvSpPr>
          <p:spPr bwMode="auto">
            <a:xfrm>
              <a:off x="3152" y="3203"/>
              <a:ext cx="1089" cy="182"/>
            </a:xfrm>
            <a:custGeom>
              <a:avLst/>
              <a:gdLst>
                <a:gd name="T0" fmla="*/ 0 w 1089"/>
                <a:gd name="T1" fmla="*/ 91 h 182"/>
                <a:gd name="T2" fmla="*/ 45 w 1089"/>
                <a:gd name="T3" fmla="*/ 0 h 182"/>
                <a:gd name="T4" fmla="*/ 1043 w 1089"/>
                <a:gd name="T5" fmla="*/ 0 h 182"/>
                <a:gd name="T6" fmla="*/ 1089 w 1089"/>
                <a:gd name="T7" fmla="*/ 91 h 182"/>
                <a:gd name="T8" fmla="*/ 1043 w 1089"/>
                <a:gd name="T9" fmla="*/ 182 h 182"/>
                <a:gd name="T10" fmla="*/ 45 w 1089"/>
                <a:gd name="T11" fmla="*/ 182 h 182"/>
                <a:gd name="T12" fmla="*/ 0 w 1089"/>
                <a:gd name="T13" fmla="*/ 91 h 1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9" h="182">
                  <a:moveTo>
                    <a:pt x="0" y="91"/>
                  </a:moveTo>
                  <a:lnTo>
                    <a:pt x="45" y="0"/>
                  </a:lnTo>
                  <a:lnTo>
                    <a:pt x="1043" y="0"/>
                  </a:lnTo>
                  <a:lnTo>
                    <a:pt x="1089" y="91"/>
                  </a:lnTo>
                  <a:lnTo>
                    <a:pt x="1043" y="182"/>
                  </a:lnTo>
                  <a:lnTo>
                    <a:pt x="45" y="182"/>
                  </a:lnTo>
                  <a:lnTo>
                    <a:pt x="0" y="9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Freeform 29"/>
            <p:cNvSpPr>
              <a:spLocks/>
            </p:cNvSpPr>
            <p:nvPr/>
          </p:nvSpPr>
          <p:spPr bwMode="auto">
            <a:xfrm>
              <a:off x="2517" y="3567"/>
              <a:ext cx="272" cy="181"/>
            </a:xfrm>
            <a:custGeom>
              <a:avLst/>
              <a:gdLst>
                <a:gd name="T0" fmla="*/ 0 w 272"/>
                <a:gd name="T1" fmla="*/ 0 h 181"/>
                <a:gd name="T2" fmla="*/ 227 w 272"/>
                <a:gd name="T3" fmla="*/ 0 h 181"/>
                <a:gd name="T4" fmla="*/ 272 w 272"/>
                <a:gd name="T5" fmla="*/ 90 h 181"/>
                <a:gd name="T6" fmla="*/ 227 w 272"/>
                <a:gd name="T7" fmla="*/ 181 h 181"/>
                <a:gd name="T8" fmla="*/ 0 w 272"/>
                <a:gd name="T9" fmla="*/ 181 h 1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 h="181">
                  <a:moveTo>
                    <a:pt x="0" y="0"/>
                  </a:moveTo>
                  <a:lnTo>
                    <a:pt x="227" y="0"/>
                  </a:lnTo>
                  <a:lnTo>
                    <a:pt x="272" y="90"/>
                  </a:lnTo>
                  <a:lnTo>
                    <a:pt x="227" y="181"/>
                  </a:lnTo>
                  <a:lnTo>
                    <a:pt x="0" y="181"/>
                  </a:lnTo>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2" name="Freeform 30"/>
            <p:cNvSpPr>
              <a:spLocks/>
            </p:cNvSpPr>
            <p:nvPr/>
          </p:nvSpPr>
          <p:spPr bwMode="auto">
            <a:xfrm>
              <a:off x="2698" y="3294"/>
              <a:ext cx="169" cy="270"/>
            </a:xfrm>
            <a:custGeom>
              <a:avLst/>
              <a:gdLst>
                <a:gd name="T0" fmla="*/ 0 w 169"/>
                <a:gd name="T1" fmla="*/ 0 h 270"/>
                <a:gd name="T2" fmla="*/ 45 w 169"/>
                <a:gd name="T3" fmla="*/ 190 h 270"/>
                <a:gd name="T4" fmla="*/ 137 w 169"/>
                <a:gd name="T5" fmla="*/ 158 h 270"/>
                <a:gd name="T6" fmla="*/ 169 w 169"/>
                <a:gd name="T7" fmla="*/ 270 h 2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 h="270">
                  <a:moveTo>
                    <a:pt x="0" y="0"/>
                  </a:moveTo>
                  <a:cubicBezTo>
                    <a:pt x="7" y="32"/>
                    <a:pt x="22" y="164"/>
                    <a:pt x="45" y="190"/>
                  </a:cubicBezTo>
                  <a:cubicBezTo>
                    <a:pt x="68" y="216"/>
                    <a:pt x="116" y="145"/>
                    <a:pt x="137" y="158"/>
                  </a:cubicBezTo>
                  <a:cubicBezTo>
                    <a:pt x="158" y="171"/>
                    <a:pt x="162" y="247"/>
                    <a:pt x="169" y="270"/>
                  </a:cubicBezTo>
                </a:path>
              </a:pathLst>
            </a:custGeom>
            <a:noFill/>
            <a:ln w="12700"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3" name="Freeform 31"/>
            <p:cNvSpPr>
              <a:spLocks/>
            </p:cNvSpPr>
            <p:nvPr/>
          </p:nvSpPr>
          <p:spPr bwMode="auto">
            <a:xfrm>
              <a:off x="2699" y="2840"/>
              <a:ext cx="157" cy="688"/>
            </a:xfrm>
            <a:custGeom>
              <a:avLst/>
              <a:gdLst>
                <a:gd name="T0" fmla="*/ 0 w 157"/>
                <a:gd name="T1" fmla="*/ 0 h 688"/>
                <a:gd name="T2" fmla="*/ 45 w 157"/>
                <a:gd name="T3" fmla="*/ 190 h 688"/>
                <a:gd name="T4" fmla="*/ 137 w 157"/>
                <a:gd name="T5" fmla="*/ 158 h 688"/>
                <a:gd name="T6" fmla="*/ 157 w 157"/>
                <a:gd name="T7" fmla="*/ 688 h 6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7" h="688">
                  <a:moveTo>
                    <a:pt x="0" y="0"/>
                  </a:moveTo>
                  <a:cubicBezTo>
                    <a:pt x="7" y="32"/>
                    <a:pt x="22" y="164"/>
                    <a:pt x="45" y="190"/>
                  </a:cubicBezTo>
                  <a:cubicBezTo>
                    <a:pt x="68" y="216"/>
                    <a:pt x="118" y="75"/>
                    <a:pt x="137" y="158"/>
                  </a:cubicBezTo>
                  <a:cubicBezTo>
                    <a:pt x="156" y="241"/>
                    <a:pt x="153" y="578"/>
                    <a:pt x="157" y="688"/>
                  </a:cubicBezTo>
                </a:path>
              </a:pathLst>
            </a:custGeom>
            <a:noFill/>
            <a:ln w="12700" cmpd="sng">
              <a:solidFill>
                <a:srgbClr val="FF0000"/>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4" name="Freeform 32"/>
            <p:cNvSpPr>
              <a:spLocks/>
            </p:cNvSpPr>
            <p:nvPr/>
          </p:nvSpPr>
          <p:spPr bwMode="auto">
            <a:xfrm>
              <a:off x="4966" y="3566"/>
              <a:ext cx="136" cy="182"/>
            </a:xfrm>
            <a:custGeom>
              <a:avLst/>
              <a:gdLst>
                <a:gd name="T0" fmla="*/ 136 w 136"/>
                <a:gd name="T1" fmla="*/ 0 h 182"/>
                <a:gd name="T2" fmla="*/ 45 w 136"/>
                <a:gd name="T3" fmla="*/ 0 h 182"/>
                <a:gd name="T4" fmla="*/ 0 w 136"/>
                <a:gd name="T5" fmla="*/ 91 h 182"/>
                <a:gd name="T6" fmla="*/ 45 w 136"/>
                <a:gd name="T7" fmla="*/ 182 h 182"/>
                <a:gd name="T8" fmla="*/ 136 w 136"/>
                <a:gd name="T9" fmla="*/ 182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 h="182">
                  <a:moveTo>
                    <a:pt x="136" y="0"/>
                  </a:moveTo>
                  <a:lnTo>
                    <a:pt x="45" y="0"/>
                  </a:lnTo>
                  <a:lnTo>
                    <a:pt x="0" y="91"/>
                  </a:lnTo>
                  <a:lnTo>
                    <a:pt x="45" y="182"/>
                  </a:lnTo>
                  <a:lnTo>
                    <a:pt x="136" y="182"/>
                  </a:lnTo>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5" name="Freeform 33"/>
            <p:cNvSpPr>
              <a:spLocks/>
            </p:cNvSpPr>
            <p:nvPr/>
          </p:nvSpPr>
          <p:spPr bwMode="auto">
            <a:xfrm>
              <a:off x="4241" y="3203"/>
              <a:ext cx="862" cy="182"/>
            </a:xfrm>
            <a:custGeom>
              <a:avLst/>
              <a:gdLst>
                <a:gd name="T0" fmla="*/ 862 w 862"/>
                <a:gd name="T1" fmla="*/ 0 h 182"/>
                <a:gd name="T2" fmla="*/ 46 w 862"/>
                <a:gd name="T3" fmla="*/ 0 h 182"/>
                <a:gd name="T4" fmla="*/ 0 w 862"/>
                <a:gd name="T5" fmla="*/ 91 h 182"/>
                <a:gd name="T6" fmla="*/ 46 w 862"/>
                <a:gd name="T7" fmla="*/ 182 h 182"/>
                <a:gd name="T8" fmla="*/ 862 w 862"/>
                <a:gd name="T9" fmla="*/ 182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2" h="182">
                  <a:moveTo>
                    <a:pt x="862" y="0"/>
                  </a:moveTo>
                  <a:lnTo>
                    <a:pt x="46" y="0"/>
                  </a:lnTo>
                  <a:lnTo>
                    <a:pt x="0" y="91"/>
                  </a:lnTo>
                  <a:lnTo>
                    <a:pt x="46" y="182"/>
                  </a:lnTo>
                  <a:lnTo>
                    <a:pt x="862" y="182"/>
                  </a:lnTo>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6" name="Line 34"/>
            <p:cNvSpPr>
              <a:spLocks noChangeShapeType="1"/>
            </p:cNvSpPr>
            <p:nvPr/>
          </p:nvSpPr>
          <p:spPr bwMode="auto">
            <a:xfrm>
              <a:off x="2698" y="2478"/>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7" name="Line 35"/>
            <p:cNvSpPr>
              <a:spLocks noChangeShapeType="1"/>
            </p:cNvSpPr>
            <p:nvPr/>
          </p:nvSpPr>
          <p:spPr bwMode="auto">
            <a:xfrm>
              <a:off x="2698" y="2478"/>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8" name="Line 36"/>
            <p:cNvSpPr>
              <a:spLocks noChangeShapeType="1"/>
            </p:cNvSpPr>
            <p:nvPr/>
          </p:nvSpPr>
          <p:spPr bwMode="auto">
            <a:xfrm>
              <a:off x="3242" y="2478"/>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9" name="Line 37"/>
            <p:cNvSpPr>
              <a:spLocks noChangeShapeType="1"/>
            </p:cNvSpPr>
            <p:nvPr/>
          </p:nvSpPr>
          <p:spPr bwMode="auto">
            <a:xfrm>
              <a:off x="3242" y="2659"/>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Line 38"/>
            <p:cNvSpPr>
              <a:spLocks noChangeShapeType="1"/>
            </p:cNvSpPr>
            <p:nvPr/>
          </p:nvSpPr>
          <p:spPr bwMode="auto">
            <a:xfrm>
              <a:off x="2517" y="2659"/>
              <a:ext cx="18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1" name="Line 39"/>
            <p:cNvSpPr>
              <a:spLocks noChangeShapeType="1"/>
            </p:cNvSpPr>
            <p:nvPr/>
          </p:nvSpPr>
          <p:spPr bwMode="auto">
            <a:xfrm>
              <a:off x="3787" y="2478"/>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Line 40"/>
            <p:cNvSpPr>
              <a:spLocks noChangeShapeType="1"/>
            </p:cNvSpPr>
            <p:nvPr/>
          </p:nvSpPr>
          <p:spPr bwMode="auto">
            <a:xfrm>
              <a:off x="3787" y="2478"/>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3" name="Line 41"/>
            <p:cNvSpPr>
              <a:spLocks noChangeShapeType="1"/>
            </p:cNvSpPr>
            <p:nvPr/>
          </p:nvSpPr>
          <p:spPr bwMode="auto">
            <a:xfrm>
              <a:off x="4331" y="2478"/>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Line 42"/>
            <p:cNvSpPr>
              <a:spLocks noChangeShapeType="1"/>
            </p:cNvSpPr>
            <p:nvPr/>
          </p:nvSpPr>
          <p:spPr bwMode="auto">
            <a:xfrm>
              <a:off x="4331" y="2659"/>
              <a:ext cx="5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5" name="Line 43"/>
            <p:cNvSpPr>
              <a:spLocks noChangeShapeType="1"/>
            </p:cNvSpPr>
            <p:nvPr/>
          </p:nvSpPr>
          <p:spPr bwMode="auto">
            <a:xfrm>
              <a:off x="4875" y="2478"/>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6" name="Line 44"/>
            <p:cNvSpPr>
              <a:spLocks noChangeShapeType="1"/>
            </p:cNvSpPr>
            <p:nvPr/>
          </p:nvSpPr>
          <p:spPr bwMode="auto">
            <a:xfrm flipV="1">
              <a:off x="4876" y="2477"/>
              <a:ext cx="227"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7" name="Text Box 45"/>
            <p:cNvSpPr txBox="1">
              <a:spLocks noChangeArrowheads="1"/>
            </p:cNvSpPr>
            <p:nvPr/>
          </p:nvSpPr>
          <p:spPr bwMode="auto">
            <a:xfrm>
              <a:off x="2140" y="2481"/>
              <a:ext cx="2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latin typeface="Arial" panose="020B0604020202020204" pitchFamily="34" charset="0"/>
                </a:rPr>
                <a:t>Clk</a:t>
              </a:r>
              <a:endParaRPr lang="en-AU" altLang="zh-TW" sz="1600">
                <a:latin typeface="Arial" panose="020B0604020202020204" pitchFamily="34" charset="0"/>
              </a:endParaRPr>
            </a:p>
          </p:txBody>
        </p:sp>
        <p:sp>
          <p:nvSpPr>
            <p:cNvPr id="13348" name="Freeform 46"/>
            <p:cNvSpPr>
              <a:spLocks/>
            </p:cNvSpPr>
            <p:nvPr/>
          </p:nvSpPr>
          <p:spPr bwMode="auto">
            <a:xfrm>
              <a:off x="2789" y="3566"/>
              <a:ext cx="2178" cy="182"/>
            </a:xfrm>
            <a:custGeom>
              <a:avLst/>
              <a:gdLst>
                <a:gd name="T0" fmla="*/ 0 w 2178"/>
                <a:gd name="T1" fmla="*/ 91 h 182"/>
                <a:gd name="T2" fmla="*/ 46 w 2178"/>
                <a:gd name="T3" fmla="*/ 0 h 182"/>
                <a:gd name="T4" fmla="*/ 2132 w 2178"/>
                <a:gd name="T5" fmla="*/ 0 h 182"/>
                <a:gd name="T6" fmla="*/ 2178 w 2178"/>
                <a:gd name="T7" fmla="*/ 91 h 182"/>
                <a:gd name="T8" fmla="*/ 2132 w 2178"/>
                <a:gd name="T9" fmla="*/ 182 h 182"/>
                <a:gd name="T10" fmla="*/ 46 w 2178"/>
                <a:gd name="T11" fmla="*/ 182 h 182"/>
                <a:gd name="T12" fmla="*/ 0 w 2178"/>
                <a:gd name="T13" fmla="*/ 91 h 1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78" h="182">
                  <a:moveTo>
                    <a:pt x="0" y="91"/>
                  </a:moveTo>
                  <a:lnTo>
                    <a:pt x="46" y="0"/>
                  </a:lnTo>
                  <a:lnTo>
                    <a:pt x="2132" y="0"/>
                  </a:lnTo>
                  <a:lnTo>
                    <a:pt x="2178" y="91"/>
                  </a:lnTo>
                  <a:lnTo>
                    <a:pt x="2132" y="182"/>
                  </a:lnTo>
                  <a:lnTo>
                    <a:pt x="46" y="182"/>
                  </a:lnTo>
                  <a:lnTo>
                    <a:pt x="0" y="91"/>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9" name="Freeform 47"/>
            <p:cNvSpPr>
              <a:spLocks/>
            </p:cNvSpPr>
            <p:nvPr/>
          </p:nvSpPr>
          <p:spPr bwMode="auto">
            <a:xfrm>
              <a:off x="4875" y="3294"/>
              <a:ext cx="169" cy="270"/>
            </a:xfrm>
            <a:custGeom>
              <a:avLst/>
              <a:gdLst>
                <a:gd name="T0" fmla="*/ 0 w 169"/>
                <a:gd name="T1" fmla="*/ 0 h 270"/>
                <a:gd name="T2" fmla="*/ 45 w 169"/>
                <a:gd name="T3" fmla="*/ 190 h 270"/>
                <a:gd name="T4" fmla="*/ 137 w 169"/>
                <a:gd name="T5" fmla="*/ 158 h 270"/>
                <a:gd name="T6" fmla="*/ 169 w 169"/>
                <a:gd name="T7" fmla="*/ 270 h 2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 h="270">
                  <a:moveTo>
                    <a:pt x="0" y="0"/>
                  </a:moveTo>
                  <a:cubicBezTo>
                    <a:pt x="7" y="32"/>
                    <a:pt x="22" y="164"/>
                    <a:pt x="45" y="190"/>
                  </a:cubicBezTo>
                  <a:cubicBezTo>
                    <a:pt x="68" y="216"/>
                    <a:pt x="116" y="145"/>
                    <a:pt x="137" y="158"/>
                  </a:cubicBezTo>
                  <a:cubicBezTo>
                    <a:pt x="158" y="171"/>
                    <a:pt x="162" y="247"/>
                    <a:pt x="169" y="270"/>
                  </a:cubicBezTo>
                </a:path>
              </a:pathLst>
            </a:custGeom>
            <a:noFill/>
            <a:ln w="12700"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0" name="Freeform 48"/>
            <p:cNvSpPr>
              <a:spLocks/>
            </p:cNvSpPr>
            <p:nvPr/>
          </p:nvSpPr>
          <p:spPr bwMode="auto">
            <a:xfrm>
              <a:off x="4876" y="2840"/>
              <a:ext cx="157" cy="688"/>
            </a:xfrm>
            <a:custGeom>
              <a:avLst/>
              <a:gdLst>
                <a:gd name="T0" fmla="*/ 0 w 157"/>
                <a:gd name="T1" fmla="*/ 0 h 688"/>
                <a:gd name="T2" fmla="*/ 45 w 157"/>
                <a:gd name="T3" fmla="*/ 190 h 688"/>
                <a:gd name="T4" fmla="*/ 137 w 157"/>
                <a:gd name="T5" fmla="*/ 158 h 688"/>
                <a:gd name="T6" fmla="*/ 157 w 157"/>
                <a:gd name="T7" fmla="*/ 688 h 6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7" h="688">
                  <a:moveTo>
                    <a:pt x="0" y="0"/>
                  </a:moveTo>
                  <a:cubicBezTo>
                    <a:pt x="7" y="32"/>
                    <a:pt x="22" y="164"/>
                    <a:pt x="45" y="190"/>
                  </a:cubicBezTo>
                  <a:cubicBezTo>
                    <a:pt x="68" y="216"/>
                    <a:pt x="118" y="75"/>
                    <a:pt x="137" y="158"/>
                  </a:cubicBezTo>
                  <a:cubicBezTo>
                    <a:pt x="156" y="241"/>
                    <a:pt x="153" y="578"/>
                    <a:pt x="157" y="688"/>
                  </a:cubicBezTo>
                </a:path>
              </a:pathLst>
            </a:custGeom>
            <a:noFill/>
            <a:ln w="12700" cmpd="sng">
              <a:solidFill>
                <a:srgbClr val="FF0000"/>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1" name="Line 49"/>
            <p:cNvSpPr>
              <a:spLocks noChangeShapeType="1"/>
            </p:cNvSpPr>
            <p:nvPr/>
          </p:nvSpPr>
          <p:spPr bwMode="auto">
            <a:xfrm>
              <a:off x="2698" y="2387"/>
              <a:ext cx="0" cy="149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2" name="Line 50"/>
            <p:cNvSpPr>
              <a:spLocks noChangeShapeType="1"/>
            </p:cNvSpPr>
            <p:nvPr/>
          </p:nvSpPr>
          <p:spPr bwMode="auto">
            <a:xfrm>
              <a:off x="3787" y="2387"/>
              <a:ext cx="0" cy="149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3" name="Line 51"/>
            <p:cNvSpPr>
              <a:spLocks noChangeShapeType="1"/>
            </p:cNvSpPr>
            <p:nvPr/>
          </p:nvSpPr>
          <p:spPr bwMode="auto">
            <a:xfrm>
              <a:off x="4875" y="2387"/>
              <a:ext cx="1" cy="149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466610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zh-TW" smtClean="0"/>
              <a:t>Clocking Methodology</a:t>
            </a:r>
            <a:endParaRPr lang="en-AU" altLang="zh-TW" smtClean="0">
              <a:ea typeface="新細明體" pitchFamily="18" charset="-120"/>
            </a:endParaRPr>
          </a:p>
        </p:txBody>
      </p:sp>
      <p:sp>
        <p:nvSpPr>
          <p:cNvPr id="14340" name="Rectangle 3"/>
          <p:cNvSpPr>
            <a:spLocks noGrp="1" noChangeArrowheads="1"/>
          </p:cNvSpPr>
          <p:nvPr>
            <p:ph type="body" idx="1"/>
          </p:nvPr>
        </p:nvSpPr>
        <p:spPr>
          <a:xfrm>
            <a:off x="1885950" y="1231901"/>
            <a:ext cx="8420100" cy="2824163"/>
          </a:xfrm>
        </p:spPr>
        <p:txBody>
          <a:bodyPr/>
          <a:lstStyle/>
          <a:p>
            <a:r>
              <a:rPr lang="en-US" altLang="zh-TW" smtClean="0"/>
              <a:t>Combinational logic transforms data during clock cycles</a:t>
            </a:r>
          </a:p>
          <a:p>
            <a:pPr lvl="1"/>
            <a:r>
              <a:rPr lang="en-US" altLang="zh-TW" smtClean="0"/>
              <a:t>Between clock edges</a:t>
            </a:r>
          </a:p>
          <a:p>
            <a:pPr lvl="1"/>
            <a:r>
              <a:rPr lang="en-US" altLang="zh-TW" smtClean="0"/>
              <a:t>Input from state elements, output to state element</a:t>
            </a:r>
          </a:p>
          <a:p>
            <a:pPr lvl="1"/>
            <a:r>
              <a:rPr lang="en-US" altLang="zh-TW" smtClean="0"/>
              <a:t>Longest delay determines clock period</a:t>
            </a:r>
            <a:endParaRPr lang="en-AU" altLang="zh-TW" smtClean="0">
              <a:ea typeface="新細明體" pitchFamily="18" charset="-120"/>
            </a:endParaRPr>
          </a:p>
        </p:txBody>
      </p:sp>
      <p:pic>
        <p:nvPicPr>
          <p:cNvPr id="14341" name="Picture 4" descr="f04-04-P37449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0413" y="4581526"/>
            <a:ext cx="31051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5" descr="f04-03-P37449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2150" y="4437063"/>
            <a:ext cx="4171950"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altLang="zh-TW" smtClean="0"/>
              <a:t>How to Design a Processor?</a:t>
            </a:r>
          </a:p>
        </p:txBody>
      </p:sp>
      <p:sp>
        <p:nvSpPr>
          <p:cNvPr id="15364" name="Rectangle 3"/>
          <p:cNvSpPr>
            <a:spLocks noGrp="1" noChangeArrowheads="1"/>
          </p:cNvSpPr>
          <p:nvPr>
            <p:ph type="body" idx="1"/>
          </p:nvPr>
        </p:nvSpPr>
        <p:spPr/>
        <p:txBody>
          <a:bodyPr>
            <a:normAutofit lnSpcReduction="10000"/>
          </a:bodyPr>
          <a:lstStyle/>
          <a:p>
            <a:pPr>
              <a:buFont typeface="Wingdings" panose="05000000000000000000" pitchFamily="2" charset="2"/>
              <a:buNone/>
            </a:pPr>
            <a:r>
              <a:rPr lang="zh-TW" altLang="en-US" smtClean="0"/>
              <a:t>1. </a:t>
            </a:r>
            <a:r>
              <a:rPr lang="en-US" altLang="zh-TW" smtClean="0"/>
              <a:t>Analyze instruction set (datapath requirements)</a:t>
            </a:r>
            <a:endParaRPr lang="en-US" altLang="zh-TW" sz="2000" u="sng"/>
          </a:p>
          <a:p>
            <a:pPr lvl="1"/>
            <a:r>
              <a:rPr lang="en-US" altLang="zh-TW" smtClean="0"/>
              <a:t>The meaning of each instruction is given by the </a:t>
            </a:r>
            <a:r>
              <a:rPr lang="en-US" altLang="zh-TW" i="1" smtClean="0"/>
              <a:t>register transfers</a:t>
            </a:r>
          </a:p>
          <a:p>
            <a:pPr lvl="1"/>
            <a:r>
              <a:rPr lang="en-US" altLang="zh-TW" smtClean="0"/>
              <a:t>Datapath must include storage element</a:t>
            </a:r>
          </a:p>
          <a:p>
            <a:pPr lvl="1"/>
            <a:r>
              <a:rPr lang="en-US" altLang="zh-TW" smtClean="0"/>
              <a:t>Datapath must support each register transfer</a:t>
            </a:r>
          </a:p>
          <a:p>
            <a:pPr>
              <a:buFont typeface="Wingdings" panose="05000000000000000000" pitchFamily="2" charset="2"/>
              <a:buNone/>
            </a:pPr>
            <a:r>
              <a:rPr lang="en-US" altLang="zh-TW" smtClean="0"/>
              <a:t>2. Select set of datapath components and establish clocking methodology</a:t>
            </a:r>
          </a:p>
          <a:p>
            <a:pPr>
              <a:buFont typeface="Wingdings" panose="05000000000000000000" pitchFamily="2" charset="2"/>
              <a:buNone/>
            </a:pPr>
            <a:r>
              <a:rPr lang="en-US" altLang="zh-TW" smtClean="0"/>
              <a:t>3.</a:t>
            </a:r>
            <a:r>
              <a:rPr lang="en-US" altLang="zh-TW" u="sng" smtClean="0"/>
              <a:t> Assemble</a:t>
            </a:r>
            <a:r>
              <a:rPr lang="en-US" altLang="zh-TW" smtClean="0"/>
              <a:t> datapath meeting the requirements</a:t>
            </a:r>
          </a:p>
          <a:p>
            <a:pPr>
              <a:buFont typeface="Wingdings" panose="05000000000000000000" pitchFamily="2" charset="2"/>
              <a:buNone/>
            </a:pPr>
            <a:r>
              <a:rPr lang="en-US" altLang="zh-TW" smtClean="0"/>
              <a:t>4. Analyze implementation of each instruction to determine setting of control points effecting register transfer</a:t>
            </a:r>
          </a:p>
          <a:p>
            <a:pPr>
              <a:buFont typeface="Wingdings" panose="05000000000000000000" pitchFamily="2" charset="2"/>
              <a:buNone/>
            </a:pPr>
            <a:r>
              <a:rPr lang="en-US" altLang="zh-TW" smtClean="0"/>
              <a:t>5. Assemble the control logic</a:t>
            </a:r>
          </a:p>
        </p:txBody>
      </p:sp>
    </p:spTree>
    <p:extLst>
      <p:ext uri="{BB962C8B-B14F-4D97-AF65-F5344CB8AC3E}">
        <p14:creationId xmlns:p14="http://schemas.microsoft.com/office/powerpoint/2010/main" val="1316701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zh-TW" smtClean="0"/>
              <a:t>Outline</a:t>
            </a:r>
          </a:p>
        </p:txBody>
      </p:sp>
      <p:sp>
        <p:nvSpPr>
          <p:cNvPr id="16388" name="Rectangle 3"/>
          <p:cNvSpPr>
            <a:spLocks noGrp="1" noChangeArrowheads="1"/>
          </p:cNvSpPr>
          <p:nvPr>
            <p:ph type="body" idx="1"/>
          </p:nvPr>
        </p:nvSpPr>
        <p:spPr/>
        <p:txBody>
          <a:bodyPr/>
          <a:lstStyle/>
          <a:p>
            <a:r>
              <a:rPr lang="en-US" altLang="zh-TW" smtClean="0"/>
              <a:t>Introduction to designing a processor</a:t>
            </a:r>
          </a:p>
          <a:p>
            <a:r>
              <a:rPr lang="en-US" altLang="zh-TW" smtClean="0">
                <a:solidFill>
                  <a:schemeClr val="accent2"/>
                </a:solidFill>
              </a:rPr>
              <a:t>Analyzing the instruction set (step 1)</a:t>
            </a:r>
          </a:p>
          <a:p>
            <a:r>
              <a:rPr lang="en-US" altLang="zh-TW" smtClean="0"/>
              <a:t>Building the datapath</a:t>
            </a:r>
          </a:p>
          <a:p>
            <a:r>
              <a:rPr lang="en-US" altLang="zh-TW" smtClean="0"/>
              <a:t>A single-cycle implementation</a:t>
            </a:r>
          </a:p>
          <a:p>
            <a:r>
              <a:rPr lang="en-US" altLang="zh-TW" smtClean="0"/>
              <a:t>Control for the single-cycle CPU</a:t>
            </a:r>
          </a:p>
          <a:p>
            <a:pPr lvl="1"/>
            <a:r>
              <a:rPr lang="en-US" altLang="zh-TW" smtClean="0"/>
              <a:t>Control of CPU operations</a:t>
            </a:r>
          </a:p>
          <a:p>
            <a:pPr lvl="1"/>
            <a:r>
              <a:rPr lang="en-US" altLang="zh-TW" smtClean="0"/>
              <a:t>ALU controller</a:t>
            </a:r>
          </a:p>
          <a:p>
            <a:pPr lvl="1"/>
            <a:r>
              <a:rPr lang="en-US" altLang="zh-TW" smtClean="0"/>
              <a:t>Main controller</a:t>
            </a:r>
          </a:p>
        </p:txBody>
      </p:sp>
    </p:spTree>
    <p:extLst>
      <p:ext uri="{BB962C8B-B14F-4D97-AF65-F5344CB8AC3E}">
        <p14:creationId xmlns:p14="http://schemas.microsoft.com/office/powerpoint/2010/main" val="358558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body" idx="1"/>
          </p:nvPr>
        </p:nvSpPr>
        <p:spPr>
          <a:xfrm>
            <a:off x="337477" y="1144589"/>
            <a:ext cx="10515600" cy="5052218"/>
          </a:xfrm>
        </p:spPr>
        <p:txBody>
          <a:bodyPr>
            <a:normAutofit fontScale="92500" lnSpcReduction="10000"/>
          </a:bodyPr>
          <a:lstStyle/>
          <a:p>
            <a:pPr>
              <a:lnSpc>
                <a:spcPct val="80000"/>
              </a:lnSpc>
            </a:pPr>
            <a:r>
              <a:rPr lang="en-US" altLang="zh-TW" dirty="0" smtClean="0"/>
              <a:t>All MIPS instructions are 32 bits long with 3 formats:</a:t>
            </a:r>
          </a:p>
          <a:p>
            <a:pPr lvl="1">
              <a:lnSpc>
                <a:spcPct val="80000"/>
              </a:lnSpc>
            </a:pPr>
            <a:r>
              <a:rPr lang="en-US" altLang="zh-TW" dirty="0" smtClean="0"/>
              <a:t>R-type:</a:t>
            </a:r>
            <a:br>
              <a:rPr lang="en-US" altLang="zh-TW" dirty="0" smtClean="0"/>
            </a:br>
            <a:r>
              <a:rPr lang="en-US" altLang="zh-TW" dirty="0" smtClean="0"/>
              <a:t/>
            </a:r>
            <a:br>
              <a:rPr lang="en-US" altLang="zh-TW" dirty="0" smtClean="0"/>
            </a:br>
            <a:endParaRPr lang="en-US" altLang="zh-TW" dirty="0" smtClean="0"/>
          </a:p>
          <a:p>
            <a:pPr lvl="1">
              <a:lnSpc>
                <a:spcPct val="80000"/>
              </a:lnSpc>
            </a:pPr>
            <a:r>
              <a:rPr lang="en-US" altLang="zh-TW" dirty="0" smtClean="0"/>
              <a:t>I-type:</a:t>
            </a:r>
            <a:br>
              <a:rPr lang="en-US" altLang="zh-TW" dirty="0" smtClean="0"/>
            </a:br>
            <a:endParaRPr lang="en-US" altLang="zh-TW" dirty="0" smtClean="0"/>
          </a:p>
          <a:p>
            <a:pPr lvl="1">
              <a:lnSpc>
                <a:spcPct val="80000"/>
              </a:lnSpc>
            </a:pPr>
            <a:r>
              <a:rPr lang="en-US" altLang="zh-TW" dirty="0" smtClean="0"/>
              <a:t>J-type:</a:t>
            </a:r>
            <a:br>
              <a:rPr lang="en-US" altLang="zh-TW" dirty="0" smtClean="0"/>
            </a:br>
            <a:endParaRPr lang="en-US" altLang="zh-TW" dirty="0" smtClean="0"/>
          </a:p>
          <a:p>
            <a:pPr>
              <a:lnSpc>
                <a:spcPct val="80000"/>
              </a:lnSpc>
            </a:pPr>
            <a:endParaRPr lang="tr-TR" altLang="zh-TW" dirty="0" smtClean="0"/>
          </a:p>
          <a:p>
            <a:pPr>
              <a:lnSpc>
                <a:spcPct val="80000"/>
              </a:lnSpc>
            </a:pPr>
            <a:endParaRPr lang="en-US" altLang="zh-TW" dirty="0" smtClean="0"/>
          </a:p>
          <a:p>
            <a:pPr>
              <a:lnSpc>
                <a:spcPct val="80000"/>
              </a:lnSpc>
            </a:pPr>
            <a:r>
              <a:rPr lang="en-US" altLang="zh-TW" dirty="0" smtClean="0"/>
              <a:t>The different fields are:</a:t>
            </a:r>
          </a:p>
          <a:p>
            <a:pPr lvl="1">
              <a:lnSpc>
                <a:spcPct val="80000"/>
              </a:lnSpc>
              <a:spcBef>
                <a:spcPct val="10000"/>
              </a:spcBef>
            </a:pPr>
            <a:r>
              <a:rPr lang="en-US" altLang="zh-TW" dirty="0" smtClean="0"/>
              <a:t>op: operation of the instruction</a:t>
            </a:r>
          </a:p>
          <a:p>
            <a:pPr lvl="1">
              <a:lnSpc>
                <a:spcPct val="80000"/>
              </a:lnSpc>
              <a:spcBef>
                <a:spcPct val="10000"/>
              </a:spcBef>
            </a:pPr>
            <a:r>
              <a:rPr lang="en-US" altLang="zh-TW" dirty="0" err="1" smtClean="0"/>
              <a:t>rs</a:t>
            </a:r>
            <a:r>
              <a:rPr lang="en-US" altLang="zh-TW" dirty="0" smtClean="0"/>
              <a:t>, </a:t>
            </a:r>
            <a:r>
              <a:rPr lang="en-US" altLang="zh-TW" dirty="0" err="1" smtClean="0"/>
              <a:t>rt</a:t>
            </a:r>
            <a:r>
              <a:rPr lang="en-US" altLang="zh-TW" dirty="0" smtClean="0"/>
              <a:t>, </a:t>
            </a:r>
            <a:r>
              <a:rPr lang="en-US" altLang="zh-TW" dirty="0" err="1" smtClean="0"/>
              <a:t>rd</a:t>
            </a:r>
            <a:r>
              <a:rPr lang="en-US" altLang="zh-TW" dirty="0" smtClean="0"/>
              <a:t>: source and destination register</a:t>
            </a:r>
          </a:p>
          <a:p>
            <a:pPr lvl="1">
              <a:lnSpc>
                <a:spcPct val="80000"/>
              </a:lnSpc>
              <a:spcBef>
                <a:spcPct val="10000"/>
              </a:spcBef>
            </a:pPr>
            <a:r>
              <a:rPr lang="en-US" altLang="zh-TW" dirty="0" err="1" smtClean="0"/>
              <a:t>shamt</a:t>
            </a:r>
            <a:r>
              <a:rPr lang="en-US" altLang="zh-TW" dirty="0" smtClean="0"/>
              <a:t>: shift amount</a:t>
            </a:r>
          </a:p>
          <a:p>
            <a:pPr lvl="1">
              <a:lnSpc>
                <a:spcPct val="80000"/>
              </a:lnSpc>
              <a:spcBef>
                <a:spcPct val="10000"/>
              </a:spcBef>
            </a:pPr>
            <a:r>
              <a:rPr lang="en-US" altLang="zh-TW" dirty="0" err="1" smtClean="0"/>
              <a:t>funct</a:t>
            </a:r>
            <a:r>
              <a:rPr lang="en-US" altLang="zh-TW" dirty="0" smtClean="0"/>
              <a:t>: selects variant of the “op” field</a:t>
            </a:r>
          </a:p>
          <a:p>
            <a:pPr lvl="1">
              <a:lnSpc>
                <a:spcPct val="80000"/>
              </a:lnSpc>
              <a:spcBef>
                <a:spcPct val="10000"/>
              </a:spcBef>
            </a:pPr>
            <a:r>
              <a:rPr lang="en-US" altLang="zh-TW" dirty="0" smtClean="0"/>
              <a:t>address / immediate</a:t>
            </a:r>
          </a:p>
          <a:p>
            <a:pPr lvl="1">
              <a:lnSpc>
                <a:spcPct val="80000"/>
              </a:lnSpc>
              <a:spcBef>
                <a:spcPct val="10000"/>
              </a:spcBef>
            </a:pPr>
            <a:r>
              <a:rPr lang="en-US" altLang="zh-TW" dirty="0" smtClean="0"/>
              <a:t>target address: target address of jump</a:t>
            </a:r>
          </a:p>
        </p:txBody>
      </p:sp>
      <p:grpSp>
        <p:nvGrpSpPr>
          <p:cNvPr id="17412" name="Group 3"/>
          <p:cNvGrpSpPr>
            <a:grpSpLocks/>
          </p:cNvGrpSpPr>
          <p:nvPr/>
        </p:nvGrpSpPr>
        <p:grpSpPr bwMode="auto">
          <a:xfrm>
            <a:off x="3849688" y="3114676"/>
            <a:ext cx="6810640" cy="949325"/>
            <a:chOff x="1574" y="1927"/>
            <a:chExt cx="3960" cy="598"/>
          </a:xfrm>
        </p:grpSpPr>
        <p:sp>
          <p:nvSpPr>
            <p:cNvPr id="17472" name="Rectangle 4"/>
            <p:cNvSpPr>
              <a:spLocks noChangeArrowheads="1"/>
            </p:cNvSpPr>
            <p:nvPr/>
          </p:nvSpPr>
          <p:spPr bwMode="auto">
            <a:xfrm>
              <a:off x="1640" y="2120"/>
              <a:ext cx="382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17473" name="Group 5"/>
            <p:cNvGrpSpPr>
              <a:grpSpLocks/>
            </p:cNvGrpSpPr>
            <p:nvPr/>
          </p:nvGrpSpPr>
          <p:grpSpPr bwMode="auto">
            <a:xfrm>
              <a:off x="1636" y="2116"/>
              <a:ext cx="664" cy="215"/>
              <a:chOff x="1636" y="2116"/>
              <a:chExt cx="664" cy="215"/>
            </a:xfrm>
          </p:grpSpPr>
          <p:sp>
            <p:nvSpPr>
              <p:cNvPr id="17481" name="Rectangle 6"/>
              <p:cNvSpPr>
                <a:spLocks noChangeArrowheads="1"/>
              </p:cNvSpPr>
              <p:nvPr/>
            </p:nvSpPr>
            <p:spPr bwMode="auto">
              <a:xfrm>
                <a:off x="1636" y="2116"/>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82" name="Rectangle 7"/>
              <p:cNvSpPr>
                <a:spLocks noChangeArrowheads="1"/>
              </p:cNvSpPr>
              <p:nvPr/>
            </p:nvSpPr>
            <p:spPr bwMode="auto">
              <a:xfrm>
                <a:off x="1832" y="2119"/>
                <a:ext cx="2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grpSp>
        <p:sp>
          <p:nvSpPr>
            <p:cNvPr id="17474" name="Rectangle 8"/>
            <p:cNvSpPr>
              <a:spLocks noChangeArrowheads="1"/>
            </p:cNvSpPr>
            <p:nvPr/>
          </p:nvSpPr>
          <p:spPr bwMode="auto">
            <a:xfrm>
              <a:off x="2308" y="2116"/>
              <a:ext cx="316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75" name="Rectangle 9"/>
            <p:cNvSpPr>
              <a:spLocks noChangeArrowheads="1"/>
            </p:cNvSpPr>
            <p:nvPr/>
          </p:nvSpPr>
          <p:spPr bwMode="auto">
            <a:xfrm>
              <a:off x="3313" y="2119"/>
              <a:ext cx="82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target address</a:t>
              </a:r>
            </a:p>
          </p:txBody>
        </p:sp>
        <p:sp>
          <p:nvSpPr>
            <p:cNvPr id="17476" name="Rectangle 10"/>
            <p:cNvSpPr>
              <a:spLocks noChangeArrowheads="1"/>
            </p:cNvSpPr>
            <p:nvPr/>
          </p:nvSpPr>
          <p:spPr bwMode="auto">
            <a:xfrm>
              <a:off x="5366" y="1927"/>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17477" name="Rectangle 11"/>
            <p:cNvSpPr>
              <a:spLocks noChangeArrowheads="1"/>
            </p:cNvSpPr>
            <p:nvPr/>
          </p:nvSpPr>
          <p:spPr bwMode="auto">
            <a:xfrm>
              <a:off x="2102" y="1927"/>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a:t>
              </a:r>
            </a:p>
          </p:txBody>
        </p:sp>
        <p:sp>
          <p:nvSpPr>
            <p:cNvPr id="17478" name="Rectangle 12"/>
            <p:cNvSpPr>
              <a:spLocks noChangeArrowheads="1"/>
            </p:cNvSpPr>
            <p:nvPr/>
          </p:nvSpPr>
          <p:spPr bwMode="auto">
            <a:xfrm>
              <a:off x="1574" y="1927"/>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31</a:t>
              </a:r>
            </a:p>
          </p:txBody>
        </p:sp>
        <p:sp>
          <p:nvSpPr>
            <p:cNvPr id="17479" name="Rectangle 13"/>
            <p:cNvSpPr>
              <a:spLocks noChangeArrowheads="1"/>
            </p:cNvSpPr>
            <p:nvPr/>
          </p:nvSpPr>
          <p:spPr bwMode="auto">
            <a:xfrm>
              <a:off x="1814" y="2311"/>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7480" name="Rectangle 14"/>
            <p:cNvSpPr>
              <a:spLocks noChangeArrowheads="1"/>
            </p:cNvSpPr>
            <p:nvPr/>
          </p:nvSpPr>
          <p:spPr bwMode="auto">
            <a:xfrm>
              <a:off x="3590" y="2311"/>
              <a:ext cx="43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 </a:t>
              </a:r>
              <a:r>
                <a:rPr kumimoji="1" lang="en-US" altLang="zh-TW" sz="1600"/>
                <a:t>bits</a:t>
              </a:r>
            </a:p>
          </p:txBody>
        </p:sp>
      </p:grpSp>
      <p:grpSp>
        <p:nvGrpSpPr>
          <p:cNvPr id="17413" name="Group 15"/>
          <p:cNvGrpSpPr>
            <a:grpSpLocks/>
          </p:cNvGrpSpPr>
          <p:nvPr/>
        </p:nvGrpSpPr>
        <p:grpSpPr bwMode="auto">
          <a:xfrm>
            <a:off x="3849689" y="1524001"/>
            <a:ext cx="6810375" cy="949325"/>
            <a:chOff x="1574" y="871"/>
            <a:chExt cx="3960" cy="598"/>
          </a:xfrm>
        </p:grpSpPr>
        <p:grpSp>
          <p:nvGrpSpPr>
            <p:cNvPr id="17437" name="Group 16"/>
            <p:cNvGrpSpPr>
              <a:grpSpLocks/>
            </p:cNvGrpSpPr>
            <p:nvPr/>
          </p:nvGrpSpPr>
          <p:grpSpPr bwMode="auto">
            <a:xfrm>
              <a:off x="1574" y="871"/>
              <a:ext cx="3960" cy="406"/>
              <a:chOff x="1574" y="871"/>
              <a:chExt cx="3960" cy="406"/>
            </a:xfrm>
          </p:grpSpPr>
          <p:grpSp>
            <p:nvGrpSpPr>
              <p:cNvPr id="17444" name="Group 17"/>
              <p:cNvGrpSpPr>
                <a:grpSpLocks/>
              </p:cNvGrpSpPr>
              <p:nvPr/>
            </p:nvGrpSpPr>
            <p:grpSpPr bwMode="auto">
              <a:xfrm>
                <a:off x="1636" y="1060"/>
                <a:ext cx="3832" cy="217"/>
                <a:chOff x="1636" y="1060"/>
                <a:chExt cx="3832" cy="217"/>
              </a:xfrm>
            </p:grpSpPr>
            <p:sp>
              <p:nvSpPr>
                <p:cNvPr id="17452" name="Rectangle 18"/>
                <p:cNvSpPr>
                  <a:spLocks noChangeArrowheads="1"/>
                </p:cNvSpPr>
                <p:nvPr/>
              </p:nvSpPr>
              <p:spPr bwMode="auto">
                <a:xfrm>
                  <a:off x="1640" y="1064"/>
                  <a:ext cx="382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17453" name="Group 19"/>
                <p:cNvGrpSpPr>
                  <a:grpSpLocks/>
                </p:cNvGrpSpPr>
                <p:nvPr/>
              </p:nvGrpSpPr>
              <p:grpSpPr bwMode="auto">
                <a:xfrm>
                  <a:off x="1636" y="1060"/>
                  <a:ext cx="3832" cy="217"/>
                  <a:chOff x="1636" y="1060"/>
                  <a:chExt cx="3832" cy="217"/>
                </a:xfrm>
              </p:grpSpPr>
              <p:grpSp>
                <p:nvGrpSpPr>
                  <p:cNvPr id="17454" name="Group 20"/>
                  <p:cNvGrpSpPr>
                    <a:grpSpLocks/>
                  </p:cNvGrpSpPr>
                  <p:nvPr/>
                </p:nvGrpSpPr>
                <p:grpSpPr bwMode="auto">
                  <a:xfrm>
                    <a:off x="1636" y="1060"/>
                    <a:ext cx="664" cy="217"/>
                    <a:chOff x="1636" y="1060"/>
                    <a:chExt cx="664" cy="217"/>
                  </a:xfrm>
                </p:grpSpPr>
                <p:sp>
                  <p:nvSpPr>
                    <p:cNvPr id="17470" name="Rectangle 21"/>
                    <p:cNvSpPr>
                      <a:spLocks noChangeArrowheads="1"/>
                    </p:cNvSpPr>
                    <p:nvPr/>
                  </p:nvSpPr>
                  <p:spPr bwMode="auto">
                    <a:xfrm>
                      <a:off x="1636" y="1060"/>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71" name="Rectangle 22"/>
                    <p:cNvSpPr>
                      <a:spLocks noChangeArrowheads="1"/>
                    </p:cNvSpPr>
                    <p:nvPr/>
                  </p:nvSpPr>
                  <p:spPr bwMode="auto">
                    <a:xfrm>
                      <a:off x="1832" y="1063"/>
                      <a:ext cx="23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grpSp>
              <p:grpSp>
                <p:nvGrpSpPr>
                  <p:cNvPr id="17455" name="Group 23"/>
                  <p:cNvGrpSpPr>
                    <a:grpSpLocks/>
                  </p:cNvGrpSpPr>
                  <p:nvPr/>
                </p:nvGrpSpPr>
                <p:grpSpPr bwMode="auto">
                  <a:xfrm>
                    <a:off x="2308" y="1060"/>
                    <a:ext cx="616" cy="215"/>
                    <a:chOff x="2308" y="1060"/>
                    <a:chExt cx="616" cy="215"/>
                  </a:xfrm>
                </p:grpSpPr>
                <p:sp>
                  <p:nvSpPr>
                    <p:cNvPr id="17468" name="Rectangle 24"/>
                    <p:cNvSpPr>
                      <a:spLocks noChangeArrowheads="1"/>
                    </p:cNvSpPr>
                    <p:nvPr/>
                  </p:nvSpPr>
                  <p:spPr bwMode="auto">
                    <a:xfrm>
                      <a:off x="2308" y="1060"/>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69" name="Rectangle 25"/>
                    <p:cNvSpPr>
                      <a:spLocks noChangeArrowheads="1"/>
                    </p:cNvSpPr>
                    <p:nvPr/>
                  </p:nvSpPr>
                  <p:spPr bwMode="auto">
                    <a:xfrm>
                      <a:off x="2486" y="1063"/>
                      <a:ext cx="2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rs</a:t>
                      </a:r>
                    </a:p>
                  </p:txBody>
                </p:sp>
              </p:grpSp>
              <p:grpSp>
                <p:nvGrpSpPr>
                  <p:cNvPr id="17456" name="Group 26"/>
                  <p:cNvGrpSpPr>
                    <a:grpSpLocks/>
                  </p:cNvGrpSpPr>
                  <p:nvPr/>
                </p:nvGrpSpPr>
                <p:grpSpPr bwMode="auto">
                  <a:xfrm>
                    <a:off x="2932" y="1060"/>
                    <a:ext cx="616" cy="217"/>
                    <a:chOff x="2932" y="1060"/>
                    <a:chExt cx="616" cy="217"/>
                  </a:xfrm>
                </p:grpSpPr>
                <p:sp>
                  <p:nvSpPr>
                    <p:cNvPr id="17466" name="Rectangle 27"/>
                    <p:cNvSpPr>
                      <a:spLocks noChangeArrowheads="1"/>
                    </p:cNvSpPr>
                    <p:nvPr/>
                  </p:nvSpPr>
                  <p:spPr bwMode="auto">
                    <a:xfrm>
                      <a:off x="2932" y="1060"/>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67" name="Rectangle 28"/>
                    <p:cNvSpPr>
                      <a:spLocks noChangeArrowheads="1"/>
                    </p:cNvSpPr>
                    <p:nvPr/>
                  </p:nvSpPr>
                  <p:spPr bwMode="auto">
                    <a:xfrm>
                      <a:off x="3110" y="1063"/>
                      <a:ext cx="20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rt</a:t>
                      </a:r>
                    </a:p>
                  </p:txBody>
                </p:sp>
              </p:grpSp>
              <p:grpSp>
                <p:nvGrpSpPr>
                  <p:cNvPr id="17457" name="Group 29"/>
                  <p:cNvGrpSpPr>
                    <a:grpSpLocks/>
                  </p:cNvGrpSpPr>
                  <p:nvPr/>
                </p:nvGrpSpPr>
                <p:grpSpPr bwMode="auto">
                  <a:xfrm>
                    <a:off x="3556" y="1060"/>
                    <a:ext cx="616" cy="217"/>
                    <a:chOff x="3556" y="1060"/>
                    <a:chExt cx="616" cy="217"/>
                  </a:xfrm>
                </p:grpSpPr>
                <p:sp>
                  <p:nvSpPr>
                    <p:cNvPr id="17464" name="Rectangle 30"/>
                    <p:cNvSpPr>
                      <a:spLocks noChangeArrowheads="1"/>
                    </p:cNvSpPr>
                    <p:nvPr/>
                  </p:nvSpPr>
                  <p:spPr bwMode="auto">
                    <a:xfrm>
                      <a:off x="3556" y="1060"/>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65" name="Rectangle 31"/>
                    <p:cNvSpPr>
                      <a:spLocks noChangeArrowheads="1"/>
                    </p:cNvSpPr>
                    <p:nvPr/>
                  </p:nvSpPr>
                  <p:spPr bwMode="auto">
                    <a:xfrm>
                      <a:off x="3734" y="1063"/>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rd</a:t>
                      </a:r>
                    </a:p>
                  </p:txBody>
                </p:sp>
              </p:grpSp>
              <p:grpSp>
                <p:nvGrpSpPr>
                  <p:cNvPr id="17458" name="Group 32"/>
                  <p:cNvGrpSpPr>
                    <a:grpSpLocks/>
                  </p:cNvGrpSpPr>
                  <p:nvPr/>
                </p:nvGrpSpPr>
                <p:grpSpPr bwMode="auto">
                  <a:xfrm>
                    <a:off x="4180" y="1060"/>
                    <a:ext cx="616" cy="217"/>
                    <a:chOff x="4180" y="1060"/>
                    <a:chExt cx="616" cy="217"/>
                  </a:xfrm>
                </p:grpSpPr>
                <p:sp>
                  <p:nvSpPr>
                    <p:cNvPr id="17462" name="Rectangle 33"/>
                    <p:cNvSpPr>
                      <a:spLocks noChangeArrowheads="1"/>
                    </p:cNvSpPr>
                    <p:nvPr/>
                  </p:nvSpPr>
                  <p:spPr bwMode="auto">
                    <a:xfrm>
                      <a:off x="4180" y="1060"/>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63" name="Rectangle 34"/>
                    <p:cNvSpPr>
                      <a:spLocks noChangeArrowheads="1"/>
                    </p:cNvSpPr>
                    <p:nvPr/>
                  </p:nvSpPr>
                  <p:spPr bwMode="auto">
                    <a:xfrm>
                      <a:off x="4262" y="106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shamt</a:t>
                      </a:r>
                    </a:p>
                  </p:txBody>
                </p:sp>
              </p:grpSp>
              <p:grpSp>
                <p:nvGrpSpPr>
                  <p:cNvPr id="17459" name="Group 35"/>
                  <p:cNvGrpSpPr>
                    <a:grpSpLocks/>
                  </p:cNvGrpSpPr>
                  <p:nvPr/>
                </p:nvGrpSpPr>
                <p:grpSpPr bwMode="auto">
                  <a:xfrm>
                    <a:off x="4804" y="1060"/>
                    <a:ext cx="664" cy="215"/>
                    <a:chOff x="4804" y="1060"/>
                    <a:chExt cx="664" cy="215"/>
                  </a:xfrm>
                </p:grpSpPr>
                <p:sp>
                  <p:nvSpPr>
                    <p:cNvPr id="17460" name="Rectangle 36"/>
                    <p:cNvSpPr>
                      <a:spLocks noChangeArrowheads="1"/>
                    </p:cNvSpPr>
                    <p:nvPr/>
                  </p:nvSpPr>
                  <p:spPr bwMode="auto">
                    <a:xfrm>
                      <a:off x="4804" y="1060"/>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61" name="Rectangle 37"/>
                    <p:cNvSpPr>
                      <a:spLocks noChangeArrowheads="1"/>
                    </p:cNvSpPr>
                    <p:nvPr/>
                  </p:nvSpPr>
                  <p:spPr bwMode="auto">
                    <a:xfrm>
                      <a:off x="5000" y="1063"/>
                      <a:ext cx="37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funct</a:t>
                      </a:r>
                    </a:p>
                  </p:txBody>
                </p:sp>
              </p:grpSp>
            </p:grpSp>
          </p:grpSp>
          <p:sp>
            <p:nvSpPr>
              <p:cNvPr id="17445" name="Rectangle 38"/>
              <p:cNvSpPr>
                <a:spLocks noChangeArrowheads="1"/>
              </p:cNvSpPr>
              <p:nvPr/>
            </p:nvSpPr>
            <p:spPr bwMode="auto">
              <a:xfrm>
                <a:off x="5366" y="871"/>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17446" name="Rectangle 39"/>
              <p:cNvSpPr>
                <a:spLocks noChangeArrowheads="1"/>
              </p:cNvSpPr>
              <p:nvPr/>
            </p:nvSpPr>
            <p:spPr bwMode="auto">
              <a:xfrm>
                <a:off x="4646" y="871"/>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a:t>
                </a:r>
              </a:p>
            </p:txBody>
          </p:sp>
          <p:sp>
            <p:nvSpPr>
              <p:cNvPr id="17447" name="Rectangle 40"/>
              <p:cNvSpPr>
                <a:spLocks noChangeArrowheads="1"/>
              </p:cNvSpPr>
              <p:nvPr/>
            </p:nvSpPr>
            <p:spPr bwMode="auto">
              <a:xfrm>
                <a:off x="3974" y="871"/>
                <a:ext cx="22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11</a:t>
                </a:r>
              </a:p>
            </p:txBody>
          </p:sp>
          <p:sp>
            <p:nvSpPr>
              <p:cNvPr id="17448" name="Rectangle 41"/>
              <p:cNvSpPr>
                <a:spLocks noChangeArrowheads="1"/>
              </p:cNvSpPr>
              <p:nvPr/>
            </p:nvSpPr>
            <p:spPr bwMode="auto">
              <a:xfrm>
                <a:off x="3350" y="871"/>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a:t>
                </a:r>
              </a:p>
            </p:txBody>
          </p:sp>
          <p:sp>
            <p:nvSpPr>
              <p:cNvPr id="17449" name="Rectangle 42"/>
              <p:cNvSpPr>
                <a:spLocks noChangeArrowheads="1"/>
              </p:cNvSpPr>
              <p:nvPr/>
            </p:nvSpPr>
            <p:spPr bwMode="auto">
              <a:xfrm>
                <a:off x="2726" y="871"/>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21</a:t>
                </a:r>
              </a:p>
            </p:txBody>
          </p:sp>
          <p:sp>
            <p:nvSpPr>
              <p:cNvPr id="17450" name="Rectangle 43"/>
              <p:cNvSpPr>
                <a:spLocks noChangeArrowheads="1"/>
              </p:cNvSpPr>
              <p:nvPr/>
            </p:nvSpPr>
            <p:spPr bwMode="auto">
              <a:xfrm>
                <a:off x="2102" y="871"/>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a:t>
                </a:r>
              </a:p>
            </p:txBody>
          </p:sp>
          <p:sp>
            <p:nvSpPr>
              <p:cNvPr id="17451" name="Rectangle 44"/>
              <p:cNvSpPr>
                <a:spLocks noChangeArrowheads="1"/>
              </p:cNvSpPr>
              <p:nvPr/>
            </p:nvSpPr>
            <p:spPr bwMode="auto">
              <a:xfrm>
                <a:off x="1574" y="871"/>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31</a:t>
                </a:r>
              </a:p>
            </p:txBody>
          </p:sp>
        </p:grpSp>
        <p:sp>
          <p:nvSpPr>
            <p:cNvPr id="17438" name="Rectangle 45"/>
            <p:cNvSpPr>
              <a:spLocks noChangeArrowheads="1"/>
            </p:cNvSpPr>
            <p:nvPr/>
          </p:nvSpPr>
          <p:spPr bwMode="auto">
            <a:xfrm>
              <a:off x="1814" y="1255"/>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7439" name="Rectangle 46"/>
            <p:cNvSpPr>
              <a:spLocks noChangeArrowheads="1"/>
            </p:cNvSpPr>
            <p:nvPr/>
          </p:nvSpPr>
          <p:spPr bwMode="auto">
            <a:xfrm>
              <a:off x="4982" y="1255"/>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7440" name="Rectangle 47"/>
            <p:cNvSpPr>
              <a:spLocks noChangeArrowheads="1"/>
            </p:cNvSpPr>
            <p:nvPr/>
          </p:nvSpPr>
          <p:spPr bwMode="auto">
            <a:xfrm>
              <a:off x="4310" y="1255"/>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7441" name="Rectangle 48"/>
            <p:cNvSpPr>
              <a:spLocks noChangeArrowheads="1"/>
            </p:cNvSpPr>
            <p:nvPr/>
          </p:nvSpPr>
          <p:spPr bwMode="auto">
            <a:xfrm>
              <a:off x="3686" y="1255"/>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7442" name="Rectangle 49"/>
            <p:cNvSpPr>
              <a:spLocks noChangeArrowheads="1"/>
            </p:cNvSpPr>
            <p:nvPr/>
          </p:nvSpPr>
          <p:spPr bwMode="auto">
            <a:xfrm>
              <a:off x="3062" y="1255"/>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7443" name="Rectangle 50"/>
            <p:cNvSpPr>
              <a:spLocks noChangeArrowheads="1"/>
            </p:cNvSpPr>
            <p:nvPr/>
          </p:nvSpPr>
          <p:spPr bwMode="auto">
            <a:xfrm>
              <a:off x="2438" y="1255"/>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grpSp>
      <p:grpSp>
        <p:nvGrpSpPr>
          <p:cNvPr id="17414" name="Group 51"/>
          <p:cNvGrpSpPr>
            <a:grpSpLocks/>
          </p:cNvGrpSpPr>
          <p:nvPr/>
        </p:nvGrpSpPr>
        <p:grpSpPr bwMode="auto">
          <a:xfrm>
            <a:off x="3849688" y="2319339"/>
            <a:ext cx="6810640" cy="949325"/>
            <a:chOff x="1574" y="1399"/>
            <a:chExt cx="3960" cy="598"/>
          </a:xfrm>
        </p:grpSpPr>
        <p:sp>
          <p:nvSpPr>
            <p:cNvPr id="17416" name="Rectangle 52"/>
            <p:cNvSpPr>
              <a:spLocks noChangeArrowheads="1"/>
            </p:cNvSpPr>
            <p:nvPr/>
          </p:nvSpPr>
          <p:spPr bwMode="auto">
            <a:xfrm>
              <a:off x="1640" y="1592"/>
              <a:ext cx="382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17417" name="Group 53"/>
            <p:cNvGrpSpPr>
              <a:grpSpLocks/>
            </p:cNvGrpSpPr>
            <p:nvPr/>
          </p:nvGrpSpPr>
          <p:grpSpPr bwMode="auto">
            <a:xfrm>
              <a:off x="1636" y="1588"/>
              <a:ext cx="664" cy="215"/>
              <a:chOff x="1636" y="1588"/>
              <a:chExt cx="664" cy="215"/>
            </a:xfrm>
          </p:grpSpPr>
          <p:sp>
            <p:nvSpPr>
              <p:cNvPr id="17435" name="Rectangle 54"/>
              <p:cNvSpPr>
                <a:spLocks noChangeArrowheads="1"/>
              </p:cNvSpPr>
              <p:nvPr/>
            </p:nvSpPr>
            <p:spPr bwMode="auto">
              <a:xfrm>
                <a:off x="1636" y="1588"/>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36" name="Rectangle 55"/>
              <p:cNvSpPr>
                <a:spLocks noChangeArrowheads="1"/>
              </p:cNvSpPr>
              <p:nvPr/>
            </p:nvSpPr>
            <p:spPr bwMode="auto">
              <a:xfrm>
                <a:off x="1832" y="1591"/>
                <a:ext cx="2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grpSp>
        <p:grpSp>
          <p:nvGrpSpPr>
            <p:cNvPr id="17418" name="Group 56"/>
            <p:cNvGrpSpPr>
              <a:grpSpLocks/>
            </p:cNvGrpSpPr>
            <p:nvPr/>
          </p:nvGrpSpPr>
          <p:grpSpPr bwMode="auto">
            <a:xfrm>
              <a:off x="2308" y="1588"/>
              <a:ext cx="616" cy="215"/>
              <a:chOff x="2308" y="1588"/>
              <a:chExt cx="616" cy="215"/>
            </a:xfrm>
          </p:grpSpPr>
          <p:sp>
            <p:nvSpPr>
              <p:cNvPr id="17433" name="Rectangle 57"/>
              <p:cNvSpPr>
                <a:spLocks noChangeArrowheads="1"/>
              </p:cNvSpPr>
              <p:nvPr/>
            </p:nvSpPr>
            <p:spPr bwMode="auto">
              <a:xfrm>
                <a:off x="2308" y="1588"/>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34" name="Rectangle 58"/>
              <p:cNvSpPr>
                <a:spLocks noChangeArrowheads="1"/>
              </p:cNvSpPr>
              <p:nvPr/>
            </p:nvSpPr>
            <p:spPr bwMode="auto">
              <a:xfrm>
                <a:off x="2486" y="1591"/>
                <a:ext cx="2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rs</a:t>
                </a:r>
              </a:p>
            </p:txBody>
          </p:sp>
        </p:grpSp>
        <p:grpSp>
          <p:nvGrpSpPr>
            <p:cNvPr id="17419" name="Group 59"/>
            <p:cNvGrpSpPr>
              <a:grpSpLocks/>
            </p:cNvGrpSpPr>
            <p:nvPr/>
          </p:nvGrpSpPr>
          <p:grpSpPr bwMode="auto">
            <a:xfrm>
              <a:off x="2932" y="1588"/>
              <a:ext cx="616" cy="217"/>
              <a:chOff x="2932" y="1588"/>
              <a:chExt cx="616" cy="217"/>
            </a:xfrm>
          </p:grpSpPr>
          <p:sp>
            <p:nvSpPr>
              <p:cNvPr id="17431" name="Rectangle 60"/>
              <p:cNvSpPr>
                <a:spLocks noChangeArrowheads="1"/>
              </p:cNvSpPr>
              <p:nvPr/>
            </p:nvSpPr>
            <p:spPr bwMode="auto">
              <a:xfrm>
                <a:off x="2932" y="1588"/>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32" name="Rectangle 61"/>
              <p:cNvSpPr>
                <a:spLocks noChangeArrowheads="1"/>
              </p:cNvSpPr>
              <p:nvPr/>
            </p:nvSpPr>
            <p:spPr bwMode="auto">
              <a:xfrm>
                <a:off x="3110" y="1591"/>
                <a:ext cx="20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rt</a:t>
                </a:r>
              </a:p>
            </p:txBody>
          </p:sp>
        </p:grpSp>
        <p:sp>
          <p:nvSpPr>
            <p:cNvPr id="17420" name="Rectangle 62"/>
            <p:cNvSpPr>
              <a:spLocks noChangeArrowheads="1"/>
            </p:cNvSpPr>
            <p:nvPr/>
          </p:nvSpPr>
          <p:spPr bwMode="auto">
            <a:xfrm>
              <a:off x="3556" y="1588"/>
              <a:ext cx="1912"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7421" name="Rectangle 63"/>
            <p:cNvSpPr>
              <a:spLocks noChangeArrowheads="1"/>
            </p:cNvSpPr>
            <p:nvPr/>
          </p:nvSpPr>
          <p:spPr bwMode="auto">
            <a:xfrm>
              <a:off x="4134" y="1580"/>
              <a:ext cx="64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immediate</a:t>
              </a:r>
            </a:p>
          </p:txBody>
        </p:sp>
        <p:sp>
          <p:nvSpPr>
            <p:cNvPr id="17422" name="Rectangle 64"/>
            <p:cNvSpPr>
              <a:spLocks noChangeArrowheads="1"/>
            </p:cNvSpPr>
            <p:nvPr/>
          </p:nvSpPr>
          <p:spPr bwMode="auto">
            <a:xfrm>
              <a:off x="5366" y="1399"/>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17423" name="Rectangle 65"/>
            <p:cNvSpPr>
              <a:spLocks noChangeArrowheads="1"/>
            </p:cNvSpPr>
            <p:nvPr/>
          </p:nvSpPr>
          <p:spPr bwMode="auto">
            <a:xfrm>
              <a:off x="3350" y="139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a:t>
              </a:r>
            </a:p>
          </p:txBody>
        </p:sp>
        <p:sp>
          <p:nvSpPr>
            <p:cNvPr id="17424" name="Rectangle 66"/>
            <p:cNvSpPr>
              <a:spLocks noChangeArrowheads="1"/>
            </p:cNvSpPr>
            <p:nvPr/>
          </p:nvSpPr>
          <p:spPr bwMode="auto">
            <a:xfrm>
              <a:off x="2726" y="139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21</a:t>
              </a:r>
            </a:p>
          </p:txBody>
        </p:sp>
        <p:sp>
          <p:nvSpPr>
            <p:cNvPr id="17425" name="Rectangle 67"/>
            <p:cNvSpPr>
              <a:spLocks noChangeArrowheads="1"/>
            </p:cNvSpPr>
            <p:nvPr/>
          </p:nvSpPr>
          <p:spPr bwMode="auto">
            <a:xfrm>
              <a:off x="2102" y="139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a:t>
              </a:r>
            </a:p>
          </p:txBody>
        </p:sp>
        <p:sp>
          <p:nvSpPr>
            <p:cNvPr id="17426" name="Rectangle 68"/>
            <p:cNvSpPr>
              <a:spLocks noChangeArrowheads="1"/>
            </p:cNvSpPr>
            <p:nvPr/>
          </p:nvSpPr>
          <p:spPr bwMode="auto">
            <a:xfrm>
              <a:off x="1574" y="139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31</a:t>
              </a:r>
            </a:p>
          </p:txBody>
        </p:sp>
        <p:sp>
          <p:nvSpPr>
            <p:cNvPr id="17427" name="Rectangle 69"/>
            <p:cNvSpPr>
              <a:spLocks noChangeArrowheads="1"/>
            </p:cNvSpPr>
            <p:nvPr/>
          </p:nvSpPr>
          <p:spPr bwMode="auto">
            <a:xfrm>
              <a:off x="1814" y="178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7428" name="Rectangle 70"/>
            <p:cNvSpPr>
              <a:spLocks noChangeArrowheads="1"/>
            </p:cNvSpPr>
            <p:nvPr/>
          </p:nvSpPr>
          <p:spPr bwMode="auto">
            <a:xfrm>
              <a:off x="4262" y="1783"/>
              <a:ext cx="43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 </a:t>
              </a:r>
              <a:r>
                <a:rPr kumimoji="1" lang="en-US" altLang="zh-TW" sz="1600"/>
                <a:t>bits</a:t>
              </a:r>
            </a:p>
          </p:txBody>
        </p:sp>
        <p:sp>
          <p:nvSpPr>
            <p:cNvPr id="17429" name="Rectangle 71"/>
            <p:cNvSpPr>
              <a:spLocks noChangeArrowheads="1"/>
            </p:cNvSpPr>
            <p:nvPr/>
          </p:nvSpPr>
          <p:spPr bwMode="auto">
            <a:xfrm>
              <a:off x="3062" y="178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7430" name="Rectangle 72"/>
            <p:cNvSpPr>
              <a:spLocks noChangeArrowheads="1"/>
            </p:cNvSpPr>
            <p:nvPr/>
          </p:nvSpPr>
          <p:spPr bwMode="auto">
            <a:xfrm>
              <a:off x="2438" y="178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grpSp>
      <p:sp>
        <p:nvSpPr>
          <p:cNvPr id="17415" name="Rectangle 73"/>
          <p:cNvSpPr>
            <a:spLocks noGrp="1" noChangeArrowheads="1"/>
          </p:cNvSpPr>
          <p:nvPr>
            <p:ph type="title"/>
          </p:nvPr>
        </p:nvSpPr>
        <p:spPr>
          <a:xfrm>
            <a:off x="838200" y="365126"/>
            <a:ext cx="10515600" cy="794544"/>
          </a:xfrm>
        </p:spPr>
        <p:txBody>
          <a:bodyPr/>
          <a:lstStyle/>
          <a:p>
            <a:r>
              <a:rPr lang="en-US" altLang="zh-TW" dirty="0" smtClean="0"/>
              <a:t>Step 1: Analyze Instruction Set</a:t>
            </a:r>
          </a:p>
        </p:txBody>
      </p:sp>
    </p:spTree>
    <p:extLst>
      <p:ext uri="{BB962C8B-B14F-4D97-AF65-F5344CB8AC3E}">
        <p14:creationId xmlns:p14="http://schemas.microsoft.com/office/powerpoint/2010/main" val="24635391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5" name="Group 2"/>
          <p:cNvGrpSpPr>
            <a:grpSpLocks/>
          </p:cNvGrpSpPr>
          <p:nvPr/>
        </p:nvGrpSpPr>
        <p:grpSpPr bwMode="auto">
          <a:xfrm>
            <a:off x="4440238" y="1797051"/>
            <a:ext cx="6427790" cy="949325"/>
            <a:chOff x="1917" y="679"/>
            <a:chExt cx="3738" cy="598"/>
          </a:xfrm>
        </p:grpSpPr>
        <p:grpSp>
          <p:nvGrpSpPr>
            <p:cNvPr id="18473" name="Group 3"/>
            <p:cNvGrpSpPr>
              <a:grpSpLocks/>
            </p:cNvGrpSpPr>
            <p:nvPr/>
          </p:nvGrpSpPr>
          <p:grpSpPr bwMode="auto">
            <a:xfrm>
              <a:off x="1917" y="679"/>
              <a:ext cx="3738" cy="406"/>
              <a:chOff x="1917" y="679"/>
              <a:chExt cx="3738" cy="406"/>
            </a:xfrm>
          </p:grpSpPr>
          <p:grpSp>
            <p:nvGrpSpPr>
              <p:cNvPr id="18480" name="Group 4"/>
              <p:cNvGrpSpPr>
                <a:grpSpLocks/>
              </p:cNvGrpSpPr>
              <p:nvPr/>
            </p:nvGrpSpPr>
            <p:grpSpPr bwMode="auto">
              <a:xfrm>
                <a:off x="1979" y="868"/>
                <a:ext cx="3607" cy="217"/>
                <a:chOff x="1979" y="868"/>
                <a:chExt cx="3607" cy="217"/>
              </a:xfrm>
            </p:grpSpPr>
            <p:sp>
              <p:nvSpPr>
                <p:cNvPr id="18488" name="Rectangle 5"/>
                <p:cNvSpPr>
                  <a:spLocks noChangeArrowheads="1"/>
                </p:cNvSpPr>
                <p:nvPr/>
              </p:nvSpPr>
              <p:spPr bwMode="auto">
                <a:xfrm>
                  <a:off x="1983" y="872"/>
                  <a:ext cx="3599"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18489" name="Group 6"/>
                <p:cNvGrpSpPr>
                  <a:grpSpLocks/>
                </p:cNvGrpSpPr>
                <p:nvPr/>
              </p:nvGrpSpPr>
              <p:grpSpPr bwMode="auto">
                <a:xfrm>
                  <a:off x="1979" y="868"/>
                  <a:ext cx="3607" cy="217"/>
                  <a:chOff x="1979" y="868"/>
                  <a:chExt cx="3607" cy="217"/>
                </a:xfrm>
              </p:grpSpPr>
              <p:grpSp>
                <p:nvGrpSpPr>
                  <p:cNvPr id="18490" name="Group 7"/>
                  <p:cNvGrpSpPr>
                    <a:grpSpLocks/>
                  </p:cNvGrpSpPr>
                  <p:nvPr/>
                </p:nvGrpSpPr>
                <p:grpSpPr bwMode="auto">
                  <a:xfrm>
                    <a:off x="1979" y="868"/>
                    <a:ext cx="624" cy="217"/>
                    <a:chOff x="1979" y="868"/>
                    <a:chExt cx="624" cy="217"/>
                  </a:xfrm>
                </p:grpSpPr>
                <p:sp>
                  <p:nvSpPr>
                    <p:cNvPr id="18506" name="Rectangle 8"/>
                    <p:cNvSpPr>
                      <a:spLocks noChangeArrowheads="1"/>
                    </p:cNvSpPr>
                    <p:nvPr/>
                  </p:nvSpPr>
                  <p:spPr bwMode="auto">
                    <a:xfrm>
                      <a:off x="1979" y="868"/>
                      <a:ext cx="62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507" name="Rectangle 9"/>
                    <p:cNvSpPr>
                      <a:spLocks noChangeArrowheads="1"/>
                    </p:cNvSpPr>
                    <p:nvPr/>
                  </p:nvSpPr>
                  <p:spPr bwMode="auto">
                    <a:xfrm>
                      <a:off x="2160" y="871"/>
                      <a:ext cx="23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grpSp>
              <p:grpSp>
                <p:nvGrpSpPr>
                  <p:cNvPr id="18491" name="Group 10"/>
                  <p:cNvGrpSpPr>
                    <a:grpSpLocks/>
                  </p:cNvGrpSpPr>
                  <p:nvPr/>
                </p:nvGrpSpPr>
                <p:grpSpPr bwMode="auto">
                  <a:xfrm>
                    <a:off x="2611" y="868"/>
                    <a:ext cx="580" cy="217"/>
                    <a:chOff x="2611" y="868"/>
                    <a:chExt cx="580" cy="217"/>
                  </a:xfrm>
                </p:grpSpPr>
                <p:sp>
                  <p:nvSpPr>
                    <p:cNvPr id="18504" name="Rectangle 11"/>
                    <p:cNvSpPr>
                      <a:spLocks noChangeArrowheads="1"/>
                    </p:cNvSpPr>
                    <p:nvPr/>
                  </p:nvSpPr>
                  <p:spPr bwMode="auto">
                    <a:xfrm>
                      <a:off x="2611" y="868"/>
                      <a:ext cx="58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505" name="Rectangle 12"/>
                    <p:cNvSpPr>
                      <a:spLocks noChangeArrowheads="1"/>
                    </p:cNvSpPr>
                    <p:nvPr/>
                  </p:nvSpPr>
                  <p:spPr bwMode="auto">
                    <a:xfrm>
                      <a:off x="2776" y="871"/>
                      <a:ext cx="20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rs</a:t>
                      </a:r>
                    </a:p>
                  </p:txBody>
                </p:sp>
              </p:grpSp>
              <p:grpSp>
                <p:nvGrpSpPr>
                  <p:cNvPr id="18492" name="Group 13"/>
                  <p:cNvGrpSpPr>
                    <a:grpSpLocks/>
                  </p:cNvGrpSpPr>
                  <p:nvPr/>
                </p:nvGrpSpPr>
                <p:grpSpPr bwMode="auto">
                  <a:xfrm>
                    <a:off x="3199" y="868"/>
                    <a:ext cx="579" cy="217"/>
                    <a:chOff x="3199" y="868"/>
                    <a:chExt cx="579" cy="217"/>
                  </a:xfrm>
                </p:grpSpPr>
                <p:sp>
                  <p:nvSpPr>
                    <p:cNvPr id="18502" name="Rectangle 14"/>
                    <p:cNvSpPr>
                      <a:spLocks noChangeArrowheads="1"/>
                    </p:cNvSpPr>
                    <p:nvPr/>
                  </p:nvSpPr>
                  <p:spPr bwMode="auto">
                    <a:xfrm>
                      <a:off x="3199" y="868"/>
                      <a:ext cx="579"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503" name="Rectangle 15"/>
                    <p:cNvSpPr>
                      <a:spLocks noChangeArrowheads="1"/>
                    </p:cNvSpPr>
                    <p:nvPr/>
                  </p:nvSpPr>
                  <p:spPr bwMode="auto">
                    <a:xfrm>
                      <a:off x="3362" y="871"/>
                      <a:ext cx="20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rt</a:t>
                      </a:r>
                    </a:p>
                  </p:txBody>
                </p:sp>
              </p:grpSp>
              <p:grpSp>
                <p:nvGrpSpPr>
                  <p:cNvPr id="18493" name="Group 16"/>
                  <p:cNvGrpSpPr>
                    <a:grpSpLocks/>
                  </p:cNvGrpSpPr>
                  <p:nvPr/>
                </p:nvGrpSpPr>
                <p:grpSpPr bwMode="auto">
                  <a:xfrm>
                    <a:off x="3786" y="868"/>
                    <a:ext cx="579" cy="217"/>
                    <a:chOff x="3786" y="868"/>
                    <a:chExt cx="579" cy="217"/>
                  </a:xfrm>
                </p:grpSpPr>
                <p:sp>
                  <p:nvSpPr>
                    <p:cNvPr id="18500" name="Rectangle 17"/>
                    <p:cNvSpPr>
                      <a:spLocks noChangeArrowheads="1"/>
                    </p:cNvSpPr>
                    <p:nvPr/>
                  </p:nvSpPr>
                  <p:spPr bwMode="auto">
                    <a:xfrm>
                      <a:off x="3786" y="868"/>
                      <a:ext cx="579"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501" name="Rectangle 18"/>
                    <p:cNvSpPr>
                      <a:spLocks noChangeArrowheads="1"/>
                    </p:cNvSpPr>
                    <p:nvPr/>
                  </p:nvSpPr>
                  <p:spPr bwMode="auto">
                    <a:xfrm>
                      <a:off x="3950" y="871"/>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rd</a:t>
                      </a:r>
                    </a:p>
                  </p:txBody>
                </p:sp>
              </p:grpSp>
              <p:grpSp>
                <p:nvGrpSpPr>
                  <p:cNvPr id="18494" name="Group 19"/>
                  <p:cNvGrpSpPr>
                    <a:grpSpLocks/>
                  </p:cNvGrpSpPr>
                  <p:nvPr/>
                </p:nvGrpSpPr>
                <p:grpSpPr bwMode="auto">
                  <a:xfrm>
                    <a:off x="4373" y="868"/>
                    <a:ext cx="580" cy="217"/>
                    <a:chOff x="4373" y="868"/>
                    <a:chExt cx="580" cy="217"/>
                  </a:xfrm>
                </p:grpSpPr>
                <p:sp>
                  <p:nvSpPr>
                    <p:cNvPr id="18498" name="Rectangle 20"/>
                    <p:cNvSpPr>
                      <a:spLocks noChangeArrowheads="1"/>
                    </p:cNvSpPr>
                    <p:nvPr/>
                  </p:nvSpPr>
                  <p:spPr bwMode="auto">
                    <a:xfrm>
                      <a:off x="4373" y="868"/>
                      <a:ext cx="58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99" name="Rectangle 21"/>
                    <p:cNvSpPr>
                      <a:spLocks noChangeArrowheads="1"/>
                    </p:cNvSpPr>
                    <p:nvPr/>
                  </p:nvSpPr>
                  <p:spPr bwMode="auto">
                    <a:xfrm>
                      <a:off x="4447" y="871"/>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shamt</a:t>
                      </a:r>
                    </a:p>
                  </p:txBody>
                </p:sp>
              </p:grpSp>
              <p:grpSp>
                <p:nvGrpSpPr>
                  <p:cNvPr id="18495" name="Group 22"/>
                  <p:cNvGrpSpPr>
                    <a:grpSpLocks/>
                  </p:cNvGrpSpPr>
                  <p:nvPr/>
                </p:nvGrpSpPr>
                <p:grpSpPr bwMode="auto">
                  <a:xfrm>
                    <a:off x="4961" y="868"/>
                    <a:ext cx="625" cy="217"/>
                    <a:chOff x="4961" y="868"/>
                    <a:chExt cx="625" cy="217"/>
                  </a:xfrm>
                </p:grpSpPr>
                <p:sp>
                  <p:nvSpPr>
                    <p:cNvPr id="18496" name="Rectangle 23"/>
                    <p:cNvSpPr>
                      <a:spLocks noChangeArrowheads="1"/>
                    </p:cNvSpPr>
                    <p:nvPr/>
                  </p:nvSpPr>
                  <p:spPr bwMode="auto">
                    <a:xfrm>
                      <a:off x="4961" y="868"/>
                      <a:ext cx="625"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97" name="Rectangle 24"/>
                    <p:cNvSpPr>
                      <a:spLocks noChangeArrowheads="1"/>
                    </p:cNvSpPr>
                    <p:nvPr/>
                  </p:nvSpPr>
                  <p:spPr bwMode="auto">
                    <a:xfrm>
                      <a:off x="5142" y="871"/>
                      <a:ext cx="3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funct</a:t>
                      </a:r>
                    </a:p>
                  </p:txBody>
                </p:sp>
              </p:grpSp>
            </p:grpSp>
          </p:grpSp>
          <p:sp>
            <p:nvSpPr>
              <p:cNvPr id="18481" name="Rectangle 25"/>
              <p:cNvSpPr>
                <a:spLocks noChangeArrowheads="1"/>
              </p:cNvSpPr>
              <p:nvPr/>
            </p:nvSpPr>
            <p:spPr bwMode="auto">
              <a:xfrm>
                <a:off x="5487" y="679"/>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18482" name="Rectangle 26"/>
              <p:cNvSpPr>
                <a:spLocks noChangeArrowheads="1"/>
              </p:cNvSpPr>
              <p:nvPr/>
            </p:nvSpPr>
            <p:spPr bwMode="auto">
              <a:xfrm>
                <a:off x="4809" y="679"/>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a:t>
                </a:r>
              </a:p>
            </p:txBody>
          </p:sp>
          <p:sp>
            <p:nvSpPr>
              <p:cNvPr id="18483" name="Rectangle 27"/>
              <p:cNvSpPr>
                <a:spLocks noChangeArrowheads="1"/>
              </p:cNvSpPr>
              <p:nvPr/>
            </p:nvSpPr>
            <p:spPr bwMode="auto">
              <a:xfrm>
                <a:off x="4176" y="679"/>
                <a:ext cx="22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11</a:t>
                </a:r>
              </a:p>
            </p:txBody>
          </p:sp>
          <p:sp>
            <p:nvSpPr>
              <p:cNvPr id="18484" name="Rectangle 28"/>
              <p:cNvSpPr>
                <a:spLocks noChangeArrowheads="1"/>
              </p:cNvSpPr>
              <p:nvPr/>
            </p:nvSpPr>
            <p:spPr bwMode="auto">
              <a:xfrm>
                <a:off x="3589" y="67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a:t>
                </a:r>
              </a:p>
            </p:txBody>
          </p:sp>
          <p:sp>
            <p:nvSpPr>
              <p:cNvPr id="18485" name="Rectangle 29"/>
              <p:cNvSpPr>
                <a:spLocks noChangeArrowheads="1"/>
              </p:cNvSpPr>
              <p:nvPr/>
            </p:nvSpPr>
            <p:spPr bwMode="auto">
              <a:xfrm>
                <a:off x="3001" y="67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21</a:t>
                </a:r>
              </a:p>
            </p:txBody>
          </p:sp>
          <p:sp>
            <p:nvSpPr>
              <p:cNvPr id="18486" name="Rectangle 30"/>
              <p:cNvSpPr>
                <a:spLocks noChangeArrowheads="1"/>
              </p:cNvSpPr>
              <p:nvPr/>
            </p:nvSpPr>
            <p:spPr bwMode="auto">
              <a:xfrm>
                <a:off x="2413" y="67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a:t>
                </a:r>
              </a:p>
            </p:txBody>
          </p:sp>
          <p:sp>
            <p:nvSpPr>
              <p:cNvPr id="18487" name="Rectangle 31"/>
              <p:cNvSpPr>
                <a:spLocks noChangeArrowheads="1"/>
              </p:cNvSpPr>
              <p:nvPr/>
            </p:nvSpPr>
            <p:spPr bwMode="auto">
              <a:xfrm>
                <a:off x="1917" y="679"/>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31</a:t>
                </a:r>
              </a:p>
            </p:txBody>
          </p:sp>
        </p:grpSp>
        <p:sp>
          <p:nvSpPr>
            <p:cNvPr id="18474" name="Rectangle 32"/>
            <p:cNvSpPr>
              <a:spLocks noChangeArrowheads="1"/>
            </p:cNvSpPr>
            <p:nvPr/>
          </p:nvSpPr>
          <p:spPr bwMode="auto">
            <a:xfrm>
              <a:off x="2142" y="106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8475" name="Rectangle 33"/>
            <p:cNvSpPr>
              <a:spLocks noChangeArrowheads="1"/>
            </p:cNvSpPr>
            <p:nvPr/>
          </p:nvSpPr>
          <p:spPr bwMode="auto">
            <a:xfrm>
              <a:off x="5125" y="106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8476" name="Rectangle 34"/>
            <p:cNvSpPr>
              <a:spLocks noChangeArrowheads="1"/>
            </p:cNvSpPr>
            <p:nvPr/>
          </p:nvSpPr>
          <p:spPr bwMode="auto">
            <a:xfrm>
              <a:off x="4492" y="106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8477" name="Rectangle 35"/>
            <p:cNvSpPr>
              <a:spLocks noChangeArrowheads="1"/>
            </p:cNvSpPr>
            <p:nvPr/>
          </p:nvSpPr>
          <p:spPr bwMode="auto">
            <a:xfrm>
              <a:off x="3905" y="106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8478" name="Rectangle 36"/>
            <p:cNvSpPr>
              <a:spLocks noChangeArrowheads="1"/>
            </p:cNvSpPr>
            <p:nvPr/>
          </p:nvSpPr>
          <p:spPr bwMode="auto">
            <a:xfrm>
              <a:off x="3317" y="106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8479" name="Rectangle 37"/>
            <p:cNvSpPr>
              <a:spLocks noChangeArrowheads="1"/>
            </p:cNvSpPr>
            <p:nvPr/>
          </p:nvSpPr>
          <p:spPr bwMode="auto">
            <a:xfrm>
              <a:off x="2730" y="1063"/>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grpSp>
      <p:grpSp>
        <p:nvGrpSpPr>
          <p:cNvPr id="18436" name="Group 38"/>
          <p:cNvGrpSpPr>
            <a:grpSpLocks/>
          </p:cNvGrpSpPr>
          <p:nvPr/>
        </p:nvGrpSpPr>
        <p:grpSpPr bwMode="auto">
          <a:xfrm>
            <a:off x="4445001" y="3092451"/>
            <a:ext cx="6429373" cy="949325"/>
            <a:chOff x="1917" y="1922"/>
            <a:chExt cx="3738" cy="598"/>
          </a:xfrm>
        </p:grpSpPr>
        <p:sp>
          <p:nvSpPr>
            <p:cNvPr id="18452" name="Rectangle 39"/>
            <p:cNvSpPr>
              <a:spLocks noChangeArrowheads="1"/>
            </p:cNvSpPr>
            <p:nvPr/>
          </p:nvSpPr>
          <p:spPr bwMode="auto">
            <a:xfrm>
              <a:off x="1983" y="2115"/>
              <a:ext cx="3599"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18453" name="Group 40"/>
            <p:cNvGrpSpPr>
              <a:grpSpLocks/>
            </p:cNvGrpSpPr>
            <p:nvPr/>
          </p:nvGrpSpPr>
          <p:grpSpPr bwMode="auto">
            <a:xfrm>
              <a:off x="1979" y="2111"/>
              <a:ext cx="624" cy="217"/>
              <a:chOff x="1979" y="2111"/>
              <a:chExt cx="624" cy="217"/>
            </a:xfrm>
          </p:grpSpPr>
          <p:sp>
            <p:nvSpPr>
              <p:cNvPr id="18471" name="Rectangle 41"/>
              <p:cNvSpPr>
                <a:spLocks noChangeArrowheads="1"/>
              </p:cNvSpPr>
              <p:nvPr/>
            </p:nvSpPr>
            <p:spPr bwMode="auto">
              <a:xfrm>
                <a:off x="1979" y="2111"/>
                <a:ext cx="62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72" name="Rectangle 42"/>
              <p:cNvSpPr>
                <a:spLocks noChangeArrowheads="1"/>
              </p:cNvSpPr>
              <p:nvPr/>
            </p:nvSpPr>
            <p:spPr bwMode="auto">
              <a:xfrm>
                <a:off x="2160" y="2114"/>
                <a:ext cx="23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grpSp>
        <p:grpSp>
          <p:nvGrpSpPr>
            <p:cNvPr id="18454" name="Group 43"/>
            <p:cNvGrpSpPr>
              <a:grpSpLocks/>
            </p:cNvGrpSpPr>
            <p:nvPr/>
          </p:nvGrpSpPr>
          <p:grpSpPr bwMode="auto">
            <a:xfrm>
              <a:off x="2611" y="2111"/>
              <a:ext cx="580" cy="215"/>
              <a:chOff x="2611" y="2111"/>
              <a:chExt cx="580" cy="215"/>
            </a:xfrm>
          </p:grpSpPr>
          <p:sp>
            <p:nvSpPr>
              <p:cNvPr id="18469" name="Rectangle 44"/>
              <p:cNvSpPr>
                <a:spLocks noChangeArrowheads="1"/>
              </p:cNvSpPr>
              <p:nvPr/>
            </p:nvSpPr>
            <p:spPr bwMode="auto">
              <a:xfrm>
                <a:off x="2611" y="2111"/>
                <a:ext cx="58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70" name="Rectangle 45"/>
              <p:cNvSpPr>
                <a:spLocks noChangeArrowheads="1"/>
              </p:cNvSpPr>
              <p:nvPr/>
            </p:nvSpPr>
            <p:spPr bwMode="auto">
              <a:xfrm>
                <a:off x="2775" y="2114"/>
                <a:ext cx="2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rs</a:t>
                </a:r>
              </a:p>
            </p:txBody>
          </p:sp>
        </p:grpSp>
        <p:grpSp>
          <p:nvGrpSpPr>
            <p:cNvPr id="18455" name="Group 46"/>
            <p:cNvGrpSpPr>
              <a:grpSpLocks/>
            </p:cNvGrpSpPr>
            <p:nvPr/>
          </p:nvGrpSpPr>
          <p:grpSpPr bwMode="auto">
            <a:xfrm>
              <a:off x="3199" y="2111"/>
              <a:ext cx="579" cy="215"/>
              <a:chOff x="3199" y="2111"/>
              <a:chExt cx="579" cy="215"/>
            </a:xfrm>
          </p:grpSpPr>
          <p:sp>
            <p:nvSpPr>
              <p:cNvPr id="18467" name="Rectangle 47"/>
              <p:cNvSpPr>
                <a:spLocks noChangeArrowheads="1"/>
              </p:cNvSpPr>
              <p:nvPr/>
            </p:nvSpPr>
            <p:spPr bwMode="auto">
              <a:xfrm>
                <a:off x="3199" y="2111"/>
                <a:ext cx="579"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68" name="Rectangle 48"/>
              <p:cNvSpPr>
                <a:spLocks noChangeArrowheads="1"/>
              </p:cNvSpPr>
              <p:nvPr/>
            </p:nvSpPr>
            <p:spPr bwMode="auto">
              <a:xfrm>
                <a:off x="3362" y="2114"/>
                <a:ext cx="2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rt</a:t>
                </a:r>
              </a:p>
            </p:txBody>
          </p:sp>
        </p:grpSp>
        <p:sp>
          <p:nvSpPr>
            <p:cNvPr id="18456" name="Rectangle 49"/>
            <p:cNvSpPr>
              <a:spLocks noChangeArrowheads="1"/>
            </p:cNvSpPr>
            <p:nvPr/>
          </p:nvSpPr>
          <p:spPr bwMode="auto">
            <a:xfrm>
              <a:off x="3786" y="2111"/>
              <a:ext cx="180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57" name="Rectangle 50"/>
            <p:cNvSpPr>
              <a:spLocks noChangeArrowheads="1"/>
            </p:cNvSpPr>
            <p:nvPr/>
          </p:nvSpPr>
          <p:spPr bwMode="auto">
            <a:xfrm>
              <a:off x="4288" y="2114"/>
              <a:ext cx="64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immediate</a:t>
              </a:r>
            </a:p>
          </p:txBody>
        </p:sp>
        <p:sp>
          <p:nvSpPr>
            <p:cNvPr id="18458" name="Rectangle 51"/>
            <p:cNvSpPr>
              <a:spLocks noChangeArrowheads="1"/>
            </p:cNvSpPr>
            <p:nvPr/>
          </p:nvSpPr>
          <p:spPr bwMode="auto">
            <a:xfrm>
              <a:off x="5487" y="1922"/>
              <a:ext cx="1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18459" name="Rectangle 52"/>
            <p:cNvSpPr>
              <a:spLocks noChangeArrowheads="1"/>
            </p:cNvSpPr>
            <p:nvPr/>
          </p:nvSpPr>
          <p:spPr bwMode="auto">
            <a:xfrm>
              <a:off x="3589" y="1922"/>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a:t>
              </a:r>
            </a:p>
          </p:txBody>
        </p:sp>
        <p:sp>
          <p:nvSpPr>
            <p:cNvPr id="18460" name="Rectangle 53"/>
            <p:cNvSpPr>
              <a:spLocks noChangeArrowheads="1"/>
            </p:cNvSpPr>
            <p:nvPr/>
          </p:nvSpPr>
          <p:spPr bwMode="auto">
            <a:xfrm>
              <a:off x="3001" y="1922"/>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21</a:t>
              </a:r>
            </a:p>
          </p:txBody>
        </p:sp>
        <p:sp>
          <p:nvSpPr>
            <p:cNvPr id="18461" name="Rectangle 54"/>
            <p:cNvSpPr>
              <a:spLocks noChangeArrowheads="1"/>
            </p:cNvSpPr>
            <p:nvPr/>
          </p:nvSpPr>
          <p:spPr bwMode="auto">
            <a:xfrm>
              <a:off x="2413" y="1922"/>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a:t>
              </a:r>
            </a:p>
          </p:txBody>
        </p:sp>
        <p:sp>
          <p:nvSpPr>
            <p:cNvPr id="18462" name="Rectangle 55"/>
            <p:cNvSpPr>
              <a:spLocks noChangeArrowheads="1"/>
            </p:cNvSpPr>
            <p:nvPr/>
          </p:nvSpPr>
          <p:spPr bwMode="auto">
            <a:xfrm>
              <a:off x="1917" y="1922"/>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31</a:t>
              </a:r>
            </a:p>
          </p:txBody>
        </p:sp>
        <p:sp>
          <p:nvSpPr>
            <p:cNvPr id="18463" name="Rectangle 56"/>
            <p:cNvSpPr>
              <a:spLocks noChangeArrowheads="1"/>
            </p:cNvSpPr>
            <p:nvPr/>
          </p:nvSpPr>
          <p:spPr bwMode="auto">
            <a:xfrm>
              <a:off x="2142" y="2306"/>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8464" name="Rectangle 57"/>
            <p:cNvSpPr>
              <a:spLocks noChangeArrowheads="1"/>
            </p:cNvSpPr>
            <p:nvPr/>
          </p:nvSpPr>
          <p:spPr bwMode="auto">
            <a:xfrm>
              <a:off x="4447" y="2306"/>
              <a:ext cx="43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 </a:t>
              </a:r>
              <a:r>
                <a:rPr kumimoji="1" lang="en-US" altLang="zh-TW" sz="1600"/>
                <a:t>bits</a:t>
              </a:r>
            </a:p>
          </p:txBody>
        </p:sp>
        <p:sp>
          <p:nvSpPr>
            <p:cNvPr id="18465" name="Rectangle 58"/>
            <p:cNvSpPr>
              <a:spLocks noChangeArrowheads="1"/>
            </p:cNvSpPr>
            <p:nvPr/>
          </p:nvSpPr>
          <p:spPr bwMode="auto">
            <a:xfrm>
              <a:off x="3317" y="2306"/>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sp>
          <p:nvSpPr>
            <p:cNvPr id="18466" name="Rectangle 59"/>
            <p:cNvSpPr>
              <a:spLocks noChangeArrowheads="1"/>
            </p:cNvSpPr>
            <p:nvPr/>
          </p:nvSpPr>
          <p:spPr bwMode="auto">
            <a:xfrm>
              <a:off x="2730" y="2306"/>
              <a:ext cx="37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5 </a:t>
              </a:r>
              <a:r>
                <a:rPr kumimoji="1" lang="en-US" altLang="zh-TW" sz="1600"/>
                <a:t>bits</a:t>
              </a:r>
            </a:p>
          </p:txBody>
        </p:sp>
      </p:grpSp>
      <p:grpSp>
        <p:nvGrpSpPr>
          <p:cNvPr id="18437" name="Group 97"/>
          <p:cNvGrpSpPr>
            <a:grpSpLocks/>
          </p:cNvGrpSpPr>
          <p:nvPr/>
        </p:nvGrpSpPr>
        <p:grpSpPr bwMode="auto">
          <a:xfrm>
            <a:off x="4445000" y="5286375"/>
            <a:ext cx="6426200" cy="946150"/>
            <a:chOff x="2080" y="3148"/>
            <a:chExt cx="4048" cy="596"/>
          </a:xfrm>
        </p:grpSpPr>
        <p:sp>
          <p:nvSpPr>
            <p:cNvPr id="18440" name="Rectangle 82"/>
            <p:cNvSpPr>
              <a:spLocks noChangeArrowheads="1"/>
            </p:cNvSpPr>
            <p:nvPr/>
          </p:nvSpPr>
          <p:spPr bwMode="auto">
            <a:xfrm>
              <a:off x="2152" y="3341"/>
              <a:ext cx="389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18441" name="Group 83"/>
            <p:cNvGrpSpPr>
              <a:grpSpLocks/>
            </p:cNvGrpSpPr>
            <p:nvPr/>
          </p:nvGrpSpPr>
          <p:grpSpPr bwMode="auto">
            <a:xfrm>
              <a:off x="2147" y="3337"/>
              <a:ext cx="676" cy="215"/>
              <a:chOff x="1979" y="2857"/>
              <a:chExt cx="624" cy="215"/>
            </a:xfrm>
          </p:grpSpPr>
          <p:sp>
            <p:nvSpPr>
              <p:cNvPr id="18450" name="Rectangle 84"/>
              <p:cNvSpPr>
                <a:spLocks noChangeArrowheads="1"/>
              </p:cNvSpPr>
              <p:nvPr/>
            </p:nvSpPr>
            <p:spPr bwMode="auto">
              <a:xfrm>
                <a:off x="1979" y="2857"/>
                <a:ext cx="62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18451" name="Rectangle 85"/>
              <p:cNvSpPr>
                <a:spLocks noChangeArrowheads="1"/>
              </p:cNvSpPr>
              <p:nvPr/>
            </p:nvSpPr>
            <p:spPr bwMode="auto">
              <a:xfrm>
                <a:off x="2160" y="2860"/>
                <a:ext cx="2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grpSp>
        <p:sp>
          <p:nvSpPr>
            <p:cNvPr id="18442" name="Rectangle 86"/>
            <p:cNvSpPr>
              <a:spLocks noChangeArrowheads="1"/>
            </p:cNvSpPr>
            <p:nvPr/>
          </p:nvSpPr>
          <p:spPr bwMode="auto">
            <a:xfrm>
              <a:off x="3995" y="3340"/>
              <a:ext cx="5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address</a:t>
              </a:r>
            </a:p>
          </p:txBody>
        </p:sp>
        <p:sp>
          <p:nvSpPr>
            <p:cNvPr id="18443" name="Rectangle 87"/>
            <p:cNvSpPr>
              <a:spLocks noChangeArrowheads="1"/>
            </p:cNvSpPr>
            <p:nvPr/>
          </p:nvSpPr>
          <p:spPr bwMode="auto">
            <a:xfrm>
              <a:off x="5948" y="3148"/>
              <a:ext cx="1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18444" name="Rectangle 88"/>
            <p:cNvSpPr>
              <a:spLocks noChangeArrowheads="1"/>
            </p:cNvSpPr>
            <p:nvPr/>
          </p:nvSpPr>
          <p:spPr bwMode="auto">
            <a:xfrm>
              <a:off x="3891" y="3148"/>
              <a:ext cx="2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16</a:t>
              </a:r>
            </a:p>
          </p:txBody>
        </p:sp>
        <p:sp>
          <p:nvSpPr>
            <p:cNvPr id="18445" name="Rectangle 89"/>
            <p:cNvSpPr>
              <a:spLocks noChangeArrowheads="1"/>
            </p:cNvSpPr>
            <p:nvPr/>
          </p:nvSpPr>
          <p:spPr bwMode="auto">
            <a:xfrm>
              <a:off x="3254" y="3148"/>
              <a:ext cx="2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21</a:t>
              </a:r>
            </a:p>
          </p:txBody>
        </p:sp>
        <p:sp>
          <p:nvSpPr>
            <p:cNvPr id="18446" name="Rectangle 90"/>
            <p:cNvSpPr>
              <a:spLocks noChangeArrowheads="1"/>
            </p:cNvSpPr>
            <p:nvPr/>
          </p:nvSpPr>
          <p:spPr bwMode="auto">
            <a:xfrm>
              <a:off x="2617" y="3148"/>
              <a:ext cx="2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a:t>
              </a:r>
            </a:p>
          </p:txBody>
        </p:sp>
        <p:sp>
          <p:nvSpPr>
            <p:cNvPr id="18447" name="Rectangle 91"/>
            <p:cNvSpPr>
              <a:spLocks noChangeArrowheads="1"/>
            </p:cNvSpPr>
            <p:nvPr/>
          </p:nvSpPr>
          <p:spPr bwMode="auto">
            <a:xfrm>
              <a:off x="2080" y="3148"/>
              <a:ext cx="2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31</a:t>
              </a:r>
            </a:p>
          </p:txBody>
        </p:sp>
        <p:sp>
          <p:nvSpPr>
            <p:cNvPr id="18448" name="Rectangle 92"/>
            <p:cNvSpPr>
              <a:spLocks noChangeArrowheads="1"/>
            </p:cNvSpPr>
            <p:nvPr/>
          </p:nvSpPr>
          <p:spPr bwMode="auto">
            <a:xfrm>
              <a:off x="2324" y="3532"/>
              <a:ext cx="3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6 </a:t>
              </a:r>
              <a:r>
                <a:rPr kumimoji="1" lang="en-US" altLang="zh-TW" sz="1600"/>
                <a:t>bits</a:t>
              </a:r>
            </a:p>
          </p:txBody>
        </p:sp>
        <p:sp>
          <p:nvSpPr>
            <p:cNvPr id="18449" name="Rectangle 93"/>
            <p:cNvSpPr>
              <a:spLocks noChangeArrowheads="1"/>
            </p:cNvSpPr>
            <p:nvPr/>
          </p:nvSpPr>
          <p:spPr bwMode="auto">
            <a:xfrm>
              <a:off x="4076" y="3532"/>
              <a:ext cx="4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26 </a:t>
              </a:r>
              <a:r>
                <a:rPr kumimoji="1" lang="en-US" altLang="zh-TW" sz="1600"/>
                <a:t>bits</a:t>
              </a:r>
            </a:p>
          </p:txBody>
        </p:sp>
      </p:grpSp>
      <p:sp>
        <p:nvSpPr>
          <p:cNvPr id="18438" name="Rectangle 94"/>
          <p:cNvSpPr>
            <a:spLocks noGrp="1" noChangeArrowheads="1"/>
          </p:cNvSpPr>
          <p:nvPr>
            <p:ph type="title"/>
          </p:nvPr>
        </p:nvSpPr>
        <p:spPr/>
        <p:txBody>
          <a:bodyPr/>
          <a:lstStyle/>
          <a:p>
            <a:r>
              <a:rPr lang="en-US" altLang="zh-TW" smtClean="0"/>
              <a:t>Our Example: A MIPS Subset</a:t>
            </a:r>
          </a:p>
        </p:txBody>
      </p:sp>
      <p:sp>
        <p:nvSpPr>
          <p:cNvPr id="18439" name="Rectangle 95"/>
          <p:cNvSpPr>
            <a:spLocks noGrp="1" noChangeArrowheads="1"/>
          </p:cNvSpPr>
          <p:nvPr>
            <p:ph type="body" idx="1"/>
          </p:nvPr>
        </p:nvSpPr>
        <p:spPr>
          <a:xfrm>
            <a:off x="1390650" y="1219200"/>
            <a:ext cx="9080500" cy="4876800"/>
          </a:xfrm>
        </p:spPr>
        <p:txBody>
          <a:bodyPr>
            <a:normAutofit fontScale="92500" lnSpcReduction="10000"/>
          </a:bodyPr>
          <a:lstStyle/>
          <a:p>
            <a:r>
              <a:rPr lang="en-US" altLang="zh-TW" sz="2000"/>
              <a:t>R-Type:</a:t>
            </a:r>
          </a:p>
          <a:p>
            <a:pPr lvl="1"/>
            <a:r>
              <a:rPr lang="en-US" altLang="zh-TW" sz="2000"/>
              <a:t>add rd, rs, rt</a:t>
            </a:r>
          </a:p>
          <a:p>
            <a:pPr lvl="1"/>
            <a:r>
              <a:rPr lang="en-US" altLang="zh-TW" sz="2000"/>
              <a:t>sub rd, rs, rt</a:t>
            </a:r>
          </a:p>
          <a:p>
            <a:pPr lvl="1"/>
            <a:r>
              <a:rPr lang="en-US" altLang="zh-TW" sz="2000"/>
              <a:t>and rd, rs, rt</a:t>
            </a:r>
          </a:p>
          <a:p>
            <a:pPr lvl="1"/>
            <a:r>
              <a:rPr lang="en-US" altLang="zh-TW" sz="2000"/>
              <a:t>or rd, rs, rt</a:t>
            </a:r>
          </a:p>
          <a:p>
            <a:pPr lvl="1"/>
            <a:r>
              <a:rPr lang="en-US" altLang="zh-TW" sz="2000"/>
              <a:t>slt rd, rs, rt </a:t>
            </a:r>
          </a:p>
          <a:p>
            <a:r>
              <a:rPr lang="en-US" altLang="zh-TW" sz="2000"/>
              <a:t>Load/Store:</a:t>
            </a:r>
          </a:p>
          <a:p>
            <a:pPr lvl="1"/>
            <a:r>
              <a:rPr lang="en-US" altLang="zh-TW" sz="2000"/>
              <a:t>lw rt,rs,imm16</a:t>
            </a:r>
          </a:p>
          <a:p>
            <a:pPr lvl="1"/>
            <a:r>
              <a:rPr lang="en-US" altLang="zh-TW" sz="2000"/>
              <a:t>sw rt,rs,imm16</a:t>
            </a:r>
          </a:p>
          <a:p>
            <a:r>
              <a:rPr lang="en-US" altLang="zh-TW" sz="2000"/>
              <a:t>Imm operand:</a:t>
            </a:r>
          </a:p>
          <a:p>
            <a:pPr lvl="1"/>
            <a:r>
              <a:rPr lang="en-US" altLang="zh-TW" sz="2000"/>
              <a:t>addi   rt,rs,imm16</a:t>
            </a:r>
          </a:p>
          <a:p>
            <a:r>
              <a:rPr lang="en-US" altLang="zh-TW" sz="2000"/>
              <a:t>Branch:</a:t>
            </a:r>
          </a:p>
          <a:p>
            <a:pPr lvl="1"/>
            <a:r>
              <a:rPr lang="en-US" altLang="zh-TW" sz="2000"/>
              <a:t>beq rs,rt,imm16</a:t>
            </a:r>
          </a:p>
          <a:p>
            <a:r>
              <a:rPr lang="en-US" altLang="zh-TW" sz="2000"/>
              <a:t>Jump:</a:t>
            </a:r>
          </a:p>
          <a:p>
            <a:pPr lvl="1"/>
            <a:r>
              <a:rPr lang="en-US" altLang="zh-TW" sz="2000"/>
              <a:t>j target</a:t>
            </a:r>
          </a:p>
        </p:txBody>
      </p:sp>
    </p:spTree>
    <p:extLst>
      <p:ext uri="{BB962C8B-B14F-4D97-AF65-F5344CB8AC3E}">
        <p14:creationId xmlns:p14="http://schemas.microsoft.com/office/powerpoint/2010/main" val="4542446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992314" y="257175"/>
            <a:ext cx="8231187" cy="933450"/>
          </a:xfrm>
          <a:noFill/>
        </p:spPr>
        <p:txBody>
          <a:bodyPr vert="horz" lIns="92075" tIns="46038" rIns="92075" bIns="46038" rtlCol="0" anchor="ctr">
            <a:normAutofit/>
          </a:bodyPr>
          <a:lstStyle/>
          <a:p>
            <a:r>
              <a:rPr lang="en-US" altLang="zh-TW" dirty="0" smtClean="0"/>
              <a:t>Register </a:t>
            </a:r>
            <a:r>
              <a:rPr lang="en-US" altLang="zh-TW" dirty="0" smtClean="0"/>
              <a:t>Transfers</a:t>
            </a:r>
          </a:p>
        </p:txBody>
      </p:sp>
      <p:sp>
        <p:nvSpPr>
          <p:cNvPr id="19460" name="Rectangle 3"/>
          <p:cNvSpPr>
            <a:spLocks noChangeArrowheads="1"/>
          </p:cNvSpPr>
          <p:nvPr/>
        </p:nvSpPr>
        <p:spPr bwMode="auto">
          <a:xfrm>
            <a:off x="1885950" y="2536826"/>
            <a:ext cx="8750300" cy="380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tabLst>
                <a:tab pos="1143000" algn="l"/>
                <a:tab pos="5367338" algn="l"/>
              </a:tabLst>
              <a:defRPr sz="2400">
                <a:solidFill>
                  <a:schemeClr val="tx1"/>
                </a:solidFill>
                <a:latin typeface="Times New Roman" panose="02020603050405020304" pitchFamily="18" charset="0"/>
                <a:ea typeface="新細明體" pitchFamily="18" charset="-120"/>
              </a:defRPr>
            </a:lvl1pPr>
            <a:lvl2pPr marL="742950" indent="-285750">
              <a:tabLst>
                <a:tab pos="1143000" algn="l"/>
                <a:tab pos="5367338" algn="l"/>
              </a:tabLst>
              <a:defRPr sz="2400">
                <a:solidFill>
                  <a:schemeClr val="tx1"/>
                </a:solidFill>
                <a:latin typeface="Times New Roman" panose="02020603050405020304" pitchFamily="18" charset="0"/>
                <a:ea typeface="新細明體" pitchFamily="18" charset="-120"/>
              </a:defRPr>
            </a:lvl2pPr>
            <a:lvl3pPr marL="1143000" indent="-228600">
              <a:tabLst>
                <a:tab pos="1143000" algn="l"/>
                <a:tab pos="5367338" algn="l"/>
              </a:tabLst>
              <a:defRPr sz="2400">
                <a:solidFill>
                  <a:schemeClr val="tx1"/>
                </a:solidFill>
                <a:latin typeface="Times New Roman" panose="02020603050405020304" pitchFamily="18" charset="0"/>
                <a:ea typeface="新細明體" pitchFamily="18" charset="-120"/>
              </a:defRPr>
            </a:lvl3pPr>
            <a:lvl4pPr marL="1600200" indent="-228600">
              <a:tabLst>
                <a:tab pos="1143000" algn="l"/>
                <a:tab pos="5367338" algn="l"/>
              </a:tabLst>
              <a:defRPr sz="2400">
                <a:solidFill>
                  <a:schemeClr val="tx1"/>
                </a:solidFill>
                <a:latin typeface="Times New Roman" panose="02020603050405020304" pitchFamily="18" charset="0"/>
                <a:ea typeface="新細明體" pitchFamily="18" charset="-120"/>
              </a:defRPr>
            </a:lvl4pPr>
            <a:lvl5pPr marL="2057400" indent="-228600">
              <a:tabLst>
                <a:tab pos="1143000" algn="l"/>
                <a:tab pos="5367338" algn="l"/>
              </a:tabLst>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tabLst>
                <a:tab pos="1143000" algn="l"/>
                <a:tab pos="5367338" algn="l"/>
              </a:tabLs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tabLst>
                <a:tab pos="1143000" algn="l"/>
                <a:tab pos="5367338" algn="l"/>
              </a:tabLs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tabLst>
                <a:tab pos="1143000" algn="l"/>
                <a:tab pos="5367338" algn="l"/>
              </a:tabLs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tabLst>
                <a:tab pos="1143000" algn="l"/>
                <a:tab pos="5367338" algn="l"/>
              </a:tabLst>
              <a:defRPr sz="2400">
                <a:solidFill>
                  <a:schemeClr val="tx1"/>
                </a:solidFill>
                <a:latin typeface="Times New Roman" panose="02020603050405020304" pitchFamily="18" charset="0"/>
                <a:ea typeface="新細明體" pitchFamily="18" charset="-120"/>
              </a:defRPr>
            </a:lvl9pPr>
          </a:lstStyle>
          <a:p>
            <a:pPr>
              <a:spcBef>
                <a:spcPct val="50000"/>
              </a:spcBef>
            </a:pPr>
            <a:r>
              <a:rPr kumimoji="1" lang="en-US" altLang="zh-TW" sz="2000" b="1">
                <a:latin typeface="Century Gothic" panose="020B0502020202020204" pitchFamily="34" charset="0"/>
              </a:rPr>
              <a:t>MEM[ PC ] = op | rs | rt | rd | shamt | funct</a:t>
            </a:r>
            <a:br>
              <a:rPr kumimoji="1" lang="en-US" altLang="zh-TW" sz="2000" b="1">
                <a:latin typeface="Century Gothic" panose="020B0502020202020204" pitchFamily="34" charset="0"/>
              </a:rPr>
            </a:br>
            <a:r>
              <a:rPr kumimoji="1" lang="en-US" altLang="zh-TW" sz="2000" b="1">
                <a:latin typeface="Century Gothic" panose="020B0502020202020204" pitchFamily="34" charset="0"/>
              </a:rPr>
              <a:t>        or       = op | rs | rt |   Imm16</a:t>
            </a:r>
            <a:br>
              <a:rPr kumimoji="1" lang="en-US" altLang="zh-TW" sz="2000" b="1">
                <a:latin typeface="Century Gothic" panose="020B0502020202020204" pitchFamily="34" charset="0"/>
              </a:rPr>
            </a:br>
            <a:r>
              <a:rPr kumimoji="1" lang="en-US" altLang="zh-TW" sz="2000" b="1">
                <a:latin typeface="Century Gothic" panose="020B0502020202020204" pitchFamily="34" charset="0"/>
              </a:rPr>
              <a:t>        or       = op | Imm26 (added at the end)</a:t>
            </a:r>
          </a:p>
          <a:p>
            <a:pPr>
              <a:spcBef>
                <a:spcPct val="50000"/>
              </a:spcBef>
            </a:pPr>
            <a:r>
              <a:rPr kumimoji="1" lang="en-US" altLang="zh-TW" sz="2000" b="1" u="sng">
                <a:latin typeface="Century Gothic" panose="020B0502020202020204" pitchFamily="34" charset="0"/>
              </a:rPr>
              <a:t>Inst 	Register transfers</a:t>
            </a:r>
          </a:p>
          <a:p>
            <a:pPr>
              <a:lnSpc>
                <a:spcPct val="85000"/>
              </a:lnSpc>
              <a:spcBef>
                <a:spcPct val="20000"/>
              </a:spcBef>
            </a:pPr>
            <a:r>
              <a:rPr kumimoji="1" lang="en-US" altLang="zh-TW" sz="2000" b="1">
                <a:latin typeface="Century Gothic" panose="020B0502020202020204" pitchFamily="34" charset="0"/>
              </a:rPr>
              <a:t>ADD	R[rd] &lt;- R[rs] + R[rt];     PC &lt;- PC + 4</a:t>
            </a:r>
          </a:p>
          <a:p>
            <a:pPr>
              <a:lnSpc>
                <a:spcPct val="85000"/>
              </a:lnSpc>
              <a:spcBef>
                <a:spcPct val="20000"/>
              </a:spcBef>
            </a:pPr>
            <a:r>
              <a:rPr kumimoji="1" lang="en-US" altLang="zh-TW" sz="2000" b="1">
                <a:latin typeface="Century Gothic" panose="020B0502020202020204" pitchFamily="34" charset="0"/>
              </a:rPr>
              <a:t>SUB	R[rd] &lt;- R[rs] - R[rt];     PC &lt;- PC + 4</a:t>
            </a:r>
          </a:p>
          <a:p>
            <a:pPr>
              <a:lnSpc>
                <a:spcPct val="85000"/>
              </a:lnSpc>
              <a:spcBef>
                <a:spcPct val="20000"/>
              </a:spcBef>
            </a:pPr>
            <a:r>
              <a:rPr kumimoji="1" lang="en-US" altLang="zh-TW" sz="2000" b="1">
                <a:latin typeface="Century Gothic" panose="020B0502020202020204" pitchFamily="34" charset="0"/>
              </a:rPr>
              <a:t>LOAD	R[rt] &lt;- MEM[ R[rs] + sign_ext(Imm16)];     PC &lt;- PC + 4</a:t>
            </a:r>
          </a:p>
          <a:p>
            <a:pPr>
              <a:lnSpc>
                <a:spcPct val="85000"/>
              </a:lnSpc>
              <a:spcBef>
                <a:spcPct val="20000"/>
              </a:spcBef>
            </a:pPr>
            <a:r>
              <a:rPr kumimoji="1" lang="en-US" altLang="zh-TW" sz="2000" b="1">
                <a:latin typeface="Century Gothic" panose="020B0502020202020204" pitchFamily="34" charset="0"/>
              </a:rPr>
              <a:t>STORE	MEM[ R[rs] + sign_ext(Imm16) ] &lt;-R[rt];     PC &lt;- PC + 4</a:t>
            </a:r>
          </a:p>
          <a:p>
            <a:pPr>
              <a:lnSpc>
                <a:spcPct val="85000"/>
              </a:lnSpc>
              <a:spcBef>
                <a:spcPct val="20000"/>
              </a:spcBef>
            </a:pPr>
            <a:r>
              <a:rPr lang="en-US" altLang="zh-TW" sz="2000" b="1"/>
              <a:t>ADDI </a:t>
            </a:r>
            <a:r>
              <a:rPr lang="en-US" altLang="zh-TW" b="1"/>
              <a:t>	</a:t>
            </a:r>
            <a:r>
              <a:rPr kumimoji="1" lang="en-US" altLang="zh-TW" sz="2000" b="1"/>
              <a:t>R[rt] &lt;- R[rs] + sign_ext(Imm16)];     PC &lt;- PC + 4</a:t>
            </a:r>
            <a:endParaRPr kumimoji="1" lang="en-US" altLang="zh-TW" sz="2000" b="1">
              <a:latin typeface="Century Gothic" panose="020B0502020202020204" pitchFamily="34" charset="0"/>
            </a:endParaRPr>
          </a:p>
          <a:p>
            <a:pPr>
              <a:lnSpc>
                <a:spcPct val="85000"/>
              </a:lnSpc>
              <a:spcBef>
                <a:spcPct val="20000"/>
              </a:spcBef>
            </a:pPr>
            <a:r>
              <a:rPr kumimoji="1" lang="en-US" altLang="zh-TW" sz="2000" b="1">
                <a:latin typeface="Century Gothic" panose="020B0502020202020204" pitchFamily="34" charset="0"/>
              </a:rPr>
              <a:t>BEQ	 if (R[rs] == R[rt]) then PC &lt;- PC + 4 + sign_ext(Imm16)] || 00</a:t>
            </a:r>
          </a:p>
          <a:p>
            <a:pPr>
              <a:lnSpc>
                <a:spcPct val="85000"/>
              </a:lnSpc>
              <a:spcBef>
                <a:spcPct val="20000"/>
              </a:spcBef>
            </a:pPr>
            <a:r>
              <a:rPr kumimoji="1" lang="en-US" altLang="zh-TW" sz="2000" b="1">
                <a:latin typeface="Century Gothic" panose="020B0502020202020204" pitchFamily="34" charset="0"/>
              </a:rPr>
              <a:t>	                           else PC &lt;- PC + 4</a:t>
            </a:r>
          </a:p>
        </p:txBody>
      </p:sp>
      <p:sp>
        <p:nvSpPr>
          <p:cNvPr id="19461" name="Rectangle 4"/>
          <p:cNvSpPr>
            <a:spLocks noGrp="1" noChangeArrowheads="1"/>
          </p:cNvSpPr>
          <p:nvPr>
            <p:ph type="body" idx="1"/>
          </p:nvPr>
        </p:nvSpPr>
        <p:spPr>
          <a:xfrm>
            <a:off x="723900" y="1190625"/>
            <a:ext cx="10515600" cy="4351338"/>
          </a:xfrm>
        </p:spPr>
        <p:txBody>
          <a:bodyPr/>
          <a:lstStyle/>
          <a:p>
            <a:r>
              <a:rPr lang="en-US" altLang="zh-TW" dirty="0" smtClean="0"/>
              <a:t>RTL gives the </a:t>
            </a:r>
            <a:r>
              <a:rPr lang="en-US" altLang="zh-TW" u="sng" dirty="0" smtClean="0"/>
              <a:t>meaning</a:t>
            </a:r>
            <a:r>
              <a:rPr lang="en-US" altLang="zh-TW" dirty="0" smtClean="0"/>
              <a:t> of the instructions</a:t>
            </a:r>
          </a:p>
          <a:p>
            <a:r>
              <a:rPr lang="en-US" altLang="zh-TW" dirty="0" smtClean="0"/>
              <a:t>All start by fetching the instruction, read registers, then use ALU =&gt; simplicity and regularity help</a:t>
            </a:r>
          </a:p>
        </p:txBody>
      </p:sp>
    </p:spTree>
    <p:extLst>
      <p:ext uri="{BB962C8B-B14F-4D97-AF65-F5344CB8AC3E}">
        <p14:creationId xmlns:p14="http://schemas.microsoft.com/office/powerpoint/2010/main" val="3796834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zh-TW" smtClean="0"/>
              <a:t>Requirements of Instruction Set</a:t>
            </a:r>
          </a:p>
        </p:txBody>
      </p:sp>
      <p:sp>
        <p:nvSpPr>
          <p:cNvPr id="20484" name="Rectangle 3"/>
          <p:cNvSpPr>
            <a:spLocks noGrp="1" noChangeArrowheads="1"/>
          </p:cNvSpPr>
          <p:nvPr>
            <p:ph type="body" idx="1"/>
          </p:nvPr>
        </p:nvSpPr>
        <p:spPr/>
        <p:txBody>
          <a:bodyPr>
            <a:normAutofit fontScale="92500" lnSpcReduction="20000"/>
          </a:bodyPr>
          <a:lstStyle/>
          <a:p>
            <a:pPr>
              <a:buFont typeface="Wingdings" panose="05000000000000000000" pitchFamily="2" charset="2"/>
              <a:buNone/>
            </a:pPr>
            <a:r>
              <a:rPr lang="en-US" altLang="zh-TW" smtClean="0"/>
              <a:t>After checking the register transfers, we can see that datapath needs the followings:</a:t>
            </a:r>
          </a:p>
          <a:p>
            <a:r>
              <a:rPr lang="en-US" altLang="zh-TW" smtClean="0"/>
              <a:t>Memory</a:t>
            </a:r>
          </a:p>
          <a:p>
            <a:pPr lvl="1"/>
            <a:r>
              <a:rPr lang="en-US" altLang="zh-TW" smtClean="0"/>
              <a:t>store instructions and data</a:t>
            </a:r>
            <a:endParaRPr lang="en-US" altLang="zh-TW" sz="3100"/>
          </a:p>
          <a:p>
            <a:r>
              <a:rPr lang="en-US" altLang="zh-TW" smtClean="0"/>
              <a:t>Registers (32 x 32)</a:t>
            </a:r>
          </a:p>
          <a:p>
            <a:pPr lvl="1"/>
            <a:r>
              <a:rPr lang="en-US" altLang="zh-TW" smtClean="0"/>
              <a:t>read RS</a:t>
            </a:r>
          </a:p>
          <a:p>
            <a:pPr lvl="1"/>
            <a:r>
              <a:rPr lang="en-US" altLang="zh-TW" smtClean="0"/>
              <a:t>read RT</a:t>
            </a:r>
          </a:p>
          <a:p>
            <a:pPr lvl="1"/>
            <a:r>
              <a:rPr lang="en-US" altLang="zh-TW" smtClean="0"/>
              <a:t>Write RT or RD</a:t>
            </a:r>
          </a:p>
          <a:p>
            <a:r>
              <a:rPr lang="en-US" altLang="zh-TW" smtClean="0"/>
              <a:t>PC</a:t>
            </a:r>
          </a:p>
          <a:p>
            <a:r>
              <a:rPr lang="en-US" altLang="zh-TW" smtClean="0"/>
              <a:t>Extender for zero- or sign-extension</a:t>
            </a:r>
          </a:p>
          <a:p>
            <a:r>
              <a:rPr lang="en-US" altLang="zh-TW" smtClean="0"/>
              <a:t>Add and sub register or extended immediate (ALU)</a:t>
            </a:r>
          </a:p>
          <a:p>
            <a:r>
              <a:rPr lang="en-US" altLang="zh-TW" smtClean="0"/>
              <a:t>Add 4 or extended immediate to PC</a:t>
            </a:r>
          </a:p>
        </p:txBody>
      </p:sp>
    </p:spTree>
    <p:extLst>
      <p:ext uri="{BB962C8B-B14F-4D97-AF65-F5344CB8AC3E}">
        <p14:creationId xmlns:p14="http://schemas.microsoft.com/office/powerpoint/2010/main" val="199687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altLang="zh-TW" smtClean="0"/>
              <a:t>Outline</a:t>
            </a:r>
          </a:p>
        </p:txBody>
      </p:sp>
      <p:sp>
        <p:nvSpPr>
          <p:cNvPr id="21508" name="Rectangle 3"/>
          <p:cNvSpPr>
            <a:spLocks noGrp="1" noChangeArrowheads="1"/>
          </p:cNvSpPr>
          <p:nvPr>
            <p:ph type="body" idx="1"/>
          </p:nvPr>
        </p:nvSpPr>
        <p:spPr/>
        <p:txBody>
          <a:bodyPr/>
          <a:lstStyle/>
          <a:p>
            <a:r>
              <a:rPr lang="en-US" altLang="zh-TW" smtClean="0"/>
              <a:t>Introduction to designing a processor</a:t>
            </a:r>
          </a:p>
          <a:p>
            <a:r>
              <a:rPr lang="en-US" altLang="zh-TW" smtClean="0"/>
              <a:t>Analyzing the instruction set</a:t>
            </a:r>
          </a:p>
          <a:p>
            <a:r>
              <a:rPr lang="en-US" altLang="zh-TW" smtClean="0">
                <a:solidFill>
                  <a:schemeClr val="accent2"/>
                </a:solidFill>
              </a:rPr>
              <a:t>Building the datapath (steps 2, 3)</a:t>
            </a:r>
          </a:p>
          <a:p>
            <a:r>
              <a:rPr lang="en-US" altLang="zh-TW" smtClean="0"/>
              <a:t>A single-cycle implementation</a:t>
            </a:r>
          </a:p>
          <a:p>
            <a:r>
              <a:rPr lang="en-US" altLang="zh-TW" smtClean="0"/>
              <a:t>Control for the single-cycle CPU</a:t>
            </a:r>
          </a:p>
          <a:p>
            <a:pPr lvl="1"/>
            <a:r>
              <a:rPr lang="en-US" altLang="zh-TW" smtClean="0"/>
              <a:t>Control of CPU operations</a:t>
            </a:r>
          </a:p>
          <a:p>
            <a:pPr lvl="1"/>
            <a:r>
              <a:rPr lang="en-US" altLang="zh-TW" smtClean="0"/>
              <a:t>ALU controller</a:t>
            </a:r>
          </a:p>
          <a:p>
            <a:pPr lvl="1"/>
            <a:r>
              <a:rPr lang="en-US" altLang="zh-TW" smtClean="0"/>
              <a:t>Main controller</a:t>
            </a:r>
          </a:p>
        </p:txBody>
      </p:sp>
    </p:spTree>
    <p:extLst>
      <p:ext uri="{BB962C8B-B14F-4D97-AF65-F5344CB8AC3E}">
        <p14:creationId xmlns:p14="http://schemas.microsoft.com/office/powerpoint/2010/main" val="156070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zh-TW" smtClean="0"/>
              <a:t>Outline</a:t>
            </a:r>
          </a:p>
        </p:txBody>
      </p:sp>
      <p:sp>
        <p:nvSpPr>
          <p:cNvPr id="4100" name="Rectangle 3"/>
          <p:cNvSpPr>
            <a:spLocks noGrp="1" noChangeArrowheads="1"/>
          </p:cNvSpPr>
          <p:nvPr>
            <p:ph type="body" idx="1"/>
          </p:nvPr>
        </p:nvSpPr>
        <p:spPr/>
        <p:txBody>
          <a:bodyPr/>
          <a:lstStyle/>
          <a:p>
            <a:r>
              <a:rPr lang="en-US" altLang="zh-TW" smtClean="0">
                <a:solidFill>
                  <a:schemeClr val="accent2"/>
                </a:solidFill>
              </a:rPr>
              <a:t>Introduction to designing a processor</a:t>
            </a:r>
          </a:p>
          <a:p>
            <a:r>
              <a:rPr lang="en-US" altLang="zh-TW" smtClean="0"/>
              <a:t>Analyzing the instruction set</a:t>
            </a:r>
          </a:p>
          <a:p>
            <a:r>
              <a:rPr lang="en-US" altLang="zh-TW" smtClean="0"/>
              <a:t>Building the datapath</a:t>
            </a:r>
          </a:p>
          <a:p>
            <a:r>
              <a:rPr lang="en-US" altLang="zh-TW" smtClean="0"/>
              <a:t>A single-cycle implementation</a:t>
            </a:r>
          </a:p>
          <a:p>
            <a:r>
              <a:rPr lang="en-US" altLang="zh-TW" smtClean="0"/>
              <a:t>Control for the single-cycle CPU</a:t>
            </a:r>
          </a:p>
          <a:p>
            <a:pPr lvl="1"/>
            <a:r>
              <a:rPr lang="en-US" altLang="zh-TW" smtClean="0"/>
              <a:t>Control of CPU operations</a:t>
            </a:r>
          </a:p>
          <a:p>
            <a:pPr lvl="1"/>
            <a:r>
              <a:rPr lang="en-US" altLang="zh-TW" smtClean="0"/>
              <a:t>ALU controller</a:t>
            </a:r>
          </a:p>
          <a:p>
            <a:pPr lvl="1"/>
            <a:r>
              <a:rPr lang="en-US" altLang="zh-TW" smtClean="0"/>
              <a:t>Main controller</a:t>
            </a:r>
          </a:p>
        </p:txBody>
      </p:sp>
    </p:spTree>
    <p:extLst>
      <p:ext uri="{BB962C8B-B14F-4D97-AF65-F5344CB8AC3E}">
        <p14:creationId xmlns:p14="http://schemas.microsoft.com/office/powerpoint/2010/main" val="3386155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body" idx="1"/>
          </p:nvPr>
        </p:nvSpPr>
        <p:spPr>
          <a:noFill/>
        </p:spPr>
        <p:txBody>
          <a:bodyPr vert="horz" lIns="92075" tIns="46038" rIns="92075" bIns="46038" rtlCol="0">
            <a:normAutofit/>
          </a:bodyPr>
          <a:lstStyle/>
          <a:p>
            <a:pPr>
              <a:buClr>
                <a:schemeClr val="tx1"/>
              </a:buClr>
            </a:pPr>
            <a:r>
              <a:rPr lang="en-US" altLang="zh-TW" smtClean="0">
                <a:latin typeface="Arial" panose="020B0604020202020204" pitchFamily="34" charset="0"/>
              </a:rPr>
              <a:t>Basic building blocks</a:t>
            </a:r>
            <a:r>
              <a:rPr lang="en-US" altLang="zh-TW" smtClean="0"/>
              <a:t> of combinational logic elements</a:t>
            </a:r>
            <a:r>
              <a:rPr lang="en-US" altLang="zh-TW" smtClean="0">
                <a:latin typeface="Arial" panose="020B0604020202020204" pitchFamily="34" charset="0"/>
              </a:rPr>
              <a:t> :</a:t>
            </a:r>
          </a:p>
        </p:txBody>
      </p:sp>
      <p:sp>
        <p:nvSpPr>
          <p:cNvPr id="22532" name="Line 3"/>
          <p:cNvSpPr>
            <a:spLocks noChangeShapeType="1"/>
          </p:cNvSpPr>
          <p:nvPr/>
        </p:nvSpPr>
        <p:spPr bwMode="auto">
          <a:xfrm flipH="1">
            <a:off x="2876550" y="2574925"/>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533" name="Group 4"/>
          <p:cNvGrpSpPr>
            <a:grpSpLocks/>
          </p:cNvGrpSpPr>
          <p:nvPr/>
        </p:nvGrpSpPr>
        <p:grpSpPr bwMode="auto">
          <a:xfrm>
            <a:off x="3702050" y="2422525"/>
            <a:ext cx="495300" cy="1219200"/>
            <a:chOff x="1488" y="1056"/>
            <a:chExt cx="288" cy="768"/>
          </a:xfrm>
        </p:grpSpPr>
        <p:sp>
          <p:nvSpPr>
            <p:cNvPr id="22600" name="Line 5"/>
            <p:cNvSpPr>
              <a:spLocks noChangeShapeType="1"/>
            </p:cNvSpPr>
            <p:nvPr/>
          </p:nvSpPr>
          <p:spPr bwMode="auto">
            <a:xfrm>
              <a:off x="1488" y="1056"/>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1" name="Line 6"/>
            <p:cNvSpPr>
              <a:spLocks noChangeShapeType="1"/>
            </p:cNvSpPr>
            <p:nvPr/>
          </p:nvSpPr>
          <p:spPr bwMode="auto">
            <a:xfrm>
              <a:off x="1488" y="1056"/>
              <a:ext cx="288"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2" name="Line 7"/>
            <p:cNvSpPr>
              <a:spLocks noChangeShapeType="1"/>
            </p:cNvSpPr>
            <p:nvPr/>
          </p:nvSpPr>
          <p:spPr bwMode="auto">
            <a:xfrm>
              <a:off x="1488" y="1248"/>
              <a:ext cx="144"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3" name="Line 8"/>
            <p:cNvSpPr>
              <a:spLocks noChangeShapeType="1"/>
            </p:cNvSpPr>
            <p:nvPr/>
          </p:nvSpPr>
          <p:spPr bwMode="auto">
            <a:xfrm>
              <a:off x="1632" y="1344"/>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4" name="Line 9"/>
            <p:cNvSpPr>
              <a:spLocks noChangeShapeType="1"/>
            </p:cNvSpPr>
            <p:nvPr/>
          </p:nvSpPr>
          <p:spPr bwMode="auto">
            <a:xfrm>
              <a:off x="1776" y="1248"/>
              <a:ext cx="0" cy="38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5" name="Line 10"/>
            <p:cNvSpPr>
              <a:spLocks noChangeShapeType="1"/>
            </p:cNvSpPr>
            <p:nvPr/>
          </p:nvSpPr>
          <p:spPr bwMode="auto">
            <a:xfrm flipV="1">
              <a:off x="1488" y="1536"/>
              <a:ext cx="144"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6" name="Line 11"/>
            <p:cNvSpPr>
              <a:spLocks noChangeShapeType="1"/>
            </p:cNvSpPr>
            <p:nvPr/>
          </p:nvSpPr>
          <p:spPr bwMode="auto">
            <a:xfrm>
              <a:off x="1488" y="1632"/>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07" name="Line 12"/>
            <p:cNvSpPr>
              <a:spLocks noChangeShapeType="1"/>
            </p:cNvSpPr>
            <p:nvPr/>
          </p:nvSpPr>
          <p:spPr bwMode="auto">
            <a:xfrm flipV="1">
              <a:off x="1488" y="1632"/>
              <a:ext cx="288"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4" name="Line 13"/>
          <p:cNvSpPr>
            <a:spLocks noChangeShapeType="1"/>
          </p:cNvSpPr>
          <p:nvPr/>
        </p:nvSpPr>
        <p:spPr bwMode="auto">
          <a:xfrm flipH="1">
            <a:off x="3289300" y="2498725"/>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5" name="Rectangle 14"/>
          <p:cNvSpPr>
            <a:spLocks noChangeArrowheads="1"/>
          </p:cNvSpPr>
          <p:nvPr/>
        </p:nvSpPr>
        <p:spPr bwMode="auto">
          <a:xfrm>
            <a:off x="2941639" y="2544763"/>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36" name="Line 15"/>
          <p:cNvSpPr>
            <a:spLocks noChangeShapeType="1"/>
          </p:cNvSpPr>
          <p:nvPr/>
        </p:nvSpPr>
        <p:spPr bwMode="auto">
          <a:xfrm flipH="1">
            <a:off x="2876550" y="3489325"/>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7" name="Line 16"/>
          <p:cNvSpPr>
            <a:spLocks noChangeShapeType="1"/>
          </p:cNvSpPr>
          <p:nvPr/>
        </p:nvSpPr>
        <p:spPr bwMode="auto">
          <a:xfrm flipH="1">
            <a:off x="3289300" y="3413125"/>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Rectangle 17"/>
          <p:cNvSpPr>
            <a:spLocks noChangeArrowheads="1"/>
          </p:cNvSpPr>
          <p:nvPr/>
        </p:nvSpPr>
        <p:spPr bwMode="auto">
          <a:xfrm>
            <a:off x="2941639" y="3459163"/>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39" name="Rectangle 18"/>
          <p:cNvSpPr>
            <a:spLocks noChangeArrowheads="1"/>
          </p:cNvSpPr>
          <p:nvPr/>
        </p:nvSpPr>
        <p:spPr bwMode="auto">
          <a:xfrm>
            <a:off x="2528889" y="2392363"/>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A</a:t>
            </a:r>
          </a:p>
        </p:txBody>
      </p:sp>
      <p:sp>
        <p:nvSpPr>
          <p:cNvPr id="22540" name="Rectangle 19"/>
          <p:cNvSpPr>
            <a:spLocks noChangeArrowheads="1"/>
          </p:cNvSpPr>
          <p:nvPr/>
        </p:nvSpPr>
        <p:spPr bwMode="auto">
          <a:xfrm>
            <a:off x="2528889" y="3306763"/>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B</a:t>
            </a:r>
          </a:p>
        </p:txBody>
      </p:sp>
      <p:sp>
        <p:nvSpPr>
          <p:cNvPr id="22541" name="Line 20"/>
          <p:cNvSpPr>
            <a:spLocks noChangeShapeType="1"/>
          </p:cNvSpPr>
          <p:nvPr/>
        </p:nvSpPr>
        <p:spPr bwMode="auto">
          <a:xfrm flipH="1">
            <a:off x="4197350" y="3032125"/>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2" name="Line 21"/>
          <p:cNvSpPr>
            <a:spLocks noChangeShapeType="1"/>
          </p:cNvSpPr>
          <p:nvPr/>
        </p:nvSpPr>
        <p:spPr bwMode="auto">
          <a:xfrm flipH="1">
            <a:off x="4610100" y="2955925"/>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Rectangle 22"/>
          <p:cNvSpPr>
            <a:spLocks noChangeArrowheads="1"/>
          </p:cNvSpPr>
          <p:nvPr/>
        </p:nvSpPr>
        <p:spPr bwMode="auto">
          <a:xfrm>
            <a:off x="4262439" y="3001963"/>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44" name="Rectangle 23"/>
          <p:cNvSpPr>
            <a:spLocks noChangeArrowheads="1"/>
          </p:cNvSpPr>
          <p:nvPr/>
        </p:nvSpPr>
        <p:spPr bwMode="auto">
          <a:xfrm>
            <a:off x="5005389" y="2849563"/>
            <a:ext cx="742191"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Sum</a:t>
            </a:r>
          </a:p>
        </p:txBody>
      </p:sp>
      <p:sp>
        <p:nvSpPr>
          <p:cNvPr id="22545" name="Line 24"/>
          <p:cNvSpPr>
            <a:spLocks noChangeShapeType="1"/>
          </p:cNvSpPr>
          <p:nvPr/>
        </p:nvSpPr>
        <p:spPr bwMode="auto">
          <a:xfrm>
            <a:off x="3949700" y="3489325"/>
            <a:ext cx="10731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6" name="Rectangle 25"/>
          <p:cNvSpPr>
            <a:spLocks noChangeArrowheads="1"/>
          </p:cNvSpPr>
          <p:nvPr/>
        </p:nvSpPr>
        <p:spPr bwMode="auto">
          <a:xfrm>
            <a:off x="5005388" y="3306763"/>
            <a:ext cx="856004"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Carry</a:t>
            </a:r>
          </a:p>
        </p:txBody>
      </p:sp>
      <p:sp>
        <p:nvSpPr>
          <p:cNvPr id="22547" name="Line 26"/>
          <p:cNvSpPr>
            <a:spLocks noChangeShapeType="1"/>
          </p:cNvSpPr>
          <p:nvPr/>
        </p:nvSpPr>
        <p:spPr bwMode="auto">
          <a:xfrm flipH="1">
            <a:off x="5187950" y="4967288"/>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548" name="Group 27"/>
          <p:cNvGrpSpPr>
            <a:grpSpLocks/>
          </p:cNvGrpSpPr>
          <p:nvPr/>
        </p:nvGrpSpPr>
        <p:grpSpPr bwMode="auto">
          <a:xfrm>
            <a:off x="6013450" y="4814888"/>
            <a:ext cx="495300" cy="1219200"/>
            <a:chOff x="2832" y="2688"/>
            <a:chExt cx="288" cy="768"/>
          </a:xfrm>
        </p:grpSpPr>
        <p:sp>
          <p:nvSpPr>
            <p:cNvPr id="22592" name="Line 28"/>
            <p:cNvSpPr>
              <a:spLocks noChangeShapeType="1"/>
            </p:cNvSpPr>
            <p:nvPr/>
          </p:nvSpPr>
          <p:spPr bwMode="auto">
            <a:xfrm>
              <a:off x="2832" y="2688"/>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3" name="Line 29"/>
            <p:cNvSpPr>
              <a:spLocks noChangeShapeType="1"/>
            </p:cNvSpPr>
            <p:nvPr/>
          </p:nvSpPr>
          <p:spPr bwMode="auto">
            <a:xfrm>
              <a:off x="2832" y="2688"/>
              <a:ext cx="288"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4" name="Line 30"/>
            <p:cNvSpPr>
              <a:spLocks noChangeShapeType="1"/>
            </p:cNvSpPr>
            <p:nvPr/>
          </p:nvSpPr>
          <p:spPr bwMode="auto">
            <a:xfrm>
              <a:off x="2832" y="2880"/>
              <a:ext cx="144"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5" name="Line 31"/>
            <p:cNvSpPr>
              <a:spLocks noChangeShapeType="1"/>
            </p:cNvSpPr>
            <p:nvPr/>
          </p:nvSpPr>
          <p:spPr bwMode="auto">
            <a:xfrm>
              <a:off x="2976" y="2976"/>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6" name="Line 32"/>
            <p:cNvSpPr>
              <a:spLocks noChangeShapeType="1"/>
            </p:cNvSpPr>
            <p:nvPr/>
          </p:nvSpPr>
          <p:spPr bwMode="auto">
            <a:xfrm>
              <a:off x="3120" y="2880"/>
              <a:ext cx="0" cy="38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7" name="Line 33"/>
            <p:cNvSpPr>
              <a:spLocks noChangeShapeType="1"/>
            </p:cNvSpPr>
            <p:nvPr/>
          </p:nvSpPr>
          <p:spPr bwMode="auto">
            <a:xfrm flipV="1">
              <a:off x="2832" y="3168"/>
              <a:ext cx="144"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8" name="Line 34"/>
            <p:cNvSpPr>
              <a:spLocks noChangeShapeType="1"/>
            </p:cNvSpPr>
            <p:nvPr/>
          </p:nvSpPr>
          <p:spPr bwMode="auto">
            <a:xfrm>
              <a:off x="2832" y="3264"/>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9" name="Line 35"/>
            <p:cNvSpPr>
              <a:spLocks noChangeShapeType="1"/>
            </p:cNvSpPr>
            <p:nvPr/>
          </p:nvSpPr>
          <p:spPr bwMode="auto">
            <a:xfrm flipV="1">
              <a:off x="2832" y="3264"/>
              <a:ext cx="288"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49" name="Line 36"/>
          <p:cNvSpPr>
            <a:spLocks noChangeShapeType="1"/>
          </p:cNvSpPr>
          <p:nvPr/>
        </p:nvSpPr>
        <p:spPr bwMode="auto">
          <a:xfrm flipH="1">
            <a:off x="5600700" y="489108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Rectangle 37"/>
          <p:cNvSpPr>
            <a:spLocks noChangeArrowheads="1"/>
          </p:cNvSpPr>
          <p:nvPr/>
        </p:nvSpPr>
        <p:spPr bwMode="auto">
          <a:xfrm>
            <a:off x="5253039" y="4937125"/>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51" name="Line 38"/>
          <p:cNvSpPr>
            <a:spLocks noChangeShapeType="1"/>
          </p:cNvSpPr>
          <p:nvPr/>
        </p:nvSpPr>
        <p:spPr bwMode="auto">
          <a:xfrm flipH="1">
            <a:off x="5187950" y="5881688"/>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Line 39"/>
          <p:cNvSpPr>
            <a:spLocks noChangeShapeType="1"/>
          </p:cNvSpPr>
          <p:nvPr/>
        </p:nvSpPr>
        <p:spPr bwMode="auto">
          <a:xfrm flipH="1">
            <a:off x="5600700" y="580548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3" name="Rectangle 40"/>
          <p:cNvSpPr>
            <a:spLocks noChangeArrowheads="1"/>
          </p:cNvSpPr>
          <p:nvPr/>
        </p:nvSpPr>
        <p:spPr bwMode="auto">
          <a:xfrm>
            <a:off x="5253039" y="5851525"/>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54" name="Rectangle 41"/>
          <p:cNvSpPr>
            <a:spLocks noChangeArrowheads="1"/>
          </p:cNvSpPr>
          <p:nvPr/>
        </p:nvSpPr>
        <p:spPr bwMode="auto">
          <a:xfrm>
            <a:off x="4840289" y="4784725"/>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A</a:t>
            </a:r>
          </a:p>
        </p:txBody>
      </p:sp>
      <p:sp>
        <p:nvSpPr>
          <p:cNvPr id="22555" name="Rectangle 42"/>
          <p:cNvSpPr>
            <a:spLocks noChangeArrowheads="1"/>
          </p:cNvSpPr>
          <p:nvPr/>
        </p:nvSpPr>
        <p:spPr bwMode="auto">
          <a:xfrm>
            <a:off x="4840289" y="5699125"/>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B</a:t>
            </a:r>
          </a:p>
        </p:txBody>
      </p:sp>
      <p:sp>
        <p:nvSpPr>
          <p:cNvPr id="22556" name="Line 43"/>
          <p:cNvSpPr>
            <a:spLocks noChangeShapeType="1"/>
          </p:cNvSpPr>
          <p:nvPr/>
        </p:nvSpPr>
        <p:spPr bwMode="auto">
          <a:xfrm flipH="1">
            <a:off x="6508750" y="5424488"/>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Line 44"/>
          <p:cNvSpPr>
            <a:spLocks noChangeShapeType="1"/>
          </p:cNvSpPr>
          <p:nvPr/>
        </p:nvSpPr>
        <p:spPr bwMode="auto">
          <a:xfrm flipH="1">
            <a:off x="6921500" y="534828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8" name="Rectangle 45"/>
          <p:cNvSpPr>
            <a:spLocks noChangeArrowheads="1"/>
          </p:cNvSpPr>
          <p:nvPr/>
        </p:nvSpPr>
        <p:spPr bwMode="auto">
          <a:xfrm>
            <a:off x="6573839" y="5394325"/>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59" name="Rectangle 46"/>
          <p:cNvSpPr>
            <a:spLocks noChangeArrowheads="1"/>
          </p:cNvSpPr>
          <p:nvPr/>
        </p:nvSpPr>
        <p:spPr bwMode="auto">
          <a:xfrm>
            <a:off x="7316789" y="5241925"/>
            <a:ext cx="96981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Result</a:t>
            </a:r>
          </a:p>
        </p:txBody>
      </p:sp>
      <p:sp>
        <p:nvSpPr>
          <p:cNvPr id="22560" name="Line 47"/>
          <p:cNvSpPr>
            <a:spLocks noChangeShapeType="1"/>
          </p:cNvSpPr>
          <p:nvPr/>
        </p:nvSpPr>
        <p:spPr bwMode="auto">
          <a:xfrm>
            <a:off x="6261100" y="4510088"/>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1" name="Rectangle 48"/>
          <p:cNvSpPr>
            <a:spLocks noChangeArrowheads="1"/>
          </p:cNvSpPr>
          <p:nvPr/>
        </p:nvSpPr>
        <p:spPr bwMode="auto">
          <a:xfrm>
            <a:off x="5435600" y="4178300"/>
            <a:ext cx="18161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ALU control</a:t>
            </a:r>
          </a:p>
        </p:txBody>
      </p:sp>
      <p:grpSp>
        <p:nvGrpSpPr>
          <p:cNvPr id="22562" name="Group 49"/>
          <p:cNvGrpSpPr>
            <a:grpSpLocks/>
          </p:cNvGrpSpPr>
          <p:nvPr/>
        </p:nvGrpSpPr>
        <p:grpSpPr bwMode="auto">
          <a:xfrm>
            <a:off x="8159750" y="2574925"/>
            <a:ext cx="330200" cy="1143000"/>
            <a:chOff x="4080" y="1152"/>
            <a:chExt cx="192" cy="720"/>
          </a:xfrm>
        </p:grpSpPr>
        <p:sp>
          <p:nvSpPr>
            <p:cNvPr id="22588" name="Line 50"/>
            <p:cNvSpPr>
              <a:spLocks noChangeShapeType="1"/>
            </p:cNvSpPr>
            <p:nvPr/>
          </p:nvSpPr>
          <p:spPr bwMode="auto">
            <a:xfrm>
              <a:off x="4080" y="1152"/>
              <a:ext cx="0" cy="72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89" name="Line 51"/>
            <p:cNvSpPr>
              <a:spLocks noChangeShapeType="1"/>
            </p:cNvSpPr>
            <p:nvPr/>
          </p:nvSpPr>
          <p:spPr bwMode="auto">
            <a:xfrm>
              <a:off x="4080" y="1152"/>
              <a:ext cx="192"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0" name="Line 52"/>
            <p:cNvSpPr>
              <a:spLocks noChangeShapeType="1"/>
            </p:cNvSpPr>
            <p:nvPr/>
          </p:nvSpPr>
          <p:spPr bwMode="auto">
            <a:xfrm flipV="1">
              <a:off x="4080" y="1776"/>
              <a:ext cx="192"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91" name="Line 53"/>
            <p:cNvSpPr>
              <a:spLocks noChangeShapeType="1"/>
            </p:cNvSpPr>
            <p:nvPr/>
          </p:nvSpPr>
          <p:spPr bwMode="auto">
            <a:xfrm>
              <a:off x="4272" y="1248"/>
              <a:ext cx="0" cy="52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63" name="Line 54"/>
          <p:cNvSpPr>
            <a:spLocks noChangeShapeType="1"/>
          </p:cNvSpPr>
          <p:nvPr/>
        </p:nvSpPr>
        <p:spPr bwMode="auto">
          <a:xfrm flipH="1">
            <a:off x="7334250" y="2803525"/>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55"/>
          <p:cNvSpPr>
            <a:spLocks noChangeShapeType="1"/>
          </p:cNvSpPr>
          <p:nvPr/>
        </p:nvSpPr>
        <p:spPr bwMode="auto">
          <a:xfrm flipH="1">
            <a:off x="7747000" y="2727325"/>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Rectangle 56"/>
          <p:cNvSpPr>
            <a:spLocks noChangeArrowheads="1"/>
          </p:cNvSpPr>
          <p:nvPr/>
        </p:nvSpPr>
        <p:spPr bwMode="auto">
          <a:xfrm>
            <a:off x="7399339" y="2773363"/>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66" name="Line 57"/>
          <p:cNvSpPr>
            <a:spLocks noChangeShapeType="1"/>
          </p:cNvSpPr>
          <p:nvPr/>
        </p:nvSpPr>
        <p:spPr bwMode="auto">
          <a:xfrm flipH="1">
            <a:off x="7334250" y="3489325"/>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58"/>
          <p:cNvSpPr>
            <a:spLocks noChangeShapeType="1"/>
          </p:cNvSpPr>
          <p:nvPr/>
        </p:nvSpPr>
        <p:spPr bwMode="auto">
          <a:xfrm flipH="1">
            <a:off x="7747000" y="3413125"/>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8" name="Rectangle 59"/>
          <p:cNvSpPr>
            <a:spLocks noChangeArrowheads="1"/>
          </p:cNvSpPr>
          <p:nvPr/>
        </p:nvSpPr>
        <p:spPr bwMode="auto">
          <a:xfrm>
            <a:off x="6986589" y="2620963"/>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A</a:t>
            </a:r>
          </a:p>
        </p:txBody>
      </p:sp>
      <p:sp>
        <p:nvSpPr>
          <p:cNvPr id="22569" name="Rectangle 60"/>
          <p:cNvSpPr>
            <a:spLocks noChangeArrowheads="1"/>
          </p:cNvSpPr>
          <p:nvPr/>
        </p:nvSpPr>
        <p:spPr bwMode="auto">
          <a:xfrm>
            <a:off x="6986589" y="3306763"/>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B</a:t>
            </a:r>
          </a:p>
        </p:txBody>
      </p:sp>
      <p:sp>
        <p:nvSpPr>
          <p:cNvPr id="22570" name="Rectangle 61"/>
          <p:cNvSpPr>
            <a:spLocks noChangeArrowheads="1"/>
          </p:cNvSpPr>
          <p:nvPr/>
        </p:nvSpPr>
        <p:spPr bwMode="auto">
          <a:xfrm>
            <a:off x="7399339" y="3459163"/>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71" name="Line 62"/>
          <p:cNvSpPr>
            <a:spLocks noChangeShapeType="1"/>
          </p:cNvSpPr>
          <p:nvPr/>
        </p:nvSpPr>
        <p:spPr bwMode="auto">
          <a:xfrm flipH="1">
            <a:off x="8489950" y="3184525"/>
            <a:ext cx="8255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72" name="Line 63"/>
          <p:cNvSpPr>
            <a:spLocks noChangeShapeType="1"/>
          </p:cNvSpPr>
          <p:nvPr/>
        </p:nvSpPr>
        <p:spPr bwMode="auto">
          <a:xfrm flipH="1">
            <a:off x="8902700" y="3108325"/>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73" name="Rectangle 64"/>
          <p:cNvSpPr>
            <a:spLocks noChangeArrowheads="1"/>
          </p:cNvSpPr>
          <p:nvPr/>
        </p:nvSpPr>
        <p:spPr bwMode="auto">
          <a:xfrm>
            <a:off x="9297988" y="3001963"/>
            <a:ext cx="35747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Y</a:t>
            </a:r>
          </a:p>
        </p:txBody>
      </p:sp>
      <p:sp>
        <p:nvSpPr>
          <p:cNvPr id="22574" name="Rectangle 65"/>
          <p:cNvSpPr>
            <a:spLocks noChangeArrowheads="1"/>
          </p:cNvSpPr>
          <p:nvPr/>
        </p:nvSpPr>
        <p:spPr bwMode="auto">
          <a:xfrm>
            <a:off x="8555039" y="3154363"/>
            <a:ext cx="471283"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32</a:t>
            </a:r>
          </a:p>
        </p:txBody>
      </p:sp>
      <p:sp>
        <p:nvSpPr>
          <p:cNvPr id="22575" name="Line 66"/>
          <p:cNvSpPr>
            <a:spLocks noChangeShapeType="1"/>
          </p:cNvSpPr>
          <p:nvPr/>
        </p:nvSpPr>
        <p:spPr bwMode="auto">
          <a:xfrm>
            <a:off x="8324850" y="2193925"/>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76" name="Rectangle 67"/>
          <p:cNvSpPr>
            <a:spLocks noChangeArrowheads="1"/>
          </p:cNvSpPr>
          <p:nvPr/>
        </p:nvSpPr>
        <p:spPr bwMode="auto">
          <a:xfrm>
            <a:off x="7334250" y="2116138"/>
            <a:ext cx="107315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Select</a:t>
            </a:r>
          </a:p>
        </p:txBody>
      </p:sp>
      <p:sp>
        <p:nvSpPr>
          <p:cNvPr id="22577" name="Rectangle 68"/>
          <p:cNvSpPr>
            <a:spLocks noChangeArrowheads="1"/>
          </p:cNvSpPr>
          <p:nvPr/>
        </p:nvSpPr>
        <p:spPr bwMode="auto">
          <a:xfrm rot="5400000">
            <a:off x="3655429" y="2947458"/>
            <a:ext cx="77745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Adder</a:t>
            </a:r>
          </a:p>
        </p:txBody>
      </p:sp>
      <p:sp>
        <p:nvSpPr>
          <p:cNvPr id="22578" name="Rectangle 69"/>
          <p:cNvSpPr>
            <a:spLocks noChangeArrowheads="1"/>
          </p:cNvSpPr>
          <p:nvPr/>
        </p:nvSpPr>
        <p:spPr bwMode="auto">
          <a:xfrm rot="5400000">
            <a:off x="7978852" y="2997464"/>
            <a:ext cx="64120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MUX</a:t>
            </a:r>
          </a:p>
        </p:txBody>
      </p:sp>
      <p:sp>
        <p:nvSpPr>
          <p:cNvPr id="22579" name="Rectangle 70"/>
          <p:cNvSpPr>
            <a:spLocks noChangeArrowheads="1"/>
          </p:cNvSpPr>
          <p:nvPr/>
        </p:nvSpPr>
        <p:spPr bwMode="auto">
          <a:xfrm rot="5400000">
            <a:off x="6059734" y="5264414"/>
            <a:ext cx="60593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a:t>
            </a:r>
          </a:p>
        </p:txBody>
      </p:sp>
      <p:sp>
        <p:nvSpPr>
          <p:cNvPr id="22580" name="Line 71"/>
          <p:cNvSpPr>
            <a:spLocks noChangeShapeType="1"/>
          </p:cNvSpPr>
          <p:nvPr/>
        </p:nvSpPr>
        <p:spPr bwMode="auto">
          <a:xfrm>
            <a:off x="4032250" y="2193925"/>
            <a:ext cx="0" cy="4572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81" name="Rectangle 72"/>
          <p:cNvSpPr>
            <a:spLocks noChangeArrowheads="1"/>
          </p:cNvSpPr>
          <p:nvPr/>
        </p:nvSpPr>
        <p:spPr bwMode="auto">
          <a:xfrm>
            <a:off x="4014788" y="2087563"/>
            <a:ext cx="108363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CarryIn</a:t>
            </a:r>
          </a:p>
        </p:txBody>
      </p:sp>
      <p:sp>
        <p:nvSpPr>
          <p:cNvPr id="22582" name="Rectangle 73"/>
          <p:cNvSpPr>
            <a:spLocks noChangeArrowheads="1"/>
          </p:cNvSpPr>
          <p:nvPr/>
        </p:nvSpPr>
        <p:spPr bwMode="auto">
          <a:xfrm>
            <a:off x="3436939" y="3873501"/>
            <a:ext cx="107561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latin typeface="Arial" panose="020B0604020202020204" pitchFamily="34" charset="0"/>
              </a:rPr>
              <a:t>Adder</a:t>
            </a:r>
          </a:p>
        </p:txBody>
      </p:sp>
      <p:sp>
        <p:nvSpPr>
          <p:cNvPr id="22583" name="Rectangle 74"/>
          <p:cNvSpPr>
            <a:spLocks noChangeArrowheads="1"/>
          </p:cNvSpPr>
          <p:nvPr/>
        </p:nvSpPr>
        <p:spPr bwMode="auto">
          <a:xfrm>
            <a:off x="7894639" y="3797301"/>
            <a:ext cx="87043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latin typeface="Arial" panose="020B0604020202020204" pitchFamily="34" charset="0"/>
              </a:rPr>
              <a:t>MUX</a:t>
            </a:r>
          </a:p>
        </p:txBody>
      </p:sp>
      <p:sp>
        <p:nvSpPr>
          <p:cNvPr id="22584" name="Rectangle 75"/>
          <p:cNvSpPr>
            <a:spLocks noChangeArrowheads="1"/>
          </p:cNvSpPr>
          <p:nvPr/>
        </p:nvSpPr>
        <p:spPr bwMode="auto">
          <a:xfrm>
            <a:off x="5748339" y="6019801"/>
            <a:ext cx="81913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latin typeface="Arial" panose="020B0604020202020204" pitchFamily="34" charset="0"/>
              </a:rPr>
              <a:t>ALU</a:t>
            </a:r>
          </a:p>
        </p:txBody>
      </p:sp>
      <p:sp>
        <p:nvSpPr>
          <p:cNvPr id="22585" name="Line 76"/>
          <p:cNvSpPr>
            <a:spLocks noChangeShapeType="1"/>
          </p:cNvSpPr>
          <p:nvPr/>
        </p:nvSpPr>
        <p:spPr bwMode="auto">
          <a:xfrm flipH="1">
            <a:off x="6178550" y="4635500"/>
            <a:ext cx="16510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86" name="Rectangle 77"/>
          <p:cNvSpPr>
            <a:spLocks noChangeArrowheads="1"/>
          </p:cNvSpPr>
          <p:nvPr/>
        </p:nvSpPr>
        <p:spPr bwMode="auto">
          <a:xfrm>
            <a:off x="6426200" y="4559300"/>
            <a:ext cx="328616"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2000" b="1">
                <a:latin typeface="Arial" panose="020B0604020202020204" pitchFamily="34" charset="0"/>
              </a:rPr>
              <a:t>4</a:t>
            </a:r>
          </a:p>
        </p:txBody>
      </p:sp>
      <p:sp>
        <p:nvSpPr>
          <p:cNvPr id="22587" name="Rectangle 78"/>
          <p:cNvSpPr>
            <a:spLocks noGrp="1" noChangeArrowheads="1"/>
          </p:cNvSpPr>
          <p:nvPr>
            <p:ph type="title"/>
          </p:nvPr>
        </p:nvSpPr>
        <p:spPr/>
        <p:txBody>
          <a:bodyPr/>
          <a:lstStyle/>
          <a:p>
            <a:r>
              <a:rPr lang="en-US" altLang="zh-TW" smtClean="0"/>
              <a:t>Step 2a: Datapath Components</a:t>
            </a:r>
          </a:p>
        </p:txBody>
      </p:sp>
    </p:spTree>
    <p:extLst>
      <p:ext uri="{BB962C8B-B14F-4D97-AF65-F5344CB8AC3E}">
        <p14:creationId xmlns:p14="http://schemas.microsoft.com/office/powerpoint/2010/main" val="3442246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body" idx="1"/>
          </p:nvPr>
        </p:nvSpPr>
        <p:spPr/>
        <p:txBody>
          <a:bodyPr/>
          <a:lstStyle/>
          <a:p>
            <a:pPr>
              <a:buFont typeface="Wingdings" panose="05000000000000000000" pitchFamily="2" charset="2"/>
              <a:buNone/>
            </a:pPr>
            <a:r>
              <a:rPr lang="en-US" altLang="zh-TW" smtClean="0"/>
              <a:t>Storage elements:</a:t>
            </a:r>
          </a:p>
          <a:p>
            <a:r>
              <a:rPr lang="en-US" altLang="zh-TW" smtClean="0"/>
              <a:t>Register:</a:t>
            </a:r>
          </a:p>
          <a:p>
            <a:pPr lvl="1"/>
            <a:r>
              <a:rPr lang="en-US" altLang="zh-TW" smtClean="0"/>
              <a:t>Similar to the D Flip Flop except</a:t>
            </a:r>
          </a:p>
          <a:p>
            <a:pPr lvl="2"/>
            <a:r>
              <a:rPr lang="en-US" altLang="zh-TW" smtClean="0"/>
              <a:t>N-bit input and output</a:t>
            </a:r>
          </a:p>
          <a:p>
            <a:pPr lvl="2"/>
            <a:r>
              <a:rPr lang="en-US" altLang="zh-TW" smtClean="0"/>
              <a:t>Write Enable input</a:t>
            </a:r>
            <a:endParaRPr lang="en-US" altLang="zh-TW" sz="2200"/>
          </a:p>
          <a:p>
            <a:pPr lvl="1"/>
            <a:r>
              <a:rPr lang="en-US" altLang="zh-TW" smtClean="0"/>
              <a:t>Write Enable:</a:t>
            </a:r>
          </a:p>
          <a:p>
            <a:pPr lvl="2"/>
            <a:r>
              <a:rPr lang="en-US" altLang="zh-TW" smtClean="0"/>
              <a:t>negated (0): Data Out will not change</a:t>
            </a:r>
          </a:p>
          <a:p>
            <a:pPr lvl="2"/>
            <a:r>
              <a:rPr lang="en-US" altLang="zh-TW" smtClean="0"/>
              <a:t>asserted (1): Data Out will become Data In</a:t>
            </a:r>
          </a:p>
        </p:txBody>
      </p:sp>
      <p:sp>
        <p:nvSpPr>
          <p:cNvPr id="23556" name="Rectangle 3"/>
          <p:cNvSpPr>
            <a:spLocks noChangeArrowheads="1"/>
          </p:cNvSpPr>
          <p:nvPr/>
        </p:nvSpPr>
        <p:spPr bwMode="auto">
          <a:xfrm>
            <a:off x="7334251" y="6248400"/>
            <a:ext cx="5850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Clk</a:t>
            </a:r>
          </a:p>
        </p:txBody>
      </p:sp>
      <p:sp>
        <p:nvSpPr>
          <p:cNvPr id="23557" name="Rectangle 4"/>
          <p:cNvSpPr>
            <a:spLocks noChangeArrowheads="1"/>
          </p:cNvSpPr>
          <p:nvPr/>
        </p:nvSpPr>
        <p:spPr bwMode="auto">
          <a:xfrm>
            <a:off x="6334126" y="5019675"/>
            <a:ext cx="1040349"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Data In</a:t>
            </a:r>
          </a:p>
        </p:txBody>
      </p:sp>
      <p:sp>
        <p:nvSpPr>
          <p:cNvPr id="23558" name="Rectangle 5"/>
          <p:cNvSpPr>
            <a:spLocks noChangeArrowheads="1"/>
          </p:cNvSpPr>
          <p:nvPr/>
        </p:nvSpPr>
        <p:spPr bwMode="auto">
          <a:xfrm>
            <a:off x="7688263" y="4846638"/>
            <a:ext cx="285750" cy="1187450"/>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3559" name="Line 6"/>
          <p:cNvSpPr>
            <a:spLocks noChangeShapeType="1"/>
          </p:cNvSpPr>
          <p:nvPr/>
        </p:nvSpPr>
        <p:spPr bwMode="auto">
          <a:xfrm flipV="1">
            <a:off x="7743825" y="5830888"/>
            <a:ext cx="8255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Line 7"/>
          <p:cNvSpPr>
            <a:spLocks noChangeShapeType="1"/>
          </p:cNvSpPr>
          <p:nvPr/>
        </p:nvSpPr>
        <p:spPr bwMode="auto">
          <a:xfrm>
            <a:off x="7826375" y="5830888"/>
            <a:ext cx="8255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1" name="Oval 8"/>
          <p:cNvSpPr>
            <a:spLocks noChangeArrowheads="1"/>
          </p:cNvSpPr>
          <p:nvPr/>
        </p:nvSpPr>
        <p:spPr bwMode="auto">
          <a:xfrm>
            <a:off x="7758114" y="6072188"/>
            <a:ext cx="136525" cy="1270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3562" name="Line 9"/>
          <p:cNvSpPr>
            <a:spLocks noChangeShapeType="1"/>
          </p:cNvSpPr>
          <p:nvPr/>
        </p:nvSpPr>
        <p:spPr bwMode="auto">
          <a:xfrm flipH="1">
            <a:off x="7834314" y="6210301"/>
            <a:ext cx="9525" cy="3460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Rectangle 10"/>
          <p:cNvSpPr>
            <a:spLocks noChangeArrowheads="1"/>
          </p:cNvSpPr>
          <p:nvPr/>
        </p:nvSpPr>
        <p:spPr bwMode="auto">
          <a:xfrm>
            <a:off x="6496051" y="4130675"/>
            <a:ext cx="1733039"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Write Enable</a:t>
            </a:r>
          </a:p>
        </p:txBody>
      </p:sp>
      <p:sp>
        <p:nvSpPr>
          <p:cNvPr id="23564" name="Line 11"/>
          <p:cNvSpPr>
            <a:spLocks noChangeShapeType="1"/>
          </p:cNvSpPr>
          <p:nvPr/>
        </p:nvSpPr>
        <p:spPr bwMode="auto">
          <a:xfrm flipH="1">
            <a:off x="6432550" y="5430838"/>
            <a:ext cx="123825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Line 12"/>
          <p:cNvSpPr>
            <a:spLocks noChangeShapeType="1"/>
          </p:cNvSpPr>
          <p:nvPr/>
        </p:nvSpPr>
        <p:spPr bwMode="auto">
          <a:xfrm flipH="1">
            <a:off x="7010400" y="535463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Rectangle 13"/>
          <p:cNvSpPr>
            <a:spLocks noChangeArrowheads="1"/>
          </p:cNvSpPr>
          <p:nvPr/>
        </p:nvSpPr>
        <p:spPr bwMode="auto">
          <a:xfrm>
            <a:off x="6664326" y="5400675"/>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N</a:t>
            </a:r>
          </a:p>
        </p:txBody>
      </p:sp>
      <p:sp>
        <p:nvSpPr>
          <p:cNvPr id="23567" name="Line 14"/>
          <p:cNvSpPr>
            <a:spLocks noChangeShapeType="1"/>
          </p:cNvSpPr>
          <p:nvPr/>
        </p:nvSpPr>
        <p:spPr bwMode="auto">
          <a:xfrm>
            <a:off x="8001000" y="5430838"/>
            <a:ext cx="12382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Line 15"/>
          <p:cNvSpPr>
            <a:spLocks noChangeShapeType="1"/>
          </p:cNvSpPr>
          <p:nvPr/>
        </p:nvSpPr>
        <p:spPr bwMode="auto">
          <a:xfrm flipH="1">
            <a:off x="8578850" y="535463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Rectangle 16"/>
          <p:cNvSpPr>
            <a:spLocks noChangeArrowheads="1"/>
          </p:cNvSpPr>
          <p:nvPr/>
        </p:nvSpPr>
        <p:spPr bwMode="auto">
          <a:xfrm>
            <a:off x="8232776" y="5400675"/>
            <a:ext cx="37189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N</a:t>
            </a:r>
          </a:p>
        </p:txBody>
      </p:sp>
      <p:sp>
        <p:nvSpPr>
          <p:cNvPr id="23570" name="Rectangle 17"/>
          <p:cNvSpPr>
            <a:spLocks noChangeArrowheads="1"/>
          </p:cNvSpPr>
          <p:nvPr/>
        </p:nvSpPr>
        <p:spPr bwMode="auto">
          <a:xfrm>
            <a:off x="8067675" y="5019675"/>
            <a:ext cx="1253548"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Arial" panose="020B0604020202020204" pitchFamily="34" charset="0"/>
              </a:rPr>
              <a:t>Data Out</a:t>
            </a:r>
          </a:p>
        </p:txBody>
      </p:sp>
      <p:sp>
        <p:nvSpPr>
          <p:cNvPr id="23571" name="Line 18"/>
          <p:cNvSpPr>
            <a:spLocks noChangeShapeType="1"/>
          </p:cNvSpPr>
          <p:nvPr/>
        </p:nvSpPr>
        <p:spPr bwMode="auto">
          <a:xfrm flipV="1">
            <a:off x="7835900" y="4525964"/>
            <a:ext cx="0" cy="2952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Rectangle 19"/>
          <p:cNvSpPr>
            <a:spLocks noGrp="1" noChangeArrowheads="1"/>
          </p:cNvSpPr>
          <p:nvPr>
            <p:ph type="title"/>
          </p:nvPr>
        </p:nvSpPr>
        <p:spPr/>
        <p:txBody>
          <a:bodyPr/>
          <a:lstStyle/>
          <a:p>
            <a:r>
              <a:rPr lang="en-US" altLang="zh-TW" smtClean="0"/>
              <a:t>Step 2b: Datapath Components</a:t>
            </a:r>
          </a:p>
        </p:txBody>
      </p:sp>
    </p:spTree>
    <p:extLst>
      <p:ext uri="{BB962C8B-B14F-4D97-AF65-F5344CB8AC3E}">
        <p14:creationId xmlns:p14="http://schemas.microsoft.com/office/powerpoint/2010/main" val="25263744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ChangeArrowheads="1"/>
          </p:cNvSpPr>
          <p:nvPr/>
        </p:nvSpPr>
        <p:spPr bwMode="auto">
          <a:xfrm>
            <a:off x="7443788" y="2784476"/>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Clk</a:t>
            </a:r>
          </a:p>
        </p:txBody>
      </p:sp>
      <p:sp>
        <p:nvSpPr>
          <p:cNvPr id="24580" name="Rectangle 3"/>
          <p:cNvSpPr>
            <a:spLocks noChangeArrowheads="1"/>
          </p:cNvSpPr>
          <p:nvPr/>
        </p:nvSpPr>
        <p:spPr bwMode="auto">
          <a:xfrm>
            <a:off x="7021513" y="2241551"/>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busW</a:t>
            </a:r>
          </a:p>
        </p:txBody>
      </p:sp>
      <p:sp>
        <p:nvSpPr>
          <p:cNvPr id="24581" name="Rectangle 4"/>
          <p:cNvSpPr>
            <a:spLocks noChangeArrowheads="1"/>
          </p:cNvSpPr>
          <p:nvPr/>
        </p:nvSpPr>
        <p:spPr bwMode="auto">
          <a:xfrm>
            <a:off x="8212138" y="2068513"/>
            <a:ext cx="1522412" cy="1187450"/>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4582" name="Line 5"/>
          <p:cNvSpPr>
            <a:spLocks noChangeShapeType="1"/>
          </p:cNvSpPr>
          <p:nvPr/>
        </p:nvSpPr>
        <p:spPr bwMode="auto">
          <a:xfrm>
            <a:off x="8224839" y="3014663"/>
            <a:ext cx="300037" cy="952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Line 6"/>
          <p:cNvSpPr>
            <a:spLocks noChangeShapeType="1"/>
          </p:cNvSpPr>
          <p:nvPr/>
        </p:nvSpPr>
        <p:spPr bwMode="auto">
          <a:xfrm flipH="1">
            <a:off x="8224839" y="3109913"/>
            <a:ext cx="300037" cy="1333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Oval 7"/>
          <p:cNvSpPr>
            <a:spLocks noChangeArrowheads="1"/>
          </p:cNvSpPr>
          <p:nvPr/>
        </p:nvSpPr>
        <p:spPr bwMode="auto">
          <a:xfrm>
            <a:off x="8032751" y="3065463"/>
            <a:ext cx="138113" cy="1270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4585" name="Rectangle 8"/>
          <p:cNvSpPr>
            <a:spLocks noChangeArrowheads="1"/>
          </p:cNvSpPr>
          <p:nvPr/>
        </p:nvSpPr>
        <p:spPr bwMode="auto">
          <a:xfrm>
            <a:off x="6873875" y="1390651"/>
            <a:ext cx="156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Write Enable</a:t>
            </a:r>
          </a:p>
        </p:txBody>
      </p:sp>
      <p:sp>
        <p:nvSpPr>
          <p:cNvPr id="24586" name="Line 9"/>
          <p:cNvSpPr>
            <a:spLocks noChangeShapeType="1"/>
          </p:cNvSpPr>
          <p:nvPr/>
        </p:nvSpPr>
        <p:spPr bwMode="auto">
          <a:xfrm flipH="1">
            <a:off x="7121525" y="2576513"/>
            <a:ext cx="107315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7" name="Line 10"/>
          <p:cNvSpPr>
            <a:spLocks noChangeShapeType="1"/>
          </p:cNvSpPr>
          <p:nvPr/>
        </p:nvSpPr>
        <p:spPr bwMode="auto">
          <a:xfrm flipH="1">
            <a:off x="7699375" y="2500313"/>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Rectangle 11"/>
          <p:cNvSpPr>
            <a:spLocks noChangeArrowheads="1"/>
          </p:cNvSpPr>
          <p:nvPr/>
        </p:nvSpPr>
        <p:spPr bwMode="auto">
          <a:xfrm>
            <a:off x="7351713" y="2546351"/>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32</a:t>
            </a:r>
          </a:p>
        </p:txBody>
      </p:sp>
      <p:sp>
        <p:nvSpPr>
          <p:cNvPr id="24589" name="Line 12"/>
          <p:cNvSpPr>
            <a:spLocks noChangeShapeType="1"/>
          </p:cNvSpPr>
          <p:nvPr/>
        </p:nvSpPr>
        <p:spPr bwMode="auto">
          <a:xfrm>
            <a:off x="9763125" y="2271713"/>
            <a:ext cx="10731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0" name="Line 13"/>
          <p:cNvSpPr>
            <a:spLocks noChangeShapeType="1"/>
          </p:cNvSpPr>
          <p:nvPr/>
        </p:nvSpPr>
        <p:spPr bwMode="auto">
          <a:xfrm flipH="1">
            <a:off x="10423525" y="2195513"/>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Rectangle 14"/>
          <p:cNvSpPr>
            <a:spLocks noChangeArrowheads="1"/>
          </p:cNvSpPr>
          <p:nvPr/>
        </p:nvSpPr>
        <p:spPr bwMode="auto">
          <a:xfrm>
            <a:off x="10075863" y="2241551"/>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32</a:t>
            </a:r>
          </a:p>
        </p:txBody>
      </p:sp>
      <p:sp>
        <p:nvSpPr>
          <p:cNvPr id="24592" name="Rectangle 15"/>
          <p:cNvSpPr>
            <a:spLocks noChangeArrowheads="1"/>
          </p:cNvSpPr>
          <p:nvPr/>
        </p:nvSpPr>
        <p:spPr bwMode="auto">
          <a:xfrm>
            <a:off x="9745663" y="1936751"/>
            <a:ext cx="75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busA</a:t>
            </a:r>
          </a:p>
        </p:txBody>
      </p:sp>
      <p:sp>
        <p:nvSpPr>
          <p:cNvPr id="24593" name="Line 16"/>
          <p:cNvSpPr>
            <a:spLocks noChangeShapeType="1"/>
          </p:cNvSpPr>
          <p:nvPr/>
        </p:nvSpPr>
        <p:spPr bwMode="auto">
          <a:xfrm flipV="1">
            <a:off x="8359775" y="1814513"/>
            <a:ext cx="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4" name="Line 17"/>
          <p:cNvSpPr>
            <a:spLocks noChangeShapeType="1"/>
          </p:cNvSpPr>
          <p:nvPr/>
        </p:nvSpPr>
        <p:spPr bwMode="auto">
          <a:xfrm>
            <a:off x="9763125" y="3033713"/>
            <a:ext cx="10731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5" name="Line 18"/>
          <p:cNvSpPr>
            <a:spLocks noChangeShapeType="1"/>
          </p:cNvSpPr>
          <p:nvPr/>
        </p:nvSpPr>
        <p:spPr bwMode="auto">
          <a:xfrm flipH="1">
            <a:off x="10423525" y="2957513"/>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6" name="Rectangle 19"/>
          <p:cNvSpPr>
            <a:spLocks noChangeArrowheads="1"/>
          </p:cNvSpPr>
          <p:nvPr/>
        </p:nvSpPr>
        <p:spPr bwMode="auto">
          <a:xfrm>
            <a:off x="10075863" y="3003551"/>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32</a:t>
            </a:r>
          </a:p>
        </p:txBody>
      </p:sp>
      <p:sp>
        <p:nvSpPr>
          <p:cNvPr id="24597" name="Rectangle 20"/>
          <p:cNvSpPr>
            <a:spLocks noChangeArrowheads="1"/>
          </p:cNvSpPr>
          <p:nvPr/>
        </p:nvSpPr>
        <p:spPr bwMode="auto">
          <a:xfrm>
            <a:off x="9745663" y="2698751"/>
            <a:ext cx="75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busB</a:t>
            </a:r>
          </a:p>
        </p:txBody>
      </p:sp>
      <p:sp>
        <p:nvSpPr>
          <p:cNvPr id="24598" name="Line 21"/>
          <p:cNvSpPr>
            <a:spLocks noChangeShapeType="1"/>
          </p:cNvSpPr>
          <p:nvPr/>
        </p:nvSpPr>
        <p:spPr bwMode="auto">
          <a:xfrm flipH="1">
            <a:off x="7534275" y="3109913"/>
            <a:ext cx="4953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9" name="Line 22"/>
          <p:cNvSpPr>
            <a:spLocks noChangeShapeType="1"/>
          </p:cNvSpPr>
          <p:nvPr/>
        </p:nvSpPr>
        <p:spPr bwMode="auto">
          <a:xfrm>
            <a:off x="8689975" y="1585913"/>
            <a:ext cx="0" cy="4572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0" name="Line 23"/>
          <p:cNvSpPr>
            <a:spLocks noChangeShapeType="1"/>
          </p:cNvSpPr>
          <p:nvPr/>
        </p:nvSpPr>
        <p:spPr bwMode="auto">
          <a:xfrm flipV="1">
            <a:off x="8607425" y="1738313"/>
            <a:ext cx="16510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1" name="Rectangle 24"/>
          <p:cNvSpPr>
            <a:spLocks noChangeArrowheads="1"/>
          </p:cNvSpPr>
          <p:nvPr/>
        </p:nvSpPr>
        <p:spPr bwMode="auto">
          <a:xfrm>
            <a:off x="8424863" y="155575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5</a:t>
            </a:r>
          </a:p>
        </p:txBody>
      </p:sp>
      <p:sp>
        <p:nvSpPr>
          <p:cNvPr id="24602" name="Line 25"/>
          <p:cNvSpPr>
            <a:spLocks noChangeShapeType="1"/>
          </p:cNvSpPr>
          <p:nvPr/>
        </p:nvSpPr>
        <p:spPr bwMode="auto">
          <a:xfrm>
            <a:off x="9102725" y="1585913"/>
            <a:ext cx="0" cy="4572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3" name="Line 26"/>
          <p:cNvSpPr>
            <a:spLocks noChangeShapeType="1"/>
          </p:cNvSpPr>
          <p:nvPr/>
        </p:nvSpPr>
        <p:spPr bwMode="auto">
          <a:xfrm flipV="1">
            <a:off x="9020175" y="1738313"/>
            <a:ext cx="16510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4" name="Rectangle 27"/>
          <p:cNvSpPr>
            <a:spLocks noChangeArrowheads="1"/>
          </p:cNvSpPr>
          <p:nvPr/>
        </p:nvSpPr>
        <p:spPr bwMode="auto">
          <a:xfrm>
            <a:off x="8837613" y="155575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5</a:t>
            </a:r>
          </a:p>
        </p:txBody>
      </p:sp>
      <p:sp>
        <p:nvSpPr>
          <p:cNvPr id="24605" name="Line 28"/>
          <p:cNvSpPr>
            <a:spLocks noChangeShapeType="1"/>
          </p:cNvSpPr>
          <p:nvPr/>
        </p:nvSpPr>
        <p:spPr bwMode="auto">
          <a:xfrm>
            <a:off x="9598025" y="1585913"/>
            <a:ext cx="0" cy="4572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6" name="Line 29"/>
          <p:cNvSpPr>
            <a:spLocks noChangeShapeType="1"/>
          </p:cNvSpPr>
          <p:nvPr/>
        </p:nvSpPr>
        <p:spPr bwMode="auto">
          <a:xfrm flipV="1">
            <a:off x="9515475" y="1738313"/>
            <a:ext cx="16510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7" name="Rectangle 30"/>
          <p:cNvSpPr>
            <a:spLocks noChangeArrowheads="1"/>
          </p:cNvSpPr>
          <p:nvPr/>
        </p:nvSpPr>
        <p:spPr bwMode="auto">
          <a:xfrm>
            <a:off x="9332913" y="155575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5</a:t>
            </a:r>
          </a:p>
        </p:txBody>
      </p:sp>
      <p:sp>
        <p:nvSpPr>
          <p:cNvPr id="24608" name="Rectangle 31"/>
          <p:cNvSpPr>
            <a:spLocks noChangeArrowheads="1"/>
          </p:cNvSpPr>
          <p:nvPr/>
        </p:nvSpPr>
        <p:spPr bwMode="auto">
          <a:xfrm>
            <a:off x="8424863" y="1250951"/>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RW</a:t>
            </a:r>
          </a:p>
        </p:txBody>
      </p:sp>
      <p:sp>
        <p:nvSpPr>
          <p:cNvPr id="24609" name="Rectangle 32"/>
          <p:cNvSpPr>
            <a:spLocks noChangeArrowheads="1"/>
          </p:cNvSpPr>
          <p:nvPr/>
        </p:nvSpPr>
        <p:spPr bwMode="auto">
          <a:xfrm>
            <a:off x="8920163" y="1250951"/>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RA</a:t>
            </a:r>
          </a:p>
        </p:txBody>
      </p:sp>
      <p:sp>
        <p:nvSpPr>
          <p:cNvPr id="24610" name="Rectangle 33"/>
          <p:cNvSpPr>
            <a:spLocks noChangeArrowheads="1"/>
          </p:cNvSpPr>
          <p:nvPr/>
        </p:nvSpPr>
        <p:spPr bwMode="auto">
          <a:xfrm>
            <a:off x="9332913" y="1250951"/>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RB</a:t>
            </a:r>
          </a:p>
        </p:txBody>
      </p:sp>
      <p:sp>
        <p:nvSpPr>
          <p:cNvPr id="24611" name="Rectangle 34"/>
          <p:cNvSpPr>
            <a:spLocks noChangeArrowheads="1"/>
          </p:cNvSpPr>
          <p:nvPr/>
        </p:nvSpPr>
        <p:spPr bwMode="auto">
          <a:xfrm>
            <a:off x="8424863" y="2317750"/>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32-</a:t>
            </a:r>
            <a:r>
              <a:rPr kumimoji="1" lang="en-US" altLang="zh-TW" sz="1800" b="1">
                <a:latin typeface="Arial" panose="020B0604020202020204" pitchFamily="34" charset="0"/>
              </a:rPr>
              <a:t>bit</a:t>
            </a:r>
          </a:p>
          <a:p>
            <a:r>
              <a:rPr kumimoji="1" lang="en-US" altLang="zh-TW" sz="1800" b="1">
                <a:latin typeface="Arial" panose="020B0604020202020204" pitchFamily="34" charset="0"/>
              </a:rPr>
              <a:t>Registers</a:t>
            </a:r>
          </a:p>
        </p:txBody>
      </p:sp>
      <p:sp>
        <p:nvSpPr>
          <p:cNvPr id="24612" name="Rectangle 35"/>
          <p:cNvSpPr>
            <a:spLocks noGrp="1" noChangeArrowheads="1"/>
          </p:cNvSpPr>
          <p:nvPr>
            <p:ph type="title"/>
          </p:nvPr>
        </p:nvSpPr>
        <p:spPr/>
        <p:txBody>
          <a:bodyPr/>
          <a:lstStyle/>
          <a:p>
            <a:r>
              <a:rPr lang="en-US" altLang="zh-TW" smtClean="0"/>
              <a:t>Storage Element: Register File</a:t>
            </a:r>
          </a:p>
        </p:txBody>
      </p:sp>
      <p:sp>
        <p:nvSpPr>
          <p:cNvPr id="24613" name="Rectangle 36"/>
          <p:cNvSpPr>
            <a:spLocks noGrp="1" noChangeArrowheads="1"/>
          </p:cNvSpPr>
          <p:nvPr>
            <p:ph type="body" idx="1"/>
          </p:nvPr>
        </p:nvSpPr>
        <p:spPr/>
        <p:txBody>
          <a:bodyPr>
            <a:normAutofit fontScale="92500" lnSpcReduction="10000"/>
          </a:bodyPr>
          <a:lstStyle/>
          <a:p>
            <a:r>
              <a:rPr lang="en-US" altLang="zh-TW" smtClean="0"/>
              <a:t>Consists of 32 registers:</a:t>
            </a:r>
          </a:p>
          <a:p>
            <a:pPr lvl="1"/>
            <a:r>
              <a:rPr lang="en-US" altLang="zh-TW" smtClean="0"/>
              <a:t>Appendix B.8</a:t>
            </a:r>
          </a:p>
          <a:p>
            <a:pPr lvl="1"/>
            <a:r>
              <a:rPr lang="en-US" altLang="zh-TW" smtClean="0"/>
              <a:t>Two 32-bit output busses:</a:t>
            </a:r>
          </a:p>
          <a:p>
            <a:pPr lvl="1">
              <a:buFont typeface="Wingdings" panose="05000000000000000000" pitchFamily="2" charset="2"/>
              <a:buNone/>
            </a:pPr>
            <a:r>
              <a:rPr lang="en-US" altLang="zh-TW" smtClean="0"/>
              <a:t>    busA and busB</a:t>
            </a:r>
          </a:p>
          <a:p>
            <a:pPr lvl="1"/>
            <a:r>
              <a:rPr lang="en-US" altLang="zh-TW" smtClean="0"/>
              <a:t>One 32-bit input bus: busW</a:t>
            </a:r>
          </a:p>
          <a:p>
            <a:r>
              <a:rPr lang="en-US" altLang="zh-TW" smtClean="0"/>
              <a:t>Register is selected by:</a:t>
            </a:r>
          </a:p>
          <a:p>
            <a:pPr lvl="1"/>
            <a:r>
              <a:rPr lang="en-US" altLang="zh-TW" smtClean="0"/>
              <a:t>RA selects the register to put on busA (data)</a:t>
            </a:r>
          </a:p>
          <a:p>
            <a:pPr lvl="1"/>
            <a:r>
              <a:rPr lang="en-US" altLang="zh-TW" smtClean="0"/>
              <a:t>RB selects the register to put on busB (data)</a:t>
            </a:r>
          </a:p>
          <a:p>
            <a:pPr lvl="1"/>
            <a:r>
              <a:rPr lang="en-US" altLang="zh-TW" smtClean="0"/>
              <a:t>RW selects the register to be  written via busW (data) when Write Enable is 1</a:t>
            </a:r>
            <a:endParaRPr lang="en-US" altLang="zh-TW" sz="2600"/>
          </a:p>
          <a:p>
            <a:r>
              <a:rPr lang="en-US" altLang="zh-TW" smtClean="0"/>
              <a:t>Clock input (CLK) </a:t>
            </a:r>
          </a:p>
          <a:p>
            <a:pPr lvl="1"/>
            <a:r>
              <a:rPr lang="en-US" altLang="zh-TW" smtClean="0"/>
              <a:t>The CLK input is a factor ONLY during write operation</a:t>
            </a:r>
          </a:p>
          <a:p>
            <a:pPr lvl="1"/>
            <a:r>
              <a:rPr lang="en-US" altLang="zh-TW" smtClean="0"/>
              <a:t>During read, behaves as a combinational circuit</a:t>
            </a:r>
          </a:p>
        </p:txBody>
      </p:sp>
    </p:spTree>
    <p:extLst>
      <p:ext uri="{BB962C8B-B14F-4D97-AF65-F5344CB8AC3E}">
        <p14:creationId xmlns:p14="http://schemas.microsoft.com/office/powerpoint/2010/main" val="2395062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ChangeArrowheads="1"/>
          </p:cNvSpPr>
          <p:nvPr/>
        </p:nvSpPr>
        <p:spPr bwMode="auto">
          <a:xfrm>
            <a:off x="7080250" y="2571751"/>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Clk</a:t>
            </a:r>
          </a:p>
        </p:txBody>
      </p:sp>
      <p:sp>
        <p:nvSpPr>
          <p:cNvPr id="25604" name="Rectangle 3"/>
          <p:cNvSpPr>
            <a:spLocks noChangeArrowheads="1"/>
          </p:cNvSpPr>
          <p:nvPr/>
        </p:nvSpPr>
        <p:spPr bwMode="auto">
          <a:xfrm>
            <a:off x="6656388" y="2028826"/>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Data In</a:t>
            </a:r>
          </a:p>
        </p:txBody>
      </p:sp>
      <p:sp>
        <p:nvSpPr>
          <p:cNvPr id="25605" name="Rectangle 4"/>
          <p:cNvSpPr>
            <a:spLocks noChangeArrowheads="1"/>
          </p:cNvSpPr>
          <p:nvPr/>
        </p:nvSpPr>
        <p:spPr bwMode="auto">
          <a:xfrm>
            <a:off x="7832725" y="1843088"/>
            <a:ext cx="1550988"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5606" name="Line 5"/>
          <p:cNvSpPr>
            <a:spLocks noChangeShapeType="1"/>
          </p:cNvSpPr>
          <p:nvPr/>
        </p:nvSpPr>
        <p:spPr bwMode="auto">
          <a:xfrm>
            <a:off x="7861300" y="2801938"/>
            <a:ext cx="298450" cy="952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Line 6"/>
          <p:cNvSpPr>
            <a:spLocks noChangeShapeType="1"/>
          </p:cNvSpPr>
          <p:nvPr/>
        </p:nvSpPr>
        <p:spPr bwMode="auto">
          <a:xfrm flipH="1">
            <a:off x="7861300" y="2897188"/>
            <a:ext cx="298450" cy="1333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8" name="Oval 7"/>
          <p:cNvSpPr>
            <a:spLocks noChangeArrowheads="1"/>
          </p:cNvSpPr>
          <p:nvPr/>
        </p:nvSpPr>
        <p:spPr bwMode="auto">
          <a:xfrm>
            <a:off x="7667626" y="2852738"/>
            <a:ext cx="138113" cy="1270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5609" name="Rectangle 8"/>
          <p:cNvSpPr>
            <a:spLocks noChangeArrowheads="1"/>
          </p:cNvSpPr>
          <p:nvPr/>
        </p:nvSpPr>
        <p:spPr bwMode="auto">
          <a:xfrm>
            <a:off x="6865938" y="1265238"/>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Write Enable</a:t>
            </a:r>
          </a:p>
        </p:txBody>
      </p:sp>
      <p:sp>
        <p:nvSpPr>
          <p:cNvPr id="25610" name="Line 9"/>
          <p:cNvSpPr>
            <a:spLocks noChangeShapeType="1"/>
          </p:cNvSpPr>
          <p:nvPr/>
        </p:nvSpPr>
        <p:spPr bwMode="auto">
          <a:xfrm flipH="1">
            <a:off x="6756400" y="2363788"/>
            <a:ext cx="1073150" cy="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1" name="Line 10"/>
          <p:cNvSpPr>
            <a:spLocks noChangeShapeType="1"/>
          </p:cNvSpPr>
          <p:nvPr/>
        </p:nvSpPr>
        <p:spPr bwMode="auto">
          <a:xfrm flipH="1">
            <a:off x="7334250" y="228758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2" name="Rectangle 11"/>
          <p:cNvSpPr>
            <a:spLocks noChangeArrowheads="1"/>
          </p:cNvSpPr>
          <p:nvPr/>
        </p:nvSpPr>
        <p:spPr bwMode="auto">
          <a:xfrm>
            <a:off x="6986588" y="2333626"/>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32</a:t>
            </a:r>
          </a:p>
        </p:txBody>
      </p:sp>
      <p:sp>
        <p:nvSpPr>
          <p:cNvPr id="25613" name="Line 12"/>
          <p:cNvSpPr>
            <a:spLocks noChangeShapeType="1"/>
          </p:cNvSpPr>
          <p:nvPr/>
        </p:nvSpPr>
        <p:spPr bwMode="auto">
          <a:xfrm>
            <a:off x="9398000" y="2363788"/>
            <a:ext cx="140335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4" name="Line 13"/>
          <p:cNvSpPr>
            <a:spLocks noChangeShapeType="1"/>
          </p:cNvSpPr>
          <p:nvPr/>
        </p:nvSpPr>
        <p:spPr bwMode="auto">
          <a:xfrm flipH="1">
            <a:off x="10306050" y="2287588"/>
            <a:ext cx="8255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5" name="Rectangle 14"/>
          <p:cNvSpPr>
            <a:spLocks noChangeArrowheads="1"/>
          </p:cNvSpPr>
          <p:nvPr/>
        </p:nvSpPr>
        <p:spPr bwMode="auto">
          <a:xfrm>
            <a:off x="9875838" y="2333626"/>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800" b="1">
                <a:latin typeface="Arial" panose="020B0604020202020204" pitchFamily="34" charset="0"/>
              </a:rPr>
              <a:t>32</a:t>
            </a:r>
          </a:p>
        </p:txBody>
      </p:sp>
      <p:sp>
        <p:nvSpPr>
          <p:cNvPr id="25616" name="Rectangle 15"/>
          <p:cNvSpPr>
            <a:spLocks noChangeArrowheads="1"/>
          </p:cNvSpPr>
          <p:nvPr/>
        </p:nvSpPr>
        <p:spPr bwMode="auto">
          <a:xfrm>
            <a:off x="9380538" y="2028826"/>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DataOut</a:t>
            </a:r>
          </a:p>
        </p:txBody>
      </p:sp>
      <p:sp>
        <p:nvSpPr>
          <p:cNvPr id="25617" name="Line 16"/>
          <p:cNvSpPr>
            <a:spLocks noChangeShapeType="1"/>
          </p:cNvSpPr>
          <p:nvPr/>
        </p:nvSpPr>
        <p:spPr bwMode="auto">
          <a:xfrm flipV="1">
            <a:off x="8159750" y="1601788"/>
            <a:ext cx="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8" name="Line 17"/>
          <p:cNvSpPr>
            <a:spLocks noChangeShapeType="1"/>
          </p:cNvSpPr>
          <p:nvPr/>
        </p:nvSpPr>
        <p:spPr bwMode="auto">
          <a:xfrm flipH="1">
            <a:off x="7169150" y="2897188"/>
            <a:ext cx="49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9" name="Line 18"/>
          <p:cNvSpPr>
            <a:spLocks noChangeShapeType="1"/>
          </p:cNvSpPr>
          <p:nvPr/>
        </p:nvSpPr>
        <p:spPr bwMode="auto">
          <a:xfrm>
            <a:off x="8737600" y="1373188"/>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0" name="Rectangle 19"/>
          <p:cNvSpPr>
            <a:spLocks noChangeArrowheads="1"/>
          </p:cNvSpPr>
          <p:nvPr/>
        </p:nvSpPr>
        <p:spPr bwMode="auto">
          <a:xfrm>
            <a:off x="8720138" y="1266826"/>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latin typeface="Arial" panose="020B0604020202020204" pitchFamily="34" charset="0"/>
              </a:rPr>
              <a:t>Address</a:t>
            </a:r>
          </a:p>
        </p:txBody>
      </p:sp>
      <p:sp>
        <p:nvSpPr>
          <p:cNvPr id="25621" name="Rectangle 20"/>
          <p:cNvSpPr>
            <a:spLocks noGrp="1" noChangeArrowheads="1"/>
          </p:cNvSpPr>
          <p:nvPr>
            <p:ph type="title"/>
          </p:nvPr>
        </p:nvSpPr>
        <p:spPr/>
        <p:txBody>
          <a:bodyPr/>
          <a:lstStyle/>
          <a:p>
            <a:r>
              <a:rPr lang="en-US" altLang="zh-TW" smtClean="0"/>
              <a:t>Storage Element: Memory</a:t>
            </a:r>
          </a:p>
        </p:txBody>
      </p:sp>
      <p:sp>
        <p:nvSpPr>
          <p:cNvPr id="25622" name="Rectangle 21"/>
          <p:cNvSpPr>
            <a:spLocks noGrp="1" noChangeArrowheads="1"/>
          </p:cNvSpPr>
          <p:nvPr>
            <p:ph type="body" idx="1"/>
          </p:nvPr>
        </p:nvSpPr>
        <p:spPr/>
        <p:txBody>
          <a:bodyPr>
            <a:normAutofit fontScale="92500" lnSpcReduction="10000"/>
          </a:bodyPr>
          <a:lstStyle/>
          <a:p>
            <a:pPr>
              <a:lnSpc>
                <a:spcPct val="80000"/>
              </a:lnSpc>
            </a:pPr>
            <a:r>
              <a:rPr lang="en-US" altLang="zh-TW" smtClean="0"/>
              <a:t>Memory (idealized)</a:t>
            </a:r>
            <a:endParaRPr lang="en-US" altLang="zh-TW"/>
          </a:p>
          <a:p>
            <a:pPr lvl="1">
              <a:lnSpc>
                <a:spcPct val="80000"/>
              </a:lnSpc>
            </a:pPr>
            <a:r>
              <a:rPr lang="en-US" altLang="zh-TW" smtClean="0"/>
              <a:t>Appendix B.8</a:t>
            </a:r>
          </a:p>
          <a:p>
            <a:pPr lvl="1">
              <a:lnSpc>
                <a:spcPct val="80000"/>
              </a:lnSpc>
            </a:pPr>
            <a:r>
              <a:rPr lang="en-US" altLang="zh-TW" smtClean="0"/>
              <a:t>One input bus: Data In</a:t>
            </a:r>
          </a:p>
          <a:p>
            <a:pPr lvl="1">
              <a:lnSpc>
                <a:spcPct val="80000"/>
              </a:lnSpc>
            </a:pPr>
            <a:r>
              <a:rPr lang="en-US" altLang="zh-TW" smtClean="0"/>
              <a:t>One output bus: Data Out</a:t>
            </a:r>
          </a:p>
          <a:p>
            <a:pPr>
              <a:lnSpc>
                <a:spcPct val="80000"/>
              </a:lnSpc>
            </a:pPr>
            <a:r>
              <a:rPr lang="en-US" altLang="zh-TW" smtClean="0"/>
              <a:t>Word is selected by:</a:t>
            </a:r>
          </a:p>
          <a:p>
            <a:pPr lvl="1">
              <a:lnSpc>
                <a:spcPct val="80000"/>
              </a:lnSpc>
            </a:pPr>
            <a:r>
              <a:rPr lang="en-US" altLang="zh-TW" smtClean="0"/>
              <a:t>Address selects the word to</a:t>
            </a:r>
            <a:br>
              <a:rPr lang="en-US" altLang="zh-TW" smtClean="0"/>
            </a:br>
            <a:r>
              <a:rPr lang="en-US" altLang="zh-TW" smtClean="0"/>
              <a:t>put on Data Out</a:t>
            </a:r>
          </a:p>
          <a:p>
            <a:pPr lvl="1">
              <a:lnSpc>
                <a:spcPct val="80000"/>
              </a:lnSpc>
            </a:pPr>
            <a:r>
              <a:rPr lang="en-US" altLang="zh-TW" smtClean="0"/>
              <a:t>Write Enable = 1: address selects the memory</a:t>
            </a:r>
            <a:br>
              <a:rPr lang="en-US" altLang="zh-TW" smtClean="0"/>
            </a:br>
            <a:r>
              <a:rPr lang="en-US" altLang="zh-TW" smtClean="0"/>
              <a:t>word to be written via the Data In bus</a:t>
            </a:r>
          </a:p>
          <a:p>
            <a:pPr>
              <a:lnSpc>
                <a:spcPct val="80000"/>
              </a:lnSpc>
            </a:pPr>
            <a:r>
              <a:rPr lang="en-US" altLang="zh-TW" smtClean="0"/>
              <a:t>Clock input (CLK)</a:t>
            </a:r>
            <a:r>
              <a:rPr lang="en-US" altLang="zh-TW" sz="2000"/>
              <a:t> </a:t>
            </a:r>
          </a:p>
          <a:p>
            <a:pPr lvl="1">
              <a:lnSpc>
                <a:spcPct val="80000"/>
              </a:lnSpc>
            </a:pPr>
            <a:r>
              <a:rPr lang="en-US" altLang="zh-TW" smtClean="0"/>
              <a:t>The CLK input is a factor ONLY during write operation</a:t>
            </a:r>
          </a:p>
          <a:p>
            <a:pPr lvl="1">
              <a:lnSpc>
                <a:spcPct val="80000"/>
              </a:lnSpc>
            </a:pPr>
            <a:r>
              <a:rPr lang="en-US" altLang="zh-TW" smtClean="0"/>
              <a:t>During read operation, behaves as a combinational logic block:</a:t>
            </a:r>
          </a:p>
          <a:p>
            <a:pPr lvl="2">
              <a:lnSpc>
                <a:spcPct val="80000"/>
              </a:lnSpc>
            </a:pPr>
            <a:r>
              <a:rPr lang="en-US" altLang="zh-TW" smtClean="0"/>
              <a:t>Address valid =&gt; Data Out valid after access time</a:t>
            </a:r>
          </a:p>
          <a:p>
            <a:pPr lvl="2">
              <a:lnSpc>
                <a:spcPct val="80000"/>
              </a:lnSpc>
            </a:pPr>
            <a:r>
              <a:rPr lang="en-US" altLang="zh-TW" smtClean="0"/>
              <a:t>No need for read control</a:t>
            </a:r>
          </a:p>
        </p:txBody>
      </p:sp>
    </p:spTree>
    <p:extLst>
      <p:ext uri="{BB962C8B-B14F-4D97-AF65-F5344CB8AC3E}">
        <p14:creationId xmlns:p14="http://schemas.microsoft.com/office/powerpoint/2010/main" val="804858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3901" y="2938463"/>
            <a:ext cx="4086225" cy="323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8" name="Line 3"/>
          <p:cNvSpPr>
            <a:spLocks noChangeShapeType="1"/>
          </p:cNvSpPr>
          <p:nvPr/>
        </p:nvSpPr>
        <p:spPr bwMode="auto">
          <a:xfrm>
            <a:off x="8147050" y="6138863"/>
            <a:ext cx="181610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4"/>
          <p:cNvSpPr>
            <a:spLocks noGrp="1" noChangeArrowheads="1"/>
          </p:cNvSpPr>
          <p:nvPr>
            <p:ph type="body" idx="1"/>
          </p:nvPr>
        </p:nvSpPr>
        <p:spPr/>
        <p:txBody>
          <a:bodyPr/>
          <a:lstStyle/>
          <a:p>
            <a:r>
              <a:rPr lang="en-US" altLang="zh-TW" dirty="0" smtClean="0"/>
              <a:t>Instruction fetch unit: common operations</a:t>
            </a:r>
          </a:p>
          <a:p>
            <a:pPr lvl="1"/>
            <a:r>
              <a:rPr lang="en-US" altLang="zh-TW" dirty="0" smtClean="0"/>
              <a:t>Fetch the instruction: mem[PC]</a:t>
            </a:r>
          </a:p>
          <a:p>
            <a:pPr lvl="1"/>
            <a:r>
              <a:rPr lang="en-US" altLang="zh-TW" dirty="0" smtClean="0"/>
              <a:t>Update the program counter:</a:t>
            </a:r>
            <a:endParaRPr lang="en-US" altLang="zh-TW" sz="2600" dirty="0"/>
          </a:p>
          <a:p>
            <a:pPr lvl="2">
              <a:spcBef>
                <a:spcPct val="10000"/>
              </a:spcBef>
            </a:pPr>
            <a:r>
              <a:rPr lang="en-US" altLang="zh-TW" dirty="0" smtClean="0"/>
              <a:t>Sequential code: PC &lt;- PC + 4 </a:t>
            </a:r>
          </a:p>
          <a:p>
            <a:pPr lvl="2">
              <a:spcBef>
                <a:spcPct val="10000"/>
              </a:spcBef>
            </a:pPr>
            <a:r>
              <a:rPr lang="en-US" altLang="zh-TW" dirty="0" smtClean="0"/>
              <a:t>Branch and Jump:   PC &lt;- “Something else”</a:t>
            </a:r>
            <a:endParaRPr lang="en-US" altLang="zh-TW" sz="1800" dirty="0"/>
          </a:p>
        </p:txBody>
      </p:sp>
      <p:sp>
        <p:nvSpPr>
          <p:cNvPr id="26630" name="Rectangle 5"/>
          <p:cNvSpPr>
            <a:spLocks noGrp="1" noChangeArrowheads="1"/>
          </p:cNvSpPr>
          <p:nvPr>
            <p:ph type="title"/>
          </p:nvPr>
        </p:nvSpPr>
        <p:spPr/>
        <p:txBody>
          <a:bodyPr/>
          <a:lstStyle/>
          <a:p>
            <a:r>
              <a:rPr lang="en-US" altLang="zh-TW" smtClean="0"/>
              <a:t>Step 3a: Datapath Assembly</a:t>
            </a:r>
          </a:p>
        </p:txBody>
      </p:sp>
    </p:spTree>
    <p:extLst>
      <p:ext uri="{BB962C8B-B14F-4D97-AF65-F5344CB8AC3E}">
        <p14:creationId xmlns:p14="http://schemas.microsoft.com/office/powerpoint/2010/main" val="268568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2"/>
          <p:cNvGrpSpPr>
            <a:grpSpLocks/>
          </p:cNvGrpSpPr>
          <p:nvPr/>
        </p:nvGrpSpPr>
        <p:grpSpPr bwMode="auto">
          <a:xfrm>
            <a:off x="1885950" y="2438401"/>
            <a:ext cx="6821354" cy="949325"/>
            <a:chOff x="1046" y="1639"/>
            <a:chExt cx="3966" cy="598"/>
          </a:xfrm>
        </p:grpSpPr>
        <p:sp>
          <p:nvSpPr>
            <p:cNvPr id="27822" name="Rectangle 3"/>
            <p:cNvSpPr>
              <a:spLocks noChangeArrowheads="1"/>
            </p:cNvSpPr>
            <p:nvPr/>
          </p:nvSpPr>
          <p:spPr bwMode="auto">
            <a:xfrm>
              <a:off x="1112" y="1832"/>
              <a:ext cx="382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27823" name="Group 4"/>
            <p:cNvGrpSpPr>
              <a:grpSpLocks/>
            </p:cNvGrpSpPr>
            <p:nvPr/>
          </p:nvGrpSpPr>
          <p:grpSpPr bwMode="auto">
            <a:xfrm>
              <a:off x="1108" y="1828"/>
              <a:ext cx="664" cy="217"/>
              <a:chOff x="1108" y="1828"/>
              <a:chExt cx="664" cy="217"/>
            </a:xfrm>
          </p:grpSpPr>
          <p:sp>
            <p:nvSpPr>
              <p:cNvPr id="27853" name="Rectangle 5"/>
              <p:cNvSpPr>
                <a:spLocks noChangeArrowheads="1"/>
              </p:cNvSpPr>
              <p:nvPr/>
            </p:nvSpPr>
            <p:spPr bwMode="auto">
              <a:xfrm>
                <a:off x="1108" y="1828"/>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854" name="Rectangle 6"/>
              <p:cNvSpPr>
                <a:spLocks noChangeArrowheads="1"/>
              </p:cNvSpPr>
              <p:nvPr/>
            </p:nvSpPr>
            <p:spPr bwMode="auto">
              <a:xfrm>
                <a:off x="1304" y="1831"/>
                <a:ext cx="25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a:t>
                </a:r>
              </a:p>
            </p:txBody>
          </p:sp>
        </p:grpSp>
        <p:grpSp>
          <p:nvGrpSpPr>
            <p:cNvPr id="27824" name="Group 7"/>
            <p:cNvGrpSpPr>
              <a:grpSpLocks/>
            </p:cNvGrpSpPr>
            <p:nvPr/>
          </p:nvGrpSpPr>
          <p:grpSpPr bwMode="auto">
            <a:xfrm>
              <a:off x="1780" y="1828"/>
              <a:ext cx="616" cy="215"/>
              <a:chOff x="1780" y="1828"/>
              <a:chExt cx="616" cy="215"/>
            </a:xfrm>
          </p:grpSpPr>
          <p:sp>
            <p:nvSpPr>
              <p:cNvPr id="27851" name="Rectangle 8"/>
              <p:cNvSpPr>
                <a:spLocks noChangeArrowheads="1"/>
              </p:cNvSpPr>
              <p:nvPr/>
            </p:nvSpPr>
            <p:spPr bwMode="auto">
              <a:xfrm>
                <a:off x="1780" y="1828"/>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852" name="Rectangle 9"/>
              <p:cNvSpPr>
                <a:spLocks noChangeArrowheads="1"/>
              </p:cNvSpPr>
              <p:nvPr/>
            </p:nvSpPr>
            <p:spPr bwMode="auto">
              <a:xfrm>
                <a:off x="1958" y="1831"/>
                <a:ext cx="2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rs</a:t>
                </a:r>
              </a:p>
            </p:txBody>
          </p:sp>
        </p:grpSp>
        <p:grpSp>
          <p:nvGrpSpPr>
            <p:cNvPr id="27825" name="Group 10"/>
            <p:cNvGrpSpPr>
              <a:grpSpLocks/>
            </p:cNvGrpSpPr>
            <p:nvPr/>
          </p:nvGrpSpPr>
          <p:grpSpPr bwMode="auto">
            <a:xfrm>
              <a:off x="2404" y="1828"/>
              <a:ext cx="616" cy="215"/>
              <a:chOff x="2404" y="1828"/>
              <a:chExt cx="616" cy="215"/>
            </a:xfrm>
          </p:grpSpPr>
          <p:sp>
            <p:nvSpPr>
              <p:cNvPr id="27849" name="Rectangle 11"/>
              <p:cNvSpPr>
                <a:spLocks noChangeArrowheads="1"/>
              </p:cNvSpPr>
              <p:nvPr/>
            </p:nvSpPr>
            <p:spPr bwMode="auto">
              <a:xfrm>
                <a:off x="2404" y="1828"/>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850" name="Rectangle 12"/>
              <p:cNvSpPr>
                <a:spLocks noChangeArrowheads="1"/>
              </p:cNvSpPr>
              <p:nvPr/>
            </p:nvSpPr>
            <p:spPr bwMode="auto">
              <a:xfrm>
                <a:off x="2582" y="1831"/>
                <a:ext cx="19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a:t>
                </a:r>
              </a:p>
            </p:txBody>
          </p:sp>
        </p:grpSp>
        <p:grpSp>
          <p:nvGrpSpPr>
            <p:cNvPr id="27826" name="Group 13"/>
            <p:cNvGrpSpPr>
              <a:grpSpLocks/>
            </p:cNvGrpSpPr>
            <p:nvPr/>
          </p:nvGrpSpPr>
          <p:grpSpPr bwMode="auto">
            <a:xfrm>
              <a:off x="3028" y="1828"/>
              <a:ext cx="616" cy="217"/>
              <a:chOff x="3028" y="1828"/>
              <a:chExt cx="616" cy="217"/>
            </a:xfrm>
          </p:grpSpPr>
          <p:sp>
            <p:nvSpPr>
              <p:cNvPr id="27847" name="Rectangle 14"/>
              <p:cNvSpPr>
                <a:spLocks noChangeArrowheads="1"/>
              </p:cNvSpPr>
              <p:nvPr/>
            </p:nvSpPr>
            <p:spPr bwMode="auto">
              <a:xfrm>
                <a:off x="3028" y="1828"/>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848" name="Rectangle 15"/>
              <p:cNvSpPr>
                <a:spLocks noChangeArrowheads="1"/>
              </p:cNvSpPr>
              <p:nvPr/>
            </p:nvSpPr>
            <p:spPr bwMode="auto">
              <a:xfrm>
                <a:off x="3206" y="1831"/>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rd</a:t>
                </a:r>
              </a:p>
            </p:txBody>
          </p:sp>
        </p:grpSp>
        <p:grpSp>
          <p:nvGrpSpPr>
            <p:cNvPr id="27827" name="Group 16"/>
            <p:cNvGrpSpPr>
              <a:grpSpLocks/>
            </p:cNvGrpSpPr>
            <p:nvPr/>
          </p:nvGrpSpPr>
          <p:grpSpPr bwMode="auto">
            <a:xfrm>
              <a:off x="3652" y="1828"/>
              <a:ext cx="616" cy="217"/>
              <a:chOff x="3652" y="1828"/>
              <a:chExt cx="616" cy="217"/>
            </a:xfrm>
          </p:grpSpPr>
          <p:sp>
            <p:nvSpPr>
              <p:cNvPr id="27845" name="Rectangle 17"/>
              <p:cNvSpPr>
                <a:spLocks noChangeArrowheads="1"/>
              </p:cNvSpPr>
              <p:nvPr/>
            </p:nvSpPr>
            <p:spPr bwMode="auto">
              <a:xfrm>
                <a:off x="3652" y="1828"/>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846" name="Rectangle 18"/>
              <p:cNvSpPr>
                <a:spLocks noChangeArrowheads="1"/>
              </p:cNvSpPr>
              <p:nvPr/>
            </p:nvSpPr>
            <p:spPr bwMode="auto">
              <a:xfrm>
                <a:off x="3734" y="1831"/>
                <a:ext cx="45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shamt</a:t>
                </a:r>
              </a:p>
            </p:txBody>
          </p:sp>
        </p:grpSp>
        <p:grpSp>
          <p:nvGrpSpPr>
            <p:cNvPr id="27828" name="Group 19"/>
            <p:cNvGrpSpPr>
              <a:grpSpLocks/>
            </p:cNvGrpSpPr>
            <p:nvPr/>
          </p:nvGrpSpPr>
          <p:grpSpPr bwMode="auto">
            <a:xfrm>
              <a:off x="4276" y="1828"/>
              <a:ext cx="664" cy="215"/>
              <a:chOff x="4276" y="1828"/>
              <a:chExt cx="664" cy="215"/>
            </a:xfrm>
          </p:grpSpPr>
          <p:sp>
            <p:nvSpPr>
              <p:cNvPr id="27843" name="Rectangle 20"/>
              <p:cNvSpPr>
                <a:spLocks noChangeArrowheads="1"/>
              </p:cNvSpPr>
              <p:nvPr/>
            </p:nvSpPr>
            <p:spPr bwMode="auto">
              <a:xfrm>
                <a:off x="4276" y="1828"/>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844" name="Rectangle 21"/>
              <p:cNvSpPr>
                <a:spLocks noChangeArrowheads="1"/>
              </p:cNvSpPr>
              <p:nvPr/>
            </p:nvSpPr>
            <p:spPr bwMode="auto">
              <a:xfrm>
                <a:off x="4472" y="1831"/>
                <a:ext cx="39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funct</a:t>
                </a:r>
              </a:p>
            </p:txBody>
          </p:sp>
        </p:grpSp>
        <p:grpSp>
          <p:nvGrpSpPr>
            <p:cNvPr id="27829" name="Group 22"/>
            <p:cNvGrpSpPr>
              <a:grpSpLocks/>
            </p:cNvGrpSpPr>
            <p:nvPr/>
          </p:nvGrpSpPr>
          <p:grpSpPr bwMode="auto">
            <a:xfrm>
              <a:off x="1046" y="1639"/>
              <a:ext cx="3966" cy="598"/>
              <a:chOff x="1046" y="1639"/>
              <a:chExt cx="3966" cy="598"/>
            </a:xfrm>
          </p:grpSpPr>
          <p:sp>
            <p:nvSpPr>
              <p:cNvPr id="27830" name="Rectangle 23"/>
              <p:cNvSpPr>
                <a:spLocks noChangeArrowheads="1"/>
              </p:cNvSpPr>
              <p:nvPr/>
            </p:nvSpPr>
            <p:spPr bwMode="auto">
              <a:xfrm>
                <a:off x="4838" y="1639"/>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0</a:t>
                </a:r>
              </a:p>
            </p:txBody>
          </p:sp>
          <p:sp>
            <p:nvSpPr>
              <p:cNvPr id="27831" name="Rectangle 24"/>
              <p:cNvSpPr>
                <a:spLocks noChangeArrowheads="1"/>
              </p:cNvSpPr>
              <p:nvPr/>
            </p:nvSpPr>
            <p:spPr bwMode="auto">
              <a:xfrm>
                <a:off x="4118" y="1639"/>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a:t>
                </a:r>
              </a:p>
            </p:txBody>
          </p:sp>
          <p:sp>
            <p:nvSpPr>
              <p:cNvPr id="27832" name="Rectangle 25"/>
              <p:cNvSpPr>
                <a:spLocks noChangeArrowheads="1"/>
              </p:cNvSpPr>
              <p:nvPr/>
            </p:nvSpPr>
            <p:spPr bwMode="auto">
              <a:xfrm>
                <a:off x="3446" y="1639"/>
                <a:ext cx="23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11</a:t>
                </a:r>
              </a:p>
            </p:txBody>
          </p:sp>
          <p:sp>
            <p:nvSpPr>
              <p:cNvPr id="27833" name="Rectangle 26"/>
              <p:cNvSpPr>
                <a:spLocks noChangeArrowheads="1"/>
              </p:cNvSpPr>
              <p:nvPr/>
            </p:nvSpPr>
            <p:spPr bwMode="auto">
              <a:xfrm>
                <a:off x="2822" y="1639"/>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a:t>
                </a:r>
              </a:p>
            </p:txBody>
          </p:sp>
          <p:sp>
            <p:nvSpPr>
              <p:cNvPr id="27834" name="Rectangle 27"/>
              <p:cNvSpPr>
                <a:spLocks noChangeArrowheads="1"/>
              </p:cNvSpPr>
              <p:nvPr/>
            </p:nvSpPr>
            <p:spPr bwMode="auto">
              <a:xfrm>
                <a:off x="2198" y="1639"/>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21</a:t>
                </a:r>
              </a:p>
            </p:txBody>
          </p:sp>
          <p:sp>
            <p:nvSpPr>
              <p:cNvPr id="27835" name="Rectangle 28"/>
              <p:cNvSpPr>
                <a:spLocks noChangeArrowheads="1"/>
              </p:cNvSpPr>
              <p:nvPr/>
            </p:nvSpPr>
            <p:spPr bwMode="auto">
              <a:xfrm>
                <a:off x="1574" y="1639"/>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26</a:t>
                </a:r>
              </a:p>
            </p:txBody>
          </p:sp>
          <p:sp>
            <p:nvSpPr>
              <p:cNvPr id="27836" name="Rectangle 29"/>
              <p:cNvSpPr>
                <a:spLocks noChangeArrowheads="1"/>
              </p:cNvSpPr>
              <p:nvPr/>
            </p:nvSpPr>
            <p:spPr bwMode="auto">
              <a:xfrm>
                <a:off x="1046" y="1639"/>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31</a:t>
                </a:r>
              </a:p>
            </p:txBody>
          </p:sp>
          <p:sp>
            <p:nvSpPr>
              <p:cNvPr id="27837" name="Rectangle 30"/>
              <p:cNvSpPr>
                <a:spLocks noChangeArrowheads="1"/>
              </p:cNvSpPr>
              <p:nvPr/>
            </p:nvSpPr>
            <p:spPr bwMode="auto">
              <a:xfrm>
                <a:off x="1286" y="202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 </a:t>
                </a:r>
                <a:r>
                  <a:rPr kumimoji="1" lang="en-US" altLang="zh-TW" sz="1600" b="1">
                    <a:latin typeface="Arial" panose="020B0604020202020204" pitchFamily="34" charset="0"/>
                  </a:rPr>
                  <a:t>bits</a:t>
                </a:r>
              </a:p>
            </p:txBody>
          </p:sp>
          <p:sp>
            <p:nvSpPr>
              <p:cNvPr id="27838" name="Rectangle 31"/>
              <p:cNvSpPr>
                <a:spLocks noChangeArrowheads="1"/>
              </p:cNvSpPr>
              <p:nvPr/>
            </p:nvSpPr>
            <p:spPr bwMode="auto">
              <a:xfrm>
                <a:off x="4454" y="202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 </a:t>
                </a:r>
                <a:r>
                  <a:rPr kumimoji="1" lang="en-US" altLang="zh-TW" sz="1600" b="1">
                    <a:latin typeface="Arial" panose="020B0604020202020204" pitchFamily="34" charset="0"/>
                  </a:rPr>
                  <a:t>bits</a:t>
                </a:r>
              </a:p>
            </p:txBody>
          </p:sp>
          <p:sp>
            <p:nvSpPr>
              <p:cNvPr id="27839" name="Rectangle 32"/>
              <p:cNvSpPr>
                <a:spLocks noChangeArrowheads="1"/>
              </p:cNvSpPr>
              <p:nvPr/>
            </p:nvSpPr>
            <p:spPr bwMode="auto">
              <a:xfrm>
                <a:off x="3782" y="202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sp>
            <p:nvSpPr>
              <p:cNvPr id="27840" name="Rectangle 33"/>
              <p:cNvSpPr>
                <a:spLocks noChangeArrowheads="1"/>
              </p:cNvSpPr>
              <p:nvPr/>
            </p:nvSpPr>
            <p:spPr bwMode="auto">
              <a:xfrm>
                <a:off x="3158" y="202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sp>
            <p:nvSpPr>
              <p:cNvPr id="27841" name="Rectangle 34"/>
              <p:cNvSpPr>
                <a:spLocks noChangeArrowheads="1"/>
              </p:cNvSpPr>
              <p:nvPr/>
            </p:nvSpPr>
            <p:spPr bwMode="auto">
              <a:xfrm>
                <a:off x="2534" y="202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sp>
            <p:nvSpPr>
              <p:cNvPr id="27842" name="Rectangle 35"/>
              <p:cNvSpPr>
                <a:spLocks noChangeArrowheads="1"/>
              </p:cNvSpPr>
              <p:nvPr/>
            </p:nvSpPr>
            <p:spPr bwMode="auto">
              <a:xfrm>
                <a:off x="1910" y="2023"/>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grpSp>
      </p:grpSp>
      <p:sp>
        <p:nvSpPr>
          <p:cNvPr id="27652" name="Text Box 37"/>
          <p:cNvSpPr txBox="1">
            <a:spLocks noChangeArrowheads="1"/>
          </p:cNvSpPr>
          <p:nvPr/>
        </p:nvSpPr>
        <p:spPr bwMode="auto">
          <a:xfrm>
            <a:off x="3030538" y="3449638"/>
            <a:ext cx="4000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solidFill>
                  <a:srgbClr val="009E00"/>
                </a:solidFill>
                <a:latin typeface="Arial" panose="020B0604020202020204" pitchFamily="34" charset="0"/>
              </a:rPr>
              <a:t>rs</a:t>
            </a:r>
            <a:endParaRPr kumimoji="1" lang="en-US" altLang="zh-TW" sz="1800" b="1">
              <a:latin typeface="Arial" panose="020B0604020202020204" pitchFamily="34" charset="0"/>
            </a:endParaRPr>
          </a:p>
        </p:txBody>
      </p:sp>
      <p:sp>
        <p:nvSpPr>
          <p:cNvPr id="27653" name="Text Box 38"/>
          <p:cNvSpPr txBox="1">
            <a:spLocks noChangeArrowheads="1"/>
          </p:cNvSpPr>
          <p:nvPr/>
        </p:nvSpPr>
        <p:spPr bwMode="auto">
          <a:xfrm>
            <a:off x="3030538" y="3983038"/>
            <a:ext cx="3492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solidFill>
                  <a:srgbClr val="009E00"/>
                </a:solidFill>
                <a:latin typeface="Arial" panose="020B0604020202020204" pitchFamily="34" charset="0"/>
              </a:rPr>
              <a:t>rt</a:t>
            </a:r>
            <a:endParaRPr kumimoji="1" lang="en-US" altLang="zh-TW" sz="1800" b="1">
              <a:latin typeface="Arial" panose="020B0604020202020204" pitchFamily="34" charset="0"/>
            </a:endParaRPr>
          </a:p>
        </p:txBody>
      </p:sp>
      <p:sp>
        <p:nvSpPr>
          <p:cNvPr id="27654" name="Text Box 39"/>
          <p:cNvSpPr txBox="1">
            <a:spLocks noChangeArrowheads="1"/>
          </p:cNvSpPr>
          <p:nvPr/>
        </p:nvSpPr>
        <p:spPr bwMode="auto">
          <a:xfrm>
            <a:off x="3030538" y="4592638"/>
            <a:ext cx="4127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800" b="1">
                <a:solidFill>
                  <a:srgbClr val="009E00"/>
                </a:solidFill>
                <a:latin typeface="Arial" panose="020B0604020202020204" pitchFamily="34" charset="0"/>
              </a:rPr>
              <a:t>rd</a:t>
            </a:r>
            <a:endParaRPr kumimoji="1" lang="en-US" altLang="zh-TW" sz="1800" b="1">
              <a:latin typeface="Arial" panose="020B0604020202020204" pitchFamily="34" charset="0"/>
            </a:endParaRPr>
          </a:p>
        </p:txBody>
      </p:sp>
      <p:sp>
        <p:nvSpPr>
          <p:cNvPr id="27655" name="Rectangle 40"/>
          <p:cNvSpPr>
            <a:spLocks noGrp="1" noChangeArrowheads="1"/>
          </p:cNvSpPr>
          <p:nvPr>
            <p:ph type="title"/>
          </p:nvPr>
        </p:nvSpPr>
        <p:spPr/>
        <p:txBody>
          <a:bodyPr/>
          <a:lstStyle/>
          <a:p>
            <a:r>
              <a:rPr lang="en-US" altLang="zh-TW" dirty="0" smtClean="0"/>
              <a:t>Step 3b: Add and Subtract</a:t>
            </a:r>
          </a:p>
        </p:txBody>
      </p:sp>
      <p:sp>
        <p:nvSpPr>
          <p:cNvPr id="27656" name="Rectangle 41"/>
          <p:cNvSpPr>
            <a:spLocks noGrp="1" noChangeArrowheads="1"/>
          </p:cNvSpPr>
          <p:nvPr>
            <p:ph type="body" idx="1"/>
          </p:nvPr>
        </p:nvSpPr>
        <p:spPr>
          <a:xfrm>
            <a:off x="838200" y="1269208"/>
            <a:ext cx="10515600" cy="4351338"/>
          </a:xfrm>
        </p:spPr>
        <p:txBody>
          <a:bodyPr/>
          <a:lstStyle/>
          <a:p>
            <a:r>
              <a:rPr lang="en-US" altLang="zh-TW" dirty="0" smtClean="0"/>
              <a:t>R[</a:t>
            </a:r>
            <a:r>
              <a:rPr lang="en-US" altLang="zh-TW" dirty="0" err="1" smtClean="0"/>
              <a:t>rd</a:t>
            </a:r>
            <a:r>
              <a:rPr lang="en-US" altLang="zh-TW" dirty="0" smtClean="0"/>
              <a:t>] &lt;- R[</a:t>
            </a:r>
            <a:r>
              <a:rPr lang="en-US" altLang="zh-TW" dirty="0" err="1" smtClean="0"/>
              <a:t>rs</a:t>
            </a:r>
            <a:r>
              <a:rPr lang="en-US" altLang="zh-TW" dirty="0" smtClean="0"/>
              <a:t>] op R[</a:t>
            </a:r>
            <a:r>
              <a:rPr lang="en-US" altLang="zh-TW" dirty="0" err="1" smtClean="0"/>
              <a:t>rt</a:t>
            </a:r>
            <a:r>
              <a:rPr lang="en-US" altLang="zh-TW" dirty="0" smtClean="0"/>
              <a:t>] 	Ex: add    </a:t>
            </a:r>
            <a:r>
              <a:rPr lang="en-US" altLang="zh-TW" dirty="0" err="1" smtClean="0"/>
              <a:t>rd</a:t>
            </a:r>
            <a:r>
              <a:rPr lang="en-US" altLang="zh-TW" dirty="0" smtClean="0"/>
              <a:t>, </a:t>
            </a:r>
            <a:r>
              <a:rPr lang="en-US" altLang="zh-TW" dirty="0" err="1" smtClean="0"/>
              <a:t>rs</a:t>
            </a:r>
            <a:r>
              <a:rPr lang="en-US" altLang="zh-TW" dirty="0" smtClean="0"/>
              <a:t>, </a:t>
            </a:r>
            <a:r>
              <a:rPr lang="en-US" altLang="zh-TW" dirty="0" err="1" smtClean="0"/>
              <a:t>rt</a:t>
            </a:r>
            <a:endParaRPr lang="en-US" altLang="zh-TW" dirty="0" smtClean="0"/>
          </a:p>
          <a:p>
            <a:pPr lvl="1"/>
            <a:r>
              <a:rPr lang="en-US" altLang="zh-TW" dirty="0" smtClean="0"/>
              <a:t>Ra, </a:t>
            </a:r>
            <a:r>
              <a:rPr lang="en-US" altLang="zh-TW" dirty="0" err="1" smtClean="0"/>
              <a:t>Rb</a:t>
            </a:r>
            <a:r>
              <a:rPr lang="en-US" altLang="zh-TW" dirty="0" smtClean="0"/>
              <a:t>, </a:t>
            </a:r>
            <a:r>
              <a:rPr lang="en-US" altLang="zh-TW" dirty="0" err="1" smtClean="0"/>
              <a:t>Rw</a:t>
            </a:r>
            <a:r>
              <a:rPr lang="en-US" altLang="zh-TW" dirty="0" smtClean="0"/>
              <a:t> come from inst.’s </a:t>
            </a:r>
            <a:r>
              <a:rPr lang="en-US" altLang="zh-TW" dirty="0" err="1" smtClean="0"/>
              <a:t>rs</a:t>
            </a:r>
            <a:r>
              <a:rPr lang="en-US" altLang="zh-TW" dirty="0" smtClean="0"/>
              <a:t>, </a:t>
            </a:r>
            <a:r>
              <a:rPr lang="en-US" altLang="zh-TW" dirty="0" err="1" smtClean="0"/>
              <a:t>rt</a:t>
            </a:r>
            <a:r>
              <a:rPr lang="en-US" altLang="zh-TW" dirty="0" smtClean="0"/>
              <a:t>, and </a:t>
            </a:r>
            <a:r>
              <a:rPr lang="en-US" altLang="zh-TW" dirty="0" err="1" smtClean="0"/>
              <a:t>rd</a:t>
            </a:r>
            <a:r>
              <a:rPr lang="en-US" altLang="zh-TW" dirty="0" smtClean="0"/>
              <a:t> fields</a:t>
            </a:r>
          </a:p>
          <a:p>
            <a:pPr lvl="1"/>
            <a:r>
              <a:rPr lang="en-US" altLang="zh-TW" dirty="0" smtClean="0"/>
              <a:t>ALU and </a:t>
            </a:r>
            <a:r>
              <a:rPr lang="en-US" altLang="zh-TW" dirty="0" err="1" smtClean="0"/>
              <a:t>RegWrite</a:t>
            </a:r>
            <a:r>
              <a:rPr lang="en-US" altLang="zh-TW" dirty="0" smtClean="0"/>
              <a:t>: control logic after decode </a:t>
            </a:r>
            <a:endParaRPr lang="en-US" altLang="zh-TW" sz="2000" dirty="0"/>
          </a:p>
        </p:txBody>
      </p:sp>
      <p:sp>
        <p:nvSpPr>
          <p:cNvPr id="27657" name="Text Box 43"/>
          <p:cNvSpPr txBox="1">
            <a:spLocks noChangeArrowheads="1"/>
          </p:cNvSpPr>
          <p:nvPr/>
        </p:nvSpPr>
        <p:spPr bwMode="auto">
          <a:xfrm>
            <a:off x="7113588" y="3333751"/>
            <a:ext cx="234950" cy="396875"/>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2000">
                <a:solidFill>
                  <a:srgbClr val="FF6600"/>
                </a:solidFill>
              </a:rPr>
              <a:t>4</a:t>
            </a:r>
          </a:p>
        </p:txBody>
      </p:sp>
      <p:grpSp>
        <p:nvGrpSpPr>
          <p:cNvPr id="27658" name="Group 45"/>
          <p:cNvGrpSpPr>
            <a:grpSpLocks noChangeAspect="1"/>
          </p:cNvGrpSpPr>
          <p:nvPr/>
        </p:nvGrpSpPr>
        <p:grpSpPr bwMode="auto">
          <a:xfrm>
            <a:off x="1771650" y="3384551"/>
            <a:ext cx="7246938" cy="2943225"/>
            <a:chOff x="396" y="2132"/>
            <a:chExt cx="4565" cy="1854"/>
          </a:xfrm>
        </p:grpSpPr>
        <p:sp>
          <p:nvSpPr>
            <p:cNvPr id="27660" name="AutoShape 44"/>
            <p:cNvSpPr>
              <a:spLocks noChangeAspect="1" noChangeArrowheads="1" noTextEdit="1"/>
            </p:cNvSpPr>
            <p:nvPr/>
          </p:nvSpPr>
          <p:spPr bwMode="auto">
            <a:xfrm>
              <a:off x="396" y="2136"/>
              <a:ext cx="4562" cy="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61" name="Line 46"/>
            <p:cNvSpPr>
              <a:spLocks noChangeShapeType="1"/>
            </p:cNvSpPr>
            <p:nvPr/>
          </p:nvSpPr>
          <p:spPr bwMode="auto">
            <a:xfrm flipH="1">
              <a:off x="3016" y="2542"/>
              <a:ext cx="555" cy="1"/>
            </a:xfrm>
            <a:prstGeom prst="line">
              <a:avLst/>
            </a:prstGeom>
            <a:noFill/>
            <a:ln w="444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Freeform 47"/>
            <p:cNvSpPr>
              <a:spLocks/>
            </p:cNvSpPr>
            <p:nvPr/>
          </p:nvSpPr>
          <p:spPr bwMode="auto">
            <a:xfrm>
              <a:off x="1418" y="3072"/>
              <a:ext cx="69" cy="64"/>
            </a:xfrm>
            <a:custGeom>
              <a:avLst/>
              <a:gdLst>
                <a:gd name="T0" fmla="*/ 0 w 69"/>
                <a:gd name="T1" fmla="*/ 0 h 64"/>
                <a:gd name="T2" fmla="*/ 0 w 69"/>
                <a:gd name="T3" fmla="*/ 64 h 64"/>
                <a:gd name="T4" fmla="*/ 69 w 69"/>
                <a:gd name="T5" fmla="*/ 34 h 64"/>
                <a:gd name="T6" fmla="*/ 0 w 69"/>
                <a:gd name="T7" fmla="*/ 4 h 64"/>
                <a:gd name="T8" fmla="*/ 0 w 69"/>
                <a:gd name="T9" fmla="*/ 4 h 64"/>
                <a:gd name="T10" fmla="*/ 0 w 69"/>
                <a:gd name="T11" fmla="*/ 0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64">
                  <a:moveTo>
                    <a:pt x="0" y="0"/>
                  </a:moveTo>
                  <a:lnTo>
                    <a:pt x="0" y="64"/>
                  </a:lnTo>
                  <a:lnTo>
                    <a:pt x="69" y="3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3" name="Rectangle 48"/>
            <p:cNvSpPr>
              <a:spLocks noChangeArrowheads="1"/>
            </p:cNvSpPr>
            <p:nvPr/>
          </p:nvSpPr>
          <p:spPr bwMode="auto">
            <a:xfrm>
              <a:off x="465" y="2737"/>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664" name="Rectangle 49"/>
            <p:cNvSpPr>
              <a:spLocks noChangeArrowheads="1"/>
            </p:cNvSpPr>
            <p:nvPr/>
          </p:nvSpPr>
          <p:spPr bwMode="auto">
            <a:xfrm>
              <a:off x="501" y="273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n</a:t>
              </a:r>
              <a:endParaRPr lang="en-US" altLang="zh-TW"/>
            </a:p>
          </p:txBody>
        </p:sp>
        <p:sp>
          <p:nvSpPr>
            <p:cNvPr id="27665" name="Rectangle 50"/>
            <p:cNvSpPr>
              <a:spLocks noChangeArrowheads="1"/>
            </p:cNvSpPr>
            <p:nvPr/>
          </p:nvSpPr>
          <p:spPr bwMode="auto">
            <a:xfrm>
              <a:off x="578" y="2737"/>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666" name="Rectangle 51"/>
            <p:cNvSpPr>
              <a:spLocks noChangeArrowheads="1"/>
            </p:cNvSpPr>
            <p:nvPr/>
          </p:nvSpPr>
          <p:spPr bwMode="auto">
            <a:xfrm>
              <a:off x="643" y="2737"/>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667" name="Rectangle 52"/>
            <p:cNvSpPr>
              <a:spLocks noChangeArrowheads="1"/>
            </p:cNvSpPr>
            <p:nvPr/>
          </p:nvSpPr>
          <p:spPr bwMode="auto">
            <a:xfrm>
              <a:off x="680" y="2737"/>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668" name="Rectangle 53"/>
            <p:cNvSpPr>
              <a:spLocks noChangeArrowheads="1"/>
            </p:cNvSpPr>
            <p:nvPr/>
          </p:nvSpPr>
          <p:spPr bwMode="auto">
            <a:xfrm>
              <a:off x="729" y="273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u</a:t>
              </a:r>
              <a:endParaRPr lang="en-US" altLang="zh-TW"/>
            </a:p>
          </p:txBody>
        </p:sp>
        <p:sp>
          <p:nvSpPr>
            <p:cNvPr id="27669" name="Rectangle 54"/>
            <p:cNvSpPr>
              <a:spLocks noChangeArrowheads="1"/>
            </p:cNvSpPr>
            <p:nvPr/>
          </p:nvSpPr>
          <p:spPr bwMode="auto">
            <a:xfrm>
              <a:off x="802" y="2737"/>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c</a:t>
              </a:r>
              <a:endParaRPr lang="en-US" altLang="zh-TW"/>
            </a:p>
          </p:txBody>
        </p:sp>
        <p:sp>
          <p:nvSpPr>
            <p:cNvPr id="27670" name="Rectangle 55"/>
            <p:cNvSpPr>
              <a:spLocks noChangeArrowheads="1"/>
            </p:cNvSpPr>
            <p:nvPr/>
          </p:nvSpPr>
          <p:spPr bwMode="auto">
            <a:xfrm>
              <a:off x="870" y="2737"/>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671" name="Rectangle 56"/>
            <p:cNvSpPr>
              <a:spLocks noChangeArrowheads="1"/>
            </p:cNvSpPr>
            <p:nvPr/>
          </p:nvSpPr>
          <p:spPr bwMode="auto">
            <a:xfrm>
              <a:off x="907" y="2737"/>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672" name="Rectangle 57"/>
            <p:cNvSpPr>
              <a:spLocks noChangeArrowheads="1"/>
            </p:cNvSpPr>
            <p:nvPr/>
          </p:nvSpPr>
          <p:spPr bwMode="auto">
            <a:xfrm>
              <a:off x="935" y="273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o</a:t>
              </a:r>
              <a:endParaRPr lang="en-US" altLang="zh-TW"/>
            </a:p>
          </p:txBody>
        </p:sp>
        <p:sp>
          <p:nvSpPr>
            <p:cNvPr id="27673" name="Rectangle 58"/>
            <p:cNvSpPr>
              <a:spLocks noChangeArrowheads="1"/>
            </p:cNvSpPr>
            <p:nvPr/>
          </p:nvSpPr>
          <p:spPr bwMode="auto">
            <a:xfrm>
              <a:off x="1012" y="273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n</a:t>
              </a:r>
              <a:endParaRPr lang="en-US" altLang="zh-TW"/>
            </a:p>
          </p:txBody>
        </p:sp>
        <p:sp>
          <p:nvSpPr>
            <p:cNvPr id="27674" name="Freeform 59"/>
            <p:cNvSpPr>
              <a:spLocks/>
            </p:cNvSpPr>
            <p:nvPr/>
          </p:nvSpPr>
          <p:spPr bwMode="auto">
            <a:xfrm>
              <a:off x="1418" y="2320"/>
              <a:ext cx="69" cy="64"/>
            </a:xfrm>
            <a:custGeom>
              <a:avLst/>
              <a:gdLst>
                <a:gd name="T0" fmla="*/ 0 w 69"/>
                <a:gd name="T1" fmla="*/ 0 h 64"/>
                <a:gd name="T2" fmla="*/ 0 w 69"/>
                <a:gd name="T3" fmla="*/ 64 h 64"/>
                <a:gd name="T4" fmla="*/ 69 w 69"/>
                <a:gd name="T5" fmla="*/ 34 h 64"/>
                <a:gd name="T6" fmla="*/ 0 w 69"/>
                <a:gd name="T7" fmla="*/ 4 h 64"/>
                <a:gd name="T8" fmla="*/ 0 w 69"/>
                <a:gd name="T9" fmla="*/ 4 h 64"/>
                <a:gd name="T10" fmla="*/ 0 w 69"/>
                <a:gd name="T11" fmla="*/ 0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64">
                  <a:moveTo>
                    <a:pt x="0" y="0"/>
                  </a:moveTo>
                  <a:lnTo>
                    <a:pt x="0" y="64"/>
                  </a:lnTo>
                  <a:lnTo>
                    <a:pt x="69" y="3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5" name="Freeform 60"/>
            <p:cNvSpPr>
              <a:spLocks/>
            </p:cNvSpPr>
            <p:nvPr/>
          </p:nvSpPr>
          <p:spPr bwMode="auto">
            <a:xfrm>
              <a:off x="1418" y="3448"/>
              <a:ext cx="69" cy="64"/>
            </a:xfrm>
            <a:custGeom>
              <a:avLst/>
              <a:gdLst>
                <a:gd name="T0" fmla="*/ 0 w 69"/>
                <a:gd name="T1" fmla="*/ 0 h 64"/>
                <a:gd name="T2" fmla="*/ 0 w 69"/>
                <a:gd name="T3" fmla="*/ 64 h 64"/>
                <a:gd name="T4" fmla="*/ 69 w 69"/>
                <a:gd name="T5" fmla="*/ 34 h 64"/>
                <a:gd name="T6" fmla="*/ 0 w 69"/>
                <a:gd name="T7" fmla="*/ 4 h 64"/>
                <a:gd name="T8" fmla="*/ 0 w 69"/>
                <a:gd name="T9" fmla="*/ 4 h 64"/>
                <a:gd name="T10" fmla="*/ 0 w 69"/>
                <a:gd name="T11" fmla="*/ 0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64">
                  <a:moveTo>
                    <a:pt x="0" y="0"/>
                  </a:moveTo>
                  <a:lnTo>
                    <a:pt x="0" y="64"/>
                  </a:lnTo>
                  <a:lnTo>
                    <a:pt x="69" y="3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6" name="Freeform 61"/>
            <p:cNvSpPr>
              <a:spLocks/>
            </p:cNvSpPr>
            <p:nvPr/>
          </p:nvSpPr>
          <p:spPr bwMode="auto">
            <a:xfrm>
              <a:off x="3547" y="3260"/>
              <a:ext cx="69" cy="64"/>
            </a:xfrm>
            <a:custGeom>
              <a:avLst/>
              <a:gdLst>
                <a:gd name="T0" fmla="*/ 0 w 69"/>
                <a:gd name="T1" fmla="*/ 0 h 64"/>
                <a:gd name="T2" fmla="*/ 4 w 69"/>
                <a:gd name="T3" fmla="*/ 64 h 64"/>
                <a:gd name="T4" fmla="*/ 69 w 69"/>
                <a:gd name="T5" fmla="*/ 34 h 64"/>
                <a:gd name="T6" fmla="*/ 4 w 69"/>
                <a:gd name="T7" fmla="*/ 4 h 64"/>
                <a:gd name="T8" fmla="*/ 4 w 69"/>
                <a:gd name="T9" fmla="*/ 4 h 64"/>
                <a:gd name="T10" fmla="*/ 0 w 69"/>
                <a:gd name="T11" fmla="*/ 0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64">
                  <a:moveTo>
                    <a:pt x="0" y="0"/>
                  </a:moveTo>
                  <a:lnTo>
                    <a:pt x="4" y="64"/>
                  </a:lnTo>
                  <a:lnTo>
                    <a:pt x="69" y="34"/>
                  </a:lnTo>
                  <a:lnTo>
                    <a:pt x="4"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7" name="Freeform 62"/>
            <p:cNvSpPr>
              <a:spLocks/>
            </p:cNvSpPr>
            <p:nvPr/>
          </p:nvSpPr>
          <p:spPr bwMode="auto">
            <a:xfrm>
              <a:off x="3547" y="2512"/>
              <a:ext cx="69" cy="64"/>
            </a:xfrm>
            <a:custGeom>
              <a:avLst/>
              <a:gdLst>
                <a:gd name="T0" fmla="*/ 0 w 69"/>
                <a:gd name="T1" fmla="*/ 0 h 64"/>
                <a:gd name="T2" fmla="*/ 4 w 69"/>
                <a:gd name="T3" fmla="*/ 64 h 64"/>
                <a:gd name="T4" fmla="*/ 69 w 69"/>
                <a:gd name="T5" fmla="*/ 30 h 64"/>
                <a:gd name="T6" fmla="*/ 4 w 69"/>
                <a:gd name="T7" fmla="*/ 0 h 64"/>
                <a:gd name="T8" fmla="*/ 4 w 69"/>
                <a:gd name="T9" fmla="*/ 0 h 64"/>
                <a:gd name="T10" fmla="*/ 0 w 69"/>
                <a:gd name="T11" fmla="*/ 0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64">
                  <a:moveTo>
                    <a:pt x="0" y="0"/>
                  </a:moveTo>
                  <a:lnTo>
                    <a:pt x="4" y="64"/>
                  </a:lnTo>
                  <a:lnTo>
                    <a:pt x="69" y="30"/>
                  </a:lnTo>
                  <a:lnTo>
                    <a:pt x="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8" name="Freeform 63"/>
            <p:cNvSpPr>
              <a:spLocks/>
            </p:cNvSpPr>
            <p:nvPr/>
          </p:nvSpPr>
          <p:spPr bwMode="auto">
            <a:xfrm>
              <a:off x="1418" y="2696"/>
              <a:ext cx="69" cy="64"/>
            </a:xfrm>
            <a:custGeom>
              <a:avLst/>
              <a:gdLst>
                <a:gd name="T0" fmla="*/ 0 w 69"/>
                <a:gd name="T1" fmla="*/ 0 h 64"/>
                <a:gd name="T2" fmla="*/ 0 w 69"/>
                <a:gd name="T3" fmla="*/ 64 h 64"/>
                <a:gd name="T4" fmla="*/ 69 w 69"/>
                <a:gd name="T5" fmla="*/ 34 h 64"/>
                <a:gd name="T6" fmla="*/ 0 w 69"/>
                <a:gd name="T7" fmla="*/ 4 h 64"/>
                <a:gd name="T8" fmla="*/ 0 w 69"/>
                <a:gd name="T9" fmla="*/ 4 h 64"/>
                <a:gd name="T10" fmla="*/ 0 w 69"/>
                <a:gd name="T11" fmla="*/ 0 h 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64">
                  <a:moveTo>
                    <a:pt x="0" y="0"/>
                  </a:moveTo>
                  <a:lnTo>
                    <a:pt x="0" y="64"/>
                  </a:lnTo>
                  <a:lnTo>
                    <a:pt x="69" y="3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9" name="Freeform 64"/>
            <p:cNvSpPr>
              <a:spLocks/>
            </p:cNvSpPr>
            <p:nvPr/>
          </p:nvSpPr>
          <p:spPr bwMode="auto">
            <a:xfrm>
              <a:off x="1495" y="2181"/>
              <a:ext cx="1521" cy="1474"/>
            </a:xfrm>
            <a:custGeom>
              <a:avLst/>
              <a:gdLst>
                <a:gd name="T0" fmla="*/ 1521 w 1521"/>
                <a:gd name="T1" fmla="*/ 1474 h 1474"/>
                <a:gd name="T2" fmla="*/ 1521 w 1521"/>
                <a:gd name="T3" fmla="*/ 0 h 1474"/>
                <a:gd name="T4" fmla="*/ 0 w 1521"/>
                <a:gd name="T5" fmla="*/ 0 h 1474"/>
                <a:gd name="T6" fmla="*/ 0 w 1521"/>
                <a:gd name="T7" fmla="*/ 1474 h 1474"/>
                <a:gd name="T8" fmla="*/ 1521 w 1521"/>
                <a:gd name="T9" fmla="*/ 1474 h 1474"/>
                <a:gd name="T10" fmla="*/ 1521 w 1521"/>
                <a:gd name="T11" fmla="*/ 1474 h 14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1" h="1474">
                  <a:moveTo>
                    <a:pt x="1521" y="1474"/>
                  </a:moveTo>
                  <a:lnTo>
                    <a:pt x="1521" y="0"/>
                  </a:lnTo>
                  <a:lnTo>
                    <a:pt x="0" y="0"/>
                  </a:lnTo>
                  <a:lnTo>
                    <a:pt x="0" y="1474"/>
                  </a:lnTo>
                  <a:lnTo>
                    <a:pt x="1521" y="14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0" name="Freeform 65"/>
            <p:cNvSpPr>
              <a:spLocks/>
            </p:cNvSpPr>
            <p:nvPr/>
          </p:nvSpPr>
          <p:spPr bwMode="auto">
            <a:xfrm>
              <a:off x="1495" y="2181"/>
              <a:ext cx="1521" cy="1474"/>
            </a:xfrm>
            <a:custGeom>
              <a:avLst/>
              <a:gdLst>
                <a:gd name="T0" fmla="*/ 1521 w 1521"/>
                <a:gd name="T1" fmla="*/ 1474 h 1474"/>
                <a:gd name="T2" fmla="*/ 1521 w 1521"/>
                <a:gd name="T3" fmla="*/ 0 h 1474"/>
                <a:gd name="T4" fmla="*/ 0 w 1521"/>
                <a:gd name="T5" fmla="*/ 0 h 1474"/>
                <a:gd name="T6" fmla="*/ 0 w 1521"/>
                <a:gd name="T7" fmla="*/ 1474 h 1474"/>
                <a:gd name="T8" fmla="*/ 1521 w 1521"/>
                <a:gd name="T9" fmla="*/ 1474 h 1474"/>
                <a:gd name="T10" fmla="*/ 1521 w 1521"/>
                <a:gd name="T11" fmla="*/ 1474 h 14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1" h="1474">
                  <a:moveTo>
                    <a:pt x="1521" y="1474"/>
                  </a:moveTo>
                  <a:lnTo>
                    <a:pt x="1521" y="0"/>
                  </a:lnTo>
                  <a:lnTo>
                    <a:pt x="0" y="0"/>
                  </a:lnTo>
                  <a:lnTo>
                    <a:pt x="0" y="1474"/>
                  </a:lnTo>
                  <a:lnTo>
                    <a:pt x="1521" y="1474"/>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81" name="Rectangle 66"/>
            <p:cNvSpPr>
              <a:spLocks noChangeArrowheads="1"/>
            </p:cNvSpPr>
            <p:nvPr/>
          </p:nvSpPr>
          <p:spPr bwMode="auto">
            <a:xfrm>
              <a:off x="1965" y="2842"/>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682" name="Rectangle 67"/>
            <p:cNvSpPr>
              <a:spLocks noChangeArrowheads="1"/>
            </p:cNvSpPr>
            <p:nvPr/>
          </p:nvSpPr>
          <p:spPr bwMode="auto">
            <a:xfrm>
              <a:off x="2063" y="28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683" name="Rectangle 68"/>
            <p:cNvSpPr>
              <a:spLocks noChangeArrowheads="1"/>
            </p:cNvSpPr>
            <p:nvPr/>
          </p:nvSpPr>
          <p:spPr bwMode="auto">
            <a:xfrm>
              <a:off x="2140" y="28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g</a:t>
              </a:r>
              <a:endParaRPr lang="en-US" altLang="zh-TW"/>
            </a:p>
          </p:txBody>
        </p:sp>
        <p:sp>
          <p:nvSpPr>
            <p:cNvPr id="27684" name="Rectangle 69"/>
            <p:cNvSpPr>
              <a:spLocks noChangeArrowheads="1"/>
            </p:cNvSpPr>
            <p:nvPr/>
          </p:nvSpPr>
          <p:spPr bwMode="auto">
            <a:xfrm>
              <a:off x="2213" y="2842"/>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685" name="Rectangle 70"/>
            <p:cNvSpPr>
              <a:spLocks noChangeArrowheads="1"/>
            </p:cNvSpPr>
            <p:nvPr/>
          </p:nvSpPr>
          <p:spPr bwMode="auto">
            <a:xfrm>
              <a:off x="2241" y="2842"/>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686" name="Rectangle 71"/>
            <p:cNvSpPr>
              <a:spLocks noChangeArrowheads="1"/>
            </p:cNvSpPr>
            <p:nvPr/>
          </p:nvSpPr>
          <p:spPr bwMode="auto">
            <a:xfrm>
              <a:off x="2310" y="284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687" name="Rectangle 72"/>
            <p:cNvSpPr>
              <a:spLocks noChangeArrowheads="1"/>
            </p:cNvSpPr>
            <p:nvPr/>
          </p:nvSpPr>
          <p:spPr bwMode="auto">
            <a:xfrm>
              <a:off x="2347" y="28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688" name="Rectangle 73"/>
            <p:cNvSpPr>
              <a:spLocks noChangeArrowheads="1"/>
            </p:cNvSpPr>
            <p:nvPr/>
          </p:nvSpPr>
          <p:spPr bwMode="auto">
            <a:xfrm>
              <a:off x="2424" y="2842"/>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689" name="Rectangle 74"/>
            <p:cNvSpPr>
              <a:spLocks noChangeArrowheads="1"/>
            </p:cNvSpPr>
            <p:nvPr/>
          </p:nvSpPr>
          <p:spPr bwMode="auto">
            <a:xfrm>
              <a:off x="2468" y="2842"/>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690" name="Rectangle 75"/>
            <p:cNvSpPr>
              <a:spLocks noChangeArrowheads="1"/>
            </p:cNvSpPr>
            <p:nvPr/>
          </p:nvSpPr>
          <p:spPr bwMode="auto">
            <a:xfrm>
              <a:off x="1552" y="2967"/>
              <a:ext cx="12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W</a:t>
              </a:r>
              <a:endParaRPr lang="en-US" altLang="zh-TW"/>
            </a:p>
          </p:txBody>
        </p:sp>
        <p:sp>
          <p:nvSpPr>
            <p:cNvPr id="27691" name="Rectangle 76"/>
            <p:cNvSpPr>
              <a:spLocks noChangeArrowheads="1"/>
            </p:cNvSpPr>
            <p:nvPr/>
          </p:nvSpPr>
          <p:spPr bwMode="auto">
            <a:xfrm>
              <a:off x="1681" y="2967"/>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692" name="Rectangle 77"/>
            <p:cNvSpPr>
              <a:spLocks noChangeArrowheads="1"/>
            </p:cNvSpPr>
            <p:nvPr/>
          </p:nvSpPr>
          <p:spPr bwMode="auto">
            <a:xfrm>
              <a:off x="1726" y="2967"/>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693" name="Rectangle 78"/>
            <p:cNvSpPr>
              <a:spLocks noChangeArrowheads="1"/>
            </p:cNvSpPr>
            <p:nvPr/>
          </p:nvSpPr>
          <p:spPr bwMode="auto">
            <a:xfrm>
              <a:off x="1754" y="2967"/>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694" name="Rectangle 79"/>
            <p:cNvSpPr>
              <a:spLocks noChangeArrowheads="1"/>
            </p:cNvSpPr>
            <p:nvPr/>
          </p:nvSpPr>
          <p:spPr bwMode="auto">
            <a:xfrm>
              <a:off x="1791" y="296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695" name="Rectangle 80"/>
            <p:cNvSpPr>
              <a:spLocks noChangeArrowheads="1"/>
            </p:cNvSpPr>
            <p:nvPr/>
          </p:nvSpPr>
          <p:spPr bwMode="auto">
            <a:xfrm>
              <a:off x="1868" y="2967"/>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696" name="Rectangle 81"/>
            <p:cNvSpPr>
              <a:spLocks noChangeArrowheads="1"/>
            </p:cNvSpPr>
            <p:nvPr/>
          </p:nvSpPr>
          <p:spPr bwMode="auto">
            <a:xfrm>
              <a:off x="1552" y="3094"/>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697" name="Rectangle 82"/>
            <p:cNvSpPr>
              <a:spLocks noChangeArrowheads="1"/>
            </p:cNvSpPr>
            <p:nvPr/>
          </p:nvSpPr>
          <p:spPr bwMode="auto">
            <a:xfrm>
              <a:off x="1596" y="3094"/>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698" name="Rectangle 83"/>
            <p:cNvSpPr>
              <a:spLocks noChangeArrowheads="1"/>
            </p:cNvSpPr>
            <p:nvPr/>
          </p:nvSpPr>
          <p:spPr bwMode="auto">
            <a:xfrm>
              <a:off x="1673" y="3094"/>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g</a:t>
              </a:r>
              <a:endParaRPr lang="en-US" altLang="zh-TW"/>
            </a:p>
          </p:txBody>
        </p:sp>
        <p:sp>
          <p:nvSpPr>
            <p:cNvPr id="27699" name="Rectangle 84"/>
            <p:cNvSpPr>
              <a:spLocks noChangeArrowheads="1"/>
            </p:cNvSpPr>
            <p:nvPr/>
          </p:nvSpPr>
          <p:spPr bwMode="auto">
            <a:xfrm>
              <a:off x="1746" y="3094"/>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700" name="Rectangle 85"/>
            <p:cNvSpPr>
              <a:spLocks noChangeArrowheads="1"/>
            </p:cNvSpPr>
            <p:nvPr/>
          </p:nvSpPr>
          <p:spPr bwMode="auto">
            <a:xfrm>
              <a:off x="1779" y="3094"/>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701" name="Rectangle 86"/>
            <p:cNvSpPr>
              <a:spLocks noChangeArrowheads="1"/>
            </p:cNvSpPr>
            <p:nvPr/>
          </p:nvSpPr>
          <p:spPr bwMode="auto">
            <a:xfrm>
              <a:off x="1848" y="3094"/>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02" name="Rectangle 87"/>
            <p:cNvSpPr>
              <a:spLocks noChangeArrowheads="1"/>
            </p:cNvSpPr>
            <p:nvPr/>
          </p:nvSpPr>
          <p:spPr bwMode="auto">
            <a:xfrm>
              <a:off x="1884" y="3094"/>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03" name="Rectangle 88"/>
            <p:cNvSpPr>
              <a:spLocks noChangeArrowheads="1"/>
            </p:cNvSpPr>
            <p:nvPr/>
          </p:nvSpPr>
          <p:spPr bwMode="auto">
            <a:xfrm>
              <a:off x="1957" y="3094"/>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04" name="Rectangle 89"/>
            <p:cNvSpPr>
              <a:spLocks noChangeArrowheads="1"/>
            </p:cNvSpPr>
            <p:nvPr/>
          </p:nvSpPr>
          <p:spPr bwMode="auto">
            <a:xfrm>
              <a:off x="2651" y="2403"/>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05" name="Rectangle 90"/>
            <p:cNvSpPr>
              <a:spLocks noChangeArrowheads="1"/>
            </p:cNvSpPr>
            <p:nvPr/>
          </p:nvSpPr>
          <p:spPr bwMode="auto">
            <a:xfrm>
              <a:off x="2752" y="2403"/>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06" name="Rectangle 91"/>
            <p:cNvSpPr>
              <a:spLocks noChangeArrowheads="1"/>
            </p:cNvSpPr>
            <p:nvPr/>
          </p:nvSpPr>
          <p:spPr bwMode="auto">
            <a:xfrm>
              <a:off x="2825" y="2403"/>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07" name="Rectangle 92"/>
            <p:cNvSpPr>
              <a:spLocks noChangeArrowheads="1"/>
            </p:cNvSpPr>
            <p:nvPr/>
          </p:nvSpPr>
          <p:spPr bwMode="auto">
            <a:xfrm>
              <a:off x="2902" y="2403"/>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08" name="Rectangle 93"/>
            <p:cNvSpPr>
              <a:spLocks noChangeArrowheads="1"/>
            </p:cNvSpPr>
            <p:nvPr/>
          </p:nvSpPr>
          <p:spPr bwMode="auto">
            <a:xfrm>
              <a:off x="2975" y="2403"/>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709" name="Rectangle 94"/>
            <p:cNvSpPr>
              <a:spLocks noChangeArrowheads="1"/>
            </p:cNvSpPr>
            <p:nvPr/>
          </p:nvSpPr>
          <p:spPr bwMode="auto">
            <a:xfrm>
              <a:off x="2574" y="253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10" name="Rectangle 95"/>
            <p:cNvSpPr>
              <a:spLocks noChangeArrowheads="1"/>
            </p:cNvSpPr>
            <p:nvPr/>
          </p:nvSpPr>
          <p:spPr bwMode="auto">
            <a:xfrm>
              <a:off x="2647" y="253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11" name="Rectangle 96"/>
            <p:cNvSpPr>
              <a:spLocks noChangeArrowheads="1"/>
            </p:cNvSpPr>
            <p:nvPr/>
          </p:nvSpPr>
          <p:spPr bwMode="auto">
            <a:xfrm>
              <a:off x="2724" y="2530"/>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12" name="Rectangle 97"/>
            <p:cNvSpPr>
              <a:spLocks noChangeArrowheads="1"/>
            </p:cNvSpPr>
            <p:nvPr/>
          </p:nvSpPr>
          <p:spPr bwMode="auto">
            <a:xfrm>
              <a:off x="2760" y="253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13" name="Rectangle 98"/>
            <p:cNvSpPr>
              <a:spLocks noChangeArrowheads="1"/>
            </p:cNvSpPr>
            <p:nvPr/>
          </p:nvSpPr>
          <p:spPr bwMode="auto">
            <a:xfrm>
              <a:off x="2833" y="2530"/>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zh-TW" altLang="en-US" sz="1600">
                  <a:solidFill>
                    <a:srgbClr val="000000"/>
                  </a:solidFill>
                  <a:latin typeface="Arial" panose="020B0604020202020204" pitchFamily="34" charset="0"/>
                </a:rPr>
                <a:t> </a:t>
              </a:r>
              <a:endParaRPr lang="zh-TW" altLang="en-US"/>
            </a:p>
          </p:txBody>
        </p:sp>
        <p:sp>
          <p:nvSpPr>
            <p:cNvPr id="27714" name="Rectangle 99"/>
            <p:cNvSpPr>
              <a:spLocks noChangeArrowheads="1"/>
            </p:cNvSpPr>
            <p:nvPr/>
          </p:nvSpPr>
          <p:spPr bwMode="auto">
            <a:xfrm>
              <a:off x="2874" y="253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1</a:t>
              </a:r>
              <a:endParaRPr lang="en-US" altLang="zh-TW"/>
            </a:p>
          </p:txBody>
        </p:sp>
        <p:sp>
          <p:nvSpPr>
            <p:cNvPr id="27715" name="Rectangle 100"/>
            <p:cNvSpPr>
              <a:spLocks noChangeArrowheads="1"/>
            </p:cNvSpPr>
            <p:nvPr/>
          </p:nvSpPr>
          <p:spPr bwMode="auto">
            <a:xfrm>
              <a:off x="2651" y="3158"/>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16" name="Rectangle 101"/>
            <p:cNvSpPr>
              <a:spLocks noChangeArrowheads="1"/>
            </p:cNvSpPr>
            <p:nvPr/>
          </p:nvSpPr>
          <p:spPr bwMode="auto">
            <a:xfrm>
              <a:off x="2752" y="315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17" name="Rectangle 102"/>
            <p:cNvSpPr>
              <a:spLocks noChangeArrowheads="1"/>
            </p:cNvSpPr>
            <p:nvPr/>
          </p:nvSpPr>
          <p:spPr bwMode="auto">
            <a:xfrm>
              <a:off x="2825" y="315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18" name="Rectangle 103"/>
            <p:cNvSpPr>
              <a:spLocks noChangeArrowheads="1"/>
            </p:cNvSpPr>
            <p:nvPr/>
          </p:nvSpPr>
          <p:spPr bwMode="auto">
            <a:xfrm>
              <a:off x="2902" y="315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19" name="Rectangle 104"/>
            <p:cNvSpPr>
              <a:spLocks noChangeArrowheads="1"/>
            </p:cNvSpPr>
            <p:nvPr/>
          </p:nvSpPr>
          <p:spPr bwMode="auto">
            <a:xfrm>
              <a:off x="2975" y="3158"/>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720" name="Rectangle 105"/>
            <p:cNvSpPr>
              <a:spLocks noChangeArrowheads="1"/>
            </p:cNvSpPr>
            <p:nvPr/>
          </p:nvSpPr>
          <p:spPr bwMode="auto">
            <a:xfrm>
              <a:off x="2574" y="328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21" name="Rectangle 106"/>
            <p:cNvSpPr>
              <a:spLocks noChangeArrowheads="1"/>
            </p:cNvSpPr>
            <p:nvPr/>
          </p:nvSpPr>
          <p:spPr bwMode="auto">
            <a:xfrm>
              <a:off x="2647" y="328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22" name="Rectangle 107"/>
            <p:cNvSpPr>
              <a:spLocks noChangeArrowheads="1"/>
            </p:cNvSpPr>
            <p:nvPr/>
          </p:nvSpPr>
          <p:spPr bwMode="auto">
            <a:xfrm>
              <a:off x="2724" y="328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23" name="Rectangle 108"/>
            <p:cNvSpPr>
              <a:spLocks noChangeArrowheads="1"/>
            </p:cNvSpPr>
            <p:nvPr/>
          </p:nvSpPr>
          <p:spPr bwMode="auto">
            <a:xfrm>
              <a:off x="2760" y="328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24" name="Rectangle 109"/>
            <p:cNvSpPr>
              <a:spLocks noChangeArrowheads="1"/>
            </p:cNvSpPr>
            <p:nvPr/>
          </p:nvSpPr>
          <p:spPr bwMode="auto">
            <a:xfrm>
              <a:off x="2833" y="328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zh-TW" altLang="en-US" sz="1600">
                  <a:solidFill>
                    <a:srgbClr val="000000"/>
                  </a:solidFill>
                  <a:latin typeface="Arial" panose="020B0604020202020204" pitchFamily="34" charset="0"/>
                </a:rPr>
                <a:t> </a:t>
              </a:r>
              <a:endParaRPr lang="zh-TW" altLang="en-US"/>
            </a:p>
          </p:txBody>
        </p:sp>
        <p:sp>
          <p:nvSpPr>
            <p:cNvPr id="27725" name="Rectangle 110"/>
            <p:cNvSpPr>
              <a:spLocks noChangeArrowheads="1"/>
            </p:cNvSpPr>
            <p:nvPr/>
          </p:nvSpPr>
          <p:spPr bwMode="auto">
            <a:xfrm>
              <a:off x="2874" y="328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2</a:t>
              </a:r>
              <a:endParaRPr lang="en-US" altLang="zh-TW"/>
            </a:p>
          </p:txBody>
        </p:sp>
        <p:sp>
          <p:nvSpPr>
            <p:cNvPr id="27726" name="Rectangle 111"/>
            <p:cNvSpPr>
              <a:spLocks noChangeArrowheads="1"/>
            </p:cNvSpPr>
            <p:nvPr/>
          </p:nvSpPr>
          <p:spPr bwMode="auto">
            <a:xfrm>
              <a:off x="1552" y="2215"/>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27" name="Rectangle 112"/>
            <p:cNvSpPr>
              <a:spLocks noChangeArrowheads="1"/>
            </p:cNvSpPr>
            <p:nvPr/>
          </p:nvSpPr>
          <p:spPr bwMode="auto">
            <a:xfrm>
              <a:off x="1649" y="2215"/>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28" name="Rectangle 113"/>
            <p:cNvSpPr>
              <a:spLocks noChangeArrowheads="1"/>
            </p:cNvSpPr>
            <p:nvPr/>
          </p:nvSpPr>
          <p:spPr bwMode="auto">
            <a:xfrm>
              <a:off x="1726" y="2215"/>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29" name="Rectangle 114"/>
            <p:cNvSpPr>
              <a:spLocks noChangeArrowheads="1"/>
            </p:cNvSpPr>
            <p:nvPr/>
          </p:nvSpPr>
          <p:spPr bwMode="auto">
            <a:xfrm>
              <a:off x="1799" y="2215"/>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30" name="Rectangle 115"/>
            <p:cNvSpPr>
              <a:spLocks noChangeArrowheads="1"/>
            </p:cNvSpPr>
            <p:nvPr/>
          </p:nvSpPr>
          <p:spPr bwMode="auto">
            <a:xfrm>
              <a:off x="1876" y="2215"/>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731" name="Rectangle 116"/>
            <p:cNvSpPr>
              <a:spLocks noChangeArrowheads="1"/>
            </p:cNvSpPr>
            <p:nvPr/>
          </p:nvSpPr>
          <p:spPr bwMode="auto">
            <a:xfrm>
              <a:off x="1552" y="2342"/>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32" name="Rectangle 117"/>
            <p:cNvSpPr>
              <a:spLocks noChangeArrowheads="1"/>
            </p:cNvSpPr>
            <p:nvPr/>
          </p:nvSpPr>
          <p:spPr bwMode="auto">
            <a:xfrm>
              <a:off x="1596" y="23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33" name="Rectangle 118"/>
            <p:cNvSpPr>
              <a:spLocks noChangeArrowheads="1"/>
            </p:cNvSpPr>
            <p:nvPr/>
          </p:nvSpPr>
          <p:spPr bwMode="auto">
            <a:xfrm>
              <a:off x="1673" y="23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g</a:t>
              </a:r>
              <a:endParaRPr lang="en-US" altLang="zh-TW"/>
            </a:p>
          </p:txBody>
        </p:sp>
        <p:sp>
          <p:nvSpPr>
            <p:cNvPr id="27734" name="Rectangle 119"/>
            <p:cNvSpPr>
              <a:spLocks noChangeArrowheads="1"/>
            </p:cNvSpPr>
            <p:nvPr/>
          </p:nvSpPr>
          <p:spPr bwMode="auto">
            <a:xfrm>
              <a:off x="1746" y="2342"/>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735" name="Rectangle 120"/>
            <p:cNvSpPr>
              <a:spLocks noChangeArrowheads="1"/>
            </p:cNvSpPr>
            <p:nvPr/>
          </p:nvSpPr>
          <p:spPr bwMode="auto">
            <a:xfrm>
              <a:off x="1779" y="2342"/>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736" name="Rectangle 121"/>
            <p:cNvSpPr>
              <a:spLocks noChangeArrowheads="1"/>
            </p:cNvSpPr>
            <p:nvPr/>
          </p:nvSpPr>
          <p:spPr bwMode="auto">
            <a:xfrm>
              <a:off x="1848" y="234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37" name="Rectangle 122"/>
            <p:cNvSpPr>
              <a:spLocks noChangeArrowheads="1"/>
            </p:cNvSpPr>
            <p:nvPr/>
          </p:nvSpPr>
          <p:spPr bwMode="auto">
            <a:xfrm>
              <a:off x="1884" y="23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38" name="Rectangle 123"/>
            <p:cNvSpPr>
              <a:spLocks noChangeArrowheads="1"/>
            </p:cNvSpPr>
            <p:nvPr/>
          </p:nvSpPr>
          <p:spPr bwMode="auto">
            <a:xfrm>
              <a:off x="1957" y="2342"/>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39" name="Rectangle 124"/>
            <p:cNvSpPr>
              <a:spLocks noChangeArrowheads="1"/>
            </p:cNvSpPr>
            <p:nvPr/>
          </p:nvSpPr>
          <p:spPr bwMode="auto">
            <a:xfrm>
              <a:off x="2002" y="234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zh-TW" altLang="en-US" sz="1600">
                  <a:solidFill>
                    <a:srgbClr val="000000"/>
                  </a:solidFill>
                  <a:latin typeface="Arial" panose="020B0604020202020204" pitchFamily="34" charset="0"/>
                </a:rPr>
                <a:t> </a:t>
              </a:r>
              <a:endParaRPr lang="zh-TW" altLang="en-US"/>
            </a:p>
          </p:txBody>
        </p:sp>
        <p:sp>
          <p:nvSpPr>
            <p:cNvPr id="27740" name="Rectangle 125"/>
            <p:cNvSpPr>
              <a:spLocks noChangeArrowheads="1"/>
            </p:cNvSpPr>
            <p:nvPr/>
          </p:nvSpPr>
          <p:spPr bwMode="auto">
            <a:xfrm>
              <a:off x="2042" y="23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1</a:t>
              </a:r>
              <a:endParaRPr lang="en-US" altLang="zh-TW"/>
            </a:p>
          </p:txBody>
        </p:sp>
        <p:sp>
          <p:nvSpPr>
            <p:cNvPr id="27741" name="Rectangle 126"/>
            <p:cNvSpPr>
              <a:spLocks noChangeArrowheads="1"/>
            </p:cNvSpPr>
            <p:nvPr/>
          </p:nvSpPr>
          <p:spPr bwMode="auto">
            <a:xfrm>
              <a:off x="1552" y="2591"/>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42" name="Rectangle 127"/>
            <p:cNvSpPr>
              <a:spLocks noChangeArrowheads="1"/>
            </p:cNvSpPr>
            <p:nvPr/>
          </p:nvSpPr>
          <p:spPr bwMode="auto">
            <a:xfrm>
              <a:off x="1649" y="2591"/>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43" name="Rectangle 128"/>
            <p:cNvSpPr>
              <a:spLocks noChangeArrowheads="1"/>
            </p:cNvSpPr>
            <p:nvPr/>
          </p:nvSpPr>
          <p:spPr bwMode="auto">
            <a:xfrm>
              <a:off x="1726" y="2591"/>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44" name="Rectangle 129"/>
            <p:cNvSpPr>
              <a:spLocks noChangeArrowheads="1"/>
            </p:cNvSpPr>
            <p:nvPr/>
          </p:nvSpPr>
          <p:spPr bwMode="auto">
            <a:xfrm>
              <a:off x="1799" y="2591"/>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45" name="Rectangle 130"/>
            <p:cNvSpPr>
              <a:spLocks noChangeArrowheads="1"/>
            </p:cNvSpPr>
            <p:nvPr/>
          </p:nvSpPr>
          <p:spPr bwMode="auto">
            <a:xfrm>
              <a:off x="1876" y="2591"/>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746" name="Rectangle 131"/>
            <p:cNvSpPr>
              <a:spLocks noChangeArrowheads="1"/>
            </p:cNvSpPr>
            <p:nvPr/>
          </p:nvSpPr>
          <p:spPr bwMode="auto">
            <a:xfrm>
              <a:off x="1552" y="2718"/>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47" name="Rectangle 132"/>
            <p:cNvSpPr>
              <a:spLocks noChangeArrowheads="1"/>
            </p:cNvSpPr>
            <p:nvPr/>
          </p:nvSpPr>
          <p:spPr bwMode="auto">
            <a:xfrm>
              <a:off x="1596" y="271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48" name="Rectangle 133"/>
            <p:cNvSpPr>
              <a:spLocks noChangeArrowheads="1"/>
            </p:cNvSpPr>
            <p:nvPr/>
          </p:nvSpPr>
          <p:spPr bwMode="auto">
            <a:xfrm>
              <a:off x="1673" y="271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g</a:t>
              </a:r>
              <a:endParaRPr lang="en-US" altLang="zh-TW"/>
            </a:p>
          </p:txBody>
        </p:sp>
        <p:sp>
          <p:nvSpPr>
            <p:cNvPr id="27749" name="Rectangle 134"/>
            <p:cNvSpPr>
              <a:spLocks noChangeArrowheads="1"/>
            </p:cNvSpPr>
            <p:nvPr/>
          </p:nvSpPr>
          <p:spPr bwMode="auto">
            <a:xfrm>
              <a:off x="1746" y="2718"/>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750" name="Rectangle 135"/>
            <p:cNvSpPr>
              <a:spLocks noChangeArrowheads="1"/>
            </p:cNvSpPr>
            <p:nvPr/>
          </p:nvSpPr>
          <p:spPr bwMode="auto">
            <a:xfrm>
              <a:off x="1779" y="2718"/>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751" name="Rectangle 136"/>
            <p:cNvSpPr>
              <a:spLocks noChangeArrowheads="1"/>
            </p:cNvSpPr>
            <p:nvPr/>
          </p:nvSpPr>
          <p:spPr bwMode="auto">
            <a:xfrm>
              <a:off x="1848" y="2718"/>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52" name="Rectangle 137"/>
            <p:cNvSpPr>
              <a:spLocks noChangeArrowheads="1"/>
            </p:cNvSpPr>
            <p:nvPr/>
          </p:nvSpPr>
          <p:spPr bwMode="auto">
            <a:xfrm>
              <a:off x="1884" y="271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53" name="Rectangle 138"/>
            <p:cNvSpPr>
              <a:spLocks noChangeArrowheads="1"/>
            </p:cNvSpPr>
            <p:nvPr/>
          </p:nvSpPr>
          <p:spPr bwMode="auto">
            <a:xfrm>
              <a:off x="1957" y="2718"/>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54" name="Rectangle 139"/>
            <p:cNvSpPr>
              <a:spLocks noChangeArrowheads="1"/>
            </p:cNvSpPr>
            <p:nvPr/>
          </p:nvSpPr>
          <p:spPr bwMode="auto">
            <a:xfrm>
              <a:off x="2002" y="2718"/>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zh-TW" altLang="en-US" sz="1600">
                  <a:solidFill>
                    <a:srgbClr val="000000"/>
                  </a:solidFill>
                  <a:latin typeface="Arial" panose="020B0604020202020204" pitchFamily="34" charset="0"/>
                </a:rPr>
                <a:t> </a:t>
              </a:r>
              <a:endParaRPr lang="zh-TW" altLang="en-US"/>
            </a:p>
          </p:txBody>
        </p:sp>
        <p:sp>
          <p:nvSpPr>
            <p:cNvPr id="27755" name="Rectangle 140"/>
            <p:cNvSpPr>
              <a:spLocks noChangeArrowheads="1"/>
            </p:cNvSpPr>
            <p:nvPr/>
          </p:nvSpPr>
          <p:spPr bwMode="auto">
            <a:xfrm>
              <a:off x="2042" y="2718"/>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2</a:t>
              </a:r>
              <a:endParaRPr lang="en-US" altLang="zh-TW"/>
            </a:p>
          </p:txBody>
        </p:sp>
        <p:sp>
          <p:nvSpPr>
            <p:cNvPr id="27756" name="Freeform 141"/>
            <p:cNvSpPr>
              <a:spLocks/>
            </p:cNvSpPr>
            <p:nvPr/>
          </p:nvSpPr>
          <p:spPr bwMode="auto">
            <a:xfrm>
              <a:off x="1191" y="2354"/>
              <a:ext cx="251" cy="752"/>
            </a:xfrm>
            <a:custGeom>
              <a:avLst/>
              <a:gdLst>
                <a:gd name="T0" fmla="*/ 251 w 251"/>
                <a:gd name="T1" fmla="*/ 752 h 752"/>
                <a:gd name="T2" fmla="*/ 0 w 251"/>
                <a:gd name="T3" fmla="*/ 752 h 752"/>
                <a:gd name="T4" fmla="*/ 0 w 251"/>
                <a:gd name="T5" fmla="*/ 0 h 752"/>
                <a:gd name="T6" fmla="*/ 243 w 251"/>
                <a:gd name="T7" fmla="*/ 0 h 7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1" h="752">
                  <a:moveTo>
                    <a:pt x="251" y="752"/>
                  </a:moveTo>
                  <a:lnTo>
                    <a:pt x="0" y="752"/>
                  </a:lnTo>
                  <a:lnTo>
                    <a:pt x="0" y="0"/>
                  </a:lnTo>
                  <a:lnTo>
                    <a:pt x="243" y="0"/>
                  </a:lnTo>
                </a:path>
              </a:pathLst>
            </a:custGeom>
            <a:noFill/>
            <a:ln w="444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57" name="Line 142"/>
            <p:cNvSpPr>
              <a:spLocks noChangeShapeType="1"/>
            </p:cNvSpPr>
            <p:nvPr/>
          </p:nvSpPr>
          <p:spPr bwMode="auto">
            <a:xfrm>
              <a:off x="1191" y="2730"/>
              <a:ext cx="251" cy="1"/>
            </a:xfrm>
            <a:prstGeom prst="line">
              <a:avLst/>
            </a:prstGeom>
            <a:noFill/>
            <a:ln w="444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8" name="Line 143"/>
            <p:cNvSpPr>
              <a:spLocks noChangeShapeType="1"/>
            </p:cNvSpPr>
            <p:nvPr/>
          </p:nvSpPr>
          <p:spPr bwMode="auto">
            <a:xfrm>
              <a:off x="396" y="2918"/>
              <a:ext cx="795" cy="1"/>
            </a:xfrm>
            <a:prstGeom prst="line">
              <a:avLst/>
            </a:prstGeom>
            <a:noFill/>
            <a:ln w="444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9" name="Freeform 144"/>
            <p:cNvSpPr>
              <a:spLocks/>
            </p:cNvSpPr>
            <p:nvPr/>
          </p:nvSpPr>
          <p:spPr bwMode="auto">
            <a:xfrm>
              <a:off x="1191" y="3080"/>
              <a:ext cx="3580" cy="883"/>
            </a:xfrm>
            <a:custGeom>
              <a:avLst/>
              <a:gdLst>
                <a:gd name="T0" fmla="*/ 3276 w 3580"/>
                <a:gd name="T1" fmla="*/ 0 h 883"/>
                <a:gd name="T2" fmla="*/ 3580 w 3580"/>
                <a:gd name="T3" fmla="*/ 4 h 883"/>
                <a:gd name="T4" fmla="*/ 3580 w 3580"/>
                <a:gd name="T5" fmla="*/ 883 h 883"/>
                <a:gd name="T6" fmla="*/ 0 w 3580"/>
                <a:gd name="T7" fmla="*/ 883 h 883"/>
                <a:gd name="T8" fmla="*/ 0 w 3580"/>
                <a:gd name="T9" fmla="*/ 402 h 883"/>
                <a:gd name="T10" fmla="*/ 251 w 3580"/>
                <a:gd name="T11" fmla="*/ 402 h 88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80" h="883">
                  <a:moveTo>
                    <a:pt x="3276" y="0"/>
                  </a:moveTo>
                  <a:lnTo>
                    <a:pt x="3580" y="4"/>
                  </a:lnTo>
                  <a:lnTo>
                    <a:pt x="3580" y="883"/>
                  </a:lnTo>
                  <a:lnTo>
                    <a:pt x="0" y="883"/>
                  </a:lnTo>
                  <a:lnTo>
                    <a:pt x="0" y="402"/>
                  </a:lnTo>
                  <a:lnTo>
                    <a:pt x="251" y="402"/>
                  </a:lnTo>
                </a:path>
              </a:pathLst>
            </a:custGeom>
            <a:noFill/>
            <a:ln w="444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60" name="Rectangle 145"/>
            <p:cNvSpPr>
              <a:spLocks noChangeArrowheads="1"/>
            </p:cNvSpPr>
            <p:nvPr/>
          </p:nvSpPr>
          <p:spPr bwMode="auto">
            <a:xfrm>
              <a:off x="1552" y="3343"/>
              <a:ext cx="12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W</a:t>
              </a:r>
              <a:endParaRPr lang="en-US" altLang="zh-TW"/>
            </a:p>
          </p:txBody>
        </p:sp>
        <p:sp>
          <p:nvSpPr>
            <p:cNvPr id="27761" name="Rectangle 146"/>
            <p:cNvSpPr>
              <a:spLocks noChangeArrowheads="1"/>
            </p:cNvSpPr>
            <p:nvPr/>
          </p:nvSpPr>
          <p:spPr bwMode="auto">
            <a:xfrm>
              <a:off x="1681" y="3343"/>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62" name="Rectangle 147"/>
            <p:cNvSpPr>
              <a:spLocks noChangeArrowheads="1"/>
            </p:cNvSpPr>
            <p:nvPr/>
          </p:nvSpPr>
          <p:spPr bwMode="auto">
            <a:xfrm>
              <a:off x="1726" y="3343"/>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i</a:t>
              </a:r>
              <a:endParaRPr lang="en-US" altLang="zh-TW"/>
            </a:p>
          </p:txBody>
        </p:sp>
        <p:sp>
          <p:nvSpPr>
            <p:cNvPr id="27763" name="Rectangle 148"/>
            <p:cNvSpPr>
              <a:spLocks noChangeArrowheads="1"/>
            </p:cNvSpPr>
            <p:nvPr/>
          </p:nvSpPr>
          <p:spPr bwMode="auto">
            <a:xfrm>
              <a:off x="1754" y="3343"/>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64" name="Rectangle 149"/>
            <p:cNvSpPr>
              <a:spLocks noChangeArrowheads="1"/>
            </p:cNvSpPr>
            <p:nvPr/>
          </p:nvSpPr>
          <p:spPr bwMode="auto">
            <a:xfrm>
              <a:off x="1791" y="3343"/>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65" name="Rectangle 150"/>
            <p:cNvSpPr>
              <a:spLocks noChangeArrowheads="1"/>
            </p:cNvSpPr>
            <p:nvPr/>
          </p:nvSpPr>
          <p:spPr bwMode="auto">
            <a:xfrm>
              <a:off x="1868" y="3343"/>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766" name="Rectangle 151"/>
            <p:cNvSpPr>
              <a:spLocks noChangeArrowheads="1"/>
            </p:cNvSpPr>
            <p:nvPr/>
          </p:nvSpPr>
          <p:spPr bwMode="auto">
            <a:xfrm>
              <a:off x="1552" y="347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d</a:t>
              </a:r>
              <a:endParaRPr lang="en-US" altLang="zh-TW"/>
            </a:p>
          </p:txBody>
        </p:sp>
        <p:sp>
          <p:nvSpPr>
            <p:cNvPr id="27767" name="Rectangle 152"/>
            <p:cNvSpPr>
              <a:spLocks noChangeArrowheads="1"/>
            </p:cNvSpPr>
            <p:nvPr/>
          </p:nvSpPr>
          <p:spPr bwMode="auto">
            <a:xfrm>
              <a:off x="1629" y="347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68" name="Rectangle 153"/>
            <p:cNvSpPr>
              <a:spLocks noChangeArrowheads="1"/>
            </p:cNvSpPr>
            <p:nvPr/>
          </p:nvSpPr>
          <p:spPr bwMode="auto">
            <a:xfrm>
              <a:off x="1702" y="3470"/>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69" name="Rectangle 154"/>
            <p:cNvSpPr>
              <a:spLocks noChangeArrowheads="1"/>
            </p:cNvSpPr>
            <p:nvPr/>
          </p:nvSpPr>
          <p:spPr bwMode="auto">
            <a:xfrm>
              <a:off x="1742" y="347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70" name="Freeform 155"/>
            <p:cNvSpPr>
              <a:spLocks/>
            </p:cNvSpPr>
            <p:nvPr/>
          </p:nvSpPr>
          <p:spPr bwMode="auto">
            <a:xfrm>
              <a:off x="3016" y="3294"/>
              <a:ext cx="547" cy="1"/>
            </a:xfrm>
            <a:custGeom>
              <a:avLst/>
              <a:gdLst>
                <a:gd name="T0" fmla="*/ 0 w 547"/>
                <a:gd name="T1" fmla="*/ 0 h 1"/>
                <a:gd name="T2" fmla="*/ 16 w 547"/>
                <a:gd name="T3" fmla="*/ 0 h 1"/>
                <a:gd name="T4" fmla="*/ 56 w 547"/>
                <a:gd name="T5" fmla="*/ 0 h 1"/>
                <a:gd name="T6" fmla="*/ 117 w 547"/>
                <a:gd name="T7" fmla="*/ 0 h 1"/>
                <a:gd name="T8" fmla="*/ 194 w 547"/>
                <a:gd name="T9" fmla="*/ 0 h 1"/>
                <a:gd name="T10" fmla="*/ 275 w 547"/>
                <a:gd name="T11" fmla="*/ 0 h 1"/>
                <a:gd name="T12" fmla="*/ 356 w 547"/>
                <a:gd name="T13" fmla="*/ 0 h 1"/>
                <a:gd name="T14" fmla="*/ 429 w 547"/>
                <a:gd name="T15" fmla="*/ 0 h 1"/>
                <a:gd name="T16" fmla="*/ 490 w 547"/>
                <a:gd name="T17" fmla="*/ 0 h 1"/>
                <a:gd name="T18" fmla="*/ 531 w 547"/>
                <a:gd name="T19" fmla="*/ 0 h 1"/>
                <a:gd name="T20" fmla="*/ 547 w 547"/>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7" h="1">
                  <a:moveTo>
                    <a:pt x="0" y="0"/>
                  </a:moveTo>
                  <a:lnTo>
                    <a:pt x="16" y="0"/>
                  </a:lnTo>
                  <a:lnTo>
                    <a:pt x="56" y="0"/>
                  </a:lnTo>
                  <a:lnTo>
                    <a:pt x="117" y="0"/>
                  </a:lnTo>
                  <a:lnTo>
                    <a:pt x="194" y="0"/>
                  </a:lnTo>
                  <a:lnTo>
                    <a:pt x="275" y="0"/>
                  </a:lnTo>
                  <a:lnTo>
                    <a:pt x="356" y="0"/>
                  </a:lnTo>
                  <a:lnTo>
                    <a:pt x="429" y="0"/>
                  </a:lnTo>
                  <a:lnTo>
                    <a:pt x="490" y="0"/>
                  </a:lnTo>
                  <a:lnTo>
                    <a:pt x="531" y="0"/>
                  </a:lnTo>
                  <a:lnTo>
                    <a:pt x="547" y="0"/>
                  </a:lnTo>
                </a:path>
              </a:pathLst>
            </a:custGeom>
            <a:noFill/>
            <a:ln w="444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71" name="Freeform 156"/>
            <p:cNvSpPr>
              <a:spLocks/>
            </p:cNvSpPr>
            <p:nvPr/>
          </p:nvSpPr>
          <p:spPr bwMode="auto">
            <a:xfrm>
              <a:off x="3624" y="2286"/>
              <a:ext cx="843" cy="1264"/>
            </a:xfrm>
            <a:custGeom>
              <a:avLst/>
              <a:gdLst>
                <a:gd name="T0" fmla="*/ 0 w 843"/>
                <a:gd name="T1" fmla="*/ 0 h 1264"/>
                <a:gd name="T2" fmla="*/ 0 w 843"/>
                <a:gd name="T3" fmla="*/ 512 h 1264"/>
                <a:gd name="T4" fmla="*/ 142 w 843"/>
                <a:gd name="T5" fmla="*/ 632 h 1264"/>
                <a:gd name="T6" fmla="*/ 0 w 843"/>
                <a:gd name="T7" fmla="*/ 756 h 1264"/>
                <a:gd name="T8" fmla="*/ 0 w 843"/>
                <a:gd name="T9" fmla="*/ 1264 h 1264"/>
                <a:gd name="T10" fmla="*/ 843 w 843"/>
                <a:gd name="T11" fmla="*/ 877 h 1264"/>
                <a:gd name="T12" fmla="*/ 843 w 843"/>
                <a:gd name="T13" fmla="*/ 388 h 1264"/>
                <a:gd name="T14" fmla="*/ 0 w 843"/>
                <a:gd name="T15" fmla="*/ 4 h 1264"/>
                <a:gd name="T16" fmla="*/ 0 w 843"/>
                <a:gd name="T17" fmla="*/ 4 h 1264"/>
                <a:gd name="T18" fmla="*/ 0 w 843"/>
                <a:gd name="T19" fmla="*/ 0 h 12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43" h="1264">
                  <a:moveTo>
                    <a:pt x="0" y="0"/>
                  </a:moveTo>
                  <a:lnTo>
                    <a:pt x="0" y="512"/>
                  </a:lnTo>
                  <a:lnTo>
                    <a:pt x="142" y="632"/>
                  </a:lnTo>
                  <a:lnTo>
                    <a:pt x="0" y="756"/>
                  </a:lnTo>
                  <a:lnTo>
                    <a:pt x="0" y="1264"/>
                  </a:lnTo>
                  <a:lnTo>
                    <a:pt x="843" y="877"/>
                  </a:lnTo>
                  <a:lnTo>
                    <a:pt x="843" y="388"/>
                  </a:lnTo>
                  <a:lnTo>
                    <a:pt x="0" y="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72" name="Freeform 157"/>
            <p:cNvSpPr>
              <a:spLocks/>
            </p:cNvSpPr>
            <p:nvPr/>
          </p:nvSpPr>
          <p:spPr bwMode="auto">
            <a:xfrm>
              <a:off x="3624" y="2286"/>
              <a:ext cx="843" cy="1264"/>
            </a:xfrm>
            <a:custGeom>
              <a:avLst/>
              <a:gdLst>
                <a:gd name="T0" fmla="*/ 0 w 843"/>
                <a:gd name="T1" fmla="*/ 0 h 1264"/>
                <a:gd name="T2" fmla="*/ 0 w 843"/>
                <a:gd name="T3" fmla="*/ 512 h 1264"/>
                <a:gd name="T4" fmla="*/ 142 w 843"/>
                <a:gd name="T5" fmla="*/ 632 h 1264"/>
                <a:gd name="T6" fmla="*/ 0 w 843"/>
                <a:gd name="T7" fmla="*/ 756 h 1264"/>
                <a:gd name="T8" fmla="*/ 0 w 843"/>
                <a:gd name="T9" fmla="*/ 1264 h 1264"/>
                <a:gd name="T10" fmla="*/ 843 w 843"/>
                <a:gd name="T11" fmla="*/ 877 h 1264"/>
                <a:gd name="T12" fmla="*/ 843 w 843"/>
                <a:gd name="T13" fmla="*/ 388 h 1264"/>
                <a:gd name="T14" fmla="*/ 0 w 843"/>
                <a:gd name="T15" fmla="*/ 4 h 1264"/>
                <a:gd name="T16" fmla="*/ 0 w 843"/>
                <a:gd name="T17" fmla="*/ 4 h 12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3" h="1264">
                  <a:moveTo>
                    <a:pt x="0" y="0"/>
                  </a:moveTo>
                  <a:lnTo>
                    <a:pt x="0" y="512"/>
                  </a:lnTo>
                  <a:lnTo>
                    <a:pt x="142" y="632"/>
                  </a:lnTo>
                  <a:lnTo>
                    <a:pt x="0" y="756"/>
                  </a:lnTo>
                  <a:lnTo>
                    <a:pt x="0" y="1264"/>
                  </a:lnTo>
                  <a:lnTo>
                    <a:pt x="843" y="877"/>
                  </a:lnTo>
                  <a:lnTo>
                    <a:pt x="843" y="388"/>
                  </a:lnTo>
                  <a:lnTo>
                    <a:pt x="0" y="4"/>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73" name="Rectangle 158"/>
            <p:cNvSpPr>
              <a:spLocks noChangeArrowheads="1"/>
            </p:cNvSpPr>
            <p:nvPr/>
          </p:nvSpPr>
          <p:spPr bwMode="auto">
            <a:xfrm>
              <a:off x="4188" y="2880"/>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74" name="Rectangle 159"/>
            <p:cNvSpPr>
              <a:spLocks noChangeArrowheads="1"/>
            </p:cNvSpPr>
            <p:nvPr/>
          </p:nvSpPr>
          <p:spPr bwMode="auto">
            <a:xfrm>
              <a:off x="4277" y="2880"/>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L</a:t>
              </a:r>
              <a:endParaRPr lang="en-US" altLang="zh-TW"/>
            </a:p>
          </p:txBody>
        </p:sp>
        <p:sp>
          <p:nvSpPr>
            <p:cNvPr id="27775" name="Rectangle 160"/>
            <p:cNvSpPr>
              <a:spLocks noChangeArrowheads="1"/>
            </p:cNvSpPr>
            <p:nvPr/>
          </p:nvSpPr>
          <p:spPr bwMode="auto">
            <a:xfrm>
              <a:off x="4354" y="2880"/>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U</a:t>
              </a:r>
              <a:endParaRPr lang="en-US" altLang="zh-TW"/>
            </a:p>
          </p:txBody>
        </p:sp>
        <p:sp>
          <p:nvSpPr>
            <p:cNvPr id="27776" name="Rectangle 161"/>
            <p:cNvSpPr>
              <a:spLocks noChangeArrowheads="1"/>
            </p:cNvSpPr>
            <p:nvPr/>
          </p:nvSpPr>
          <p:spPr bwMode="auto">
            <a:xfrm>
              <a:off x="4451" y="288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7777" name="Rectangle 162"/>
            <p:cNvSpPr>
              <a:spLocks noChangeArrowheads="1"/>
            </p:cNvSpPr>
            <p:nvPr/>
          </p:nvSpPr>
          <p:spPr bwMode="auto">
            <a:xfrm>
              <a:off x="4082" y="3004"/>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r</a:t>
              </a:r>
              <a:endParaRPr lang="en-US" altLang="zh-TW"/>
            </a:p>
          </p:txBody>
        </p:sp>
        <p:sp>
          <p:nvSpPr>
            <p:cNvPr id="27778" name="Rectangle 163"/>
            <p:cNvSpPr>
              <a:spLocks noChangeArrowheads="1"/>
            </p:cNvSpPr>
            <p:nvPr/>
          </p:nvSpPr>
          <p:spPr bwMode="auto">
            <a:xfrm>
              <a:off x="4127" y="3004"/>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e</a:t>
              </a:r>
              <a:endParaRPr lang="en-US" altLang="zh-TW"/>
            </a:p>
          </p:txBody>
        </p:sp>
        <p:sp>
          <p:nvSpPr>
            <p:cNvPr id="27779" name="Rectangle 164"/>
            <p:cNvSpPr>
              <a:spLocks noChangeArrowheads="1"/>
            </p:cNvSpPr>
            <p:nvPr/>
          </p:nvSpPr>
          <p:spPr bwMode="auto">
            <a:xfrm>
              <a:off x="4200" y="3004"/>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s</a:t>
              </a:r>
              <a:endParaRPr lang="en-US" altLang="zh-TW"/>
            </a:p>
          </p:txBody>
        </p:sp>
        <p:sp>
          <p:nvSpPr>
            <p:cNvPr id="27780" name="Rectangle 165"/>
            <p:cNvSpPr>
              <a:spLocks noChangeArrowheads="1"/>
            </p:cNvSpPr>
            <p:nvPr/>
          </p:nvSpPr>
          <p:spPr bwMode="auto">
            <a:xfrm>
              <a:off x="4269" y="3004"/>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u</a:t>
              </a:r>
              <a:endParaRPr lang="en-US" altLang="zh-TW"/>
            </a:p>
          </p:txBody>
        </p:sp>
        <p:sp>
          <p:nvSpPr>
            <p:cNvPr id="27781" name="Rectangle 166"/>
            <p:cNvSpPr>
              <a:spLocks noChangeArrowheads="1"/>
            </p:cNvSpPr>
            <p:nvPr/>
          </p:nvSpPr>
          <p:spPr bwMode="auto">
            <a:xfrm>
              <a:off x="4346" y="3004"/>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l</a:t>
              </a:r>
              <a:endParaRPr lang="en-US" altLang="zh-TW"/>
            </a:p>
          </p:txBody>
        </p:sp>
        <p:sp>
          <p:nvSpPr>
            <p:cNvPr id="27782" name="Rectangle 167"/>
            <p:cNvSpPr>
              <a:spLocks noChangeArrowheads="1"/>
            </p:cNvSpPr>
            <p:nvPr/>
          </p:nvSpPr>
          <p:spPr bwMode="auto">
            <a:xfrm>
              <a:off x="4374" y="3004"/>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t</a:t>
              </a:r>
              <a:endParaRPr lang="en-US" altLang="zh-TW"/>
            </a:p>
          </p:txBody>
        </p:sp>
        <p:sp>
          <p:nvSpPr>
            <p:cNvPr id="27783" name="Rectangle 168"/>
            <p:cNvSpPr>
              <a:spLocks noChangeArrowheads="1"/>
            </p:cNvSpPr>
            <p:nvPr/>
          </p:nvSpPr>
          <p:spPr bwMode="auto">
            <a:xfrm>
              <a:off x="3798" y="2842"/>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A</a:t>
              </a:r>
              <a:endParaRPr lang="en-US" altLang="zh-TW"/>
            </a:p>
          </p:txBody>
        </p:sp>
        <p:sp>
          <p:nvSpPr>
            <p:cNvPr id="27784" name="Rectangle 169"/>
            <p:cNvSpPr>
              <a:spLocks noChangeArrowheads="1"/>
            </p:cNvSpPr>
            <p:nvPr/>
          </p:nvSpPr>
          <p:spPr bwMode="auto">
            <a:xfrm>
              <a:off x="3887" y="284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L</a:t>
              </a:r>
              <a:endParaRPr lang="en-US" altLang="zh-TW"/>
            </a:p>
          </p:txBody>
        </p:sp>
        <p:sp>
          <p:nvSpPr>
            <p:cNvPr id="27785" name="Rectangle 170"/>
            <p:cNvSpPr>
              <a:spLocks noChangeArrowheads="1"/>
            </p:cNvSpPr>
            <p:nvPr/>
          </p:nvSpPr>
          <p:spPr bwMode="auto">
            <a:xfrm>
              <a:off x="3964" y="2842"/>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000000"/>
                  </a:solidFill>
                  <a:latin typeface="Arial" panose="020B0604020202020204" pitchFamily="34" charset="0"/>
                </a:rPr>
                <a:t>U</a:t>
              </a:r>
              <a:endParaRPr lang="en-US" altLang="zh-TW"/>
            </a:p>
          </p:txBody>
        </p:sp>
        <p:sp>
          <p:nvSpPr>
            <p:cNvPr id="27786" name="Freeform 171"/>
            <p:cNvSpPr>
              <a:spLocks/>
            </p:cNvSpPr>
            <p:nvPr/>
          </p:nvSpPr>
          <p:spPr bwMode="auto">
            <a:xfrm>
              <a:off x="1158" y="2700"/>
              <a:ext cx="69" cy="60"/>
            </a:xfrm>
            <a:custGeom>
              <a:avLst/>
              <a:gdLst>
                <a:gd name="T0" fmla="*/ 33 w 69"/>
                <a:gd name="T1" fmla="*/ 60 h 60"/>
                <a:gd name="T2" fmla="*/ 41 w 69"/>
                <a:gd name="T3" fmla="*/ 60 h 60"/>
                <a:gd name="T4" fmla="*/ 45 w 69"/>
                <a:gd name="T5" fmla="*/ 60 h 60"/>
                <a:gd name="T6" fmla="*/ 49 w 69"/>
                <a:gd name="T7" fmla="*/ 60 h 60"/>
                <a:gd name="T8" fmla="*/ 53 w 69"/>
                <a:gd name="T9" fmla="*/ 56 h 60"/>
                <a:gd name="T10" fmla="*/ 57 w 69"/>
                <a:gd name="T11" fmla="*/ 53 h 60"/>
                <a:gd name="T12" fmla="*/ 61 w 69"/>
                <a:gd name="T13" fmla="*/ 49 h 60"/>
                <a:gd name="T14" fmla="*/ 65 w 69"/>
                <a:gd name="T15" fmla="*/ 45 h 60"/>
                <a:gd name="T16" fmla="*/ 65 w 69"/>
                <a:gd name="T17" fmla="*/ 41 h 60"/>
                <a:gd name="T18" fmla="*/ 69 w 69"/>
                <a:gd name="T19" fmla="*/ 34 h 60"/>
                <a:gd name="T20" fmla="*/ 69 w 69"/>
                <a:gd name="T21" fmla="*/ 30 h 60"/>
                <a:gd name="T22" fmla="*/ 69 w 69"/>
                <a:gd name="T23" fmla="*/ 26 h 60"/>
                <a:gd name="T24" fmla="*/ 65 w 69"/>
                <a:gd name="T25" fmla="*/ 19 h 60"/>
                <a:gd name="T26" fmla="*/ 65 w 69"/>
                <a:gd name="T27" fmla="*/ 15 h 60"/>
                <a:gd name="T28" fmla="*/ 61 w 69"/>
                <a:gd name="T29" fmla="*/ 11 h 60"/>
                <a:gd name="T30" fmla="*/ 57 w 69"/>
                <a:gd name="T31" fmla="*/ 8 h 60"/>
                <a:gd name="T32" fmla="*/ 53 w 69"/>
                <a:gd name="T33" fmla="*/ 4 h 60"/>
                <a:gd name="T34" fmla="*/ 49 w 69"/>
                <a:gd name="T35" fmla="*/ 4 h 60"/>
                <a:gd name="T36" fmla="*/ 45 w 69"/>
                <a:gd name="T37" fmla="*/ 0 h 60"/>
                <a:gd name="T38" fmla="*/ 41 w 69"/>
                <a:gd name="T39" fmla="*/ 0 h 60"/>
                <a:gd name="T40" fmla="*/ 33 w 69"/>
                <a:gd name="T41" fmla="*/ 0 h 60"/>
                <a:gd name="T42" fmla="*/ 29 w 69"/>
                <a:gd name="T43" fmla="*/ 0 h 60"/>
                <a:gd name="T44" fmla="*/ 25 w 69"/>
                <a:gd name="T45" fmla="*/ 0 h 60"/>
                <a:gd name="T46" fmla="*/ 21 w 69"/>
                <a:gd name="T47" fmla="*/ 4 h 60"/>
                <a:gd name="T48" fmla="*/ 13 w 69"/>
                <a:gd name="T49" fmla="*/ 4 h 60"/>
                <a:gd name="T50" fmla="*/ 8 w 69"/>
                <a:gd name="T51" fmla="*/ 8 h 60"/>
                <a:gd name="T52" fmla="*/ 8 w 69"/>
                <a:gd name="T53" fmla="*/ 11 h 60"/>
                <a:gd name="T54" fmla="*/ 4 w 69"/>
                <a:gd name="T55" fmla="*/ 15 h 60"/>
                <a:gd name="T56" fmla="*/ 0 w 69"/>
                <a:gd name="T57" fmla="*/ 19 h 60"/>
                <a:gd name="T58" fmla="*/ 0 w 69"/>
                <a:gd name="T59" fmla="*/ 26 h 60"/>
                <a:gd name="T60" fmla="*/ 0 w 69"/>
                <a:gd name="T61" fmla="*/ 30 h 60"/>
                <a:gd name="T62" fmla="*/ 0 w 69"/>
                <a:gd name="T63" fmla="*/ 34 h 60"/>
                <a:gd name="T64" fmla="*/ 0 w 69"/>
                <a:gd name="T65" fmla="*/ 41 h 60"/>
                <a:gd name="T66" fmla="*/ 4 w 69"/>
                <a:gd name="T67" fmla="*/ 45 h 60"/>
                <a:gd name="T68" fmla="*/ 8 w 69"/>
                <a:gd name="T69" fmla="*/ 49 h 60"/>
                <a:gd name="T70" fmla="*/ 8 w 69"/>
                <a:gd name="T71" fmla="*/ 53 h 60"/>
                <a:gd name="T72" fmla="*/ 13 w 69"/>
                <a:gd name="T73" fmla="*/ 56 h 60"/>
                <a:gd name="T74" fmla="*/ 21 w 69"/>
                <a:gd name="T75" fmla="*/ 60 h 60"/>
                <a:gd name="T76" fmla="*/ 25 w 69"/>
                <a:gd name="T77" fmla="*/ 60 h 60"/>
                <a:gd name="T78" fmla="*/ 29 w 69"/>
                <a:gd name="T79" fmla="*/ 60 h 60"/>
                <a:gd name="T80" fmla="*/ 33 w 69"/>
                <a:gd name="T81" fmla="*/ 60 h 60"/>
                <a:gd name="T82" fmla="*/ 33 w 6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 h="60">
                  <a:moveTo>
                    <a:pt x="33" y="60"/>
                  </a:moveTo>
                  <a:lnTo>
                    <a:pt x="41" y="60"/>
                  </a:lnTo>
                  <a:lnTo>
                    <a:pt x="45" y="60"/>
                  </a:lnTo>
                  <a:lnTo>
                    <a:pt x="49" y="60"/>
                  </a:lnTo>
                  <a:lnTo>
                    <a:pt x="53" y="56"/>
                  </a:lnTo>
                  <a:lnTo>
                    <a:pt x="57" y="53"/>
                  </a:lnTo>
                  <a:lnTo>
                    <a:pt x="61" y="49"/>
                  </a:lnTo>
                  <a:lnTo>
                    <a:pt x="65" y="45"/>
                  </a:lnTo>
                  <a:lnTo>
                    <a:pt x="65" y="41"/>
                  </a:lnTo>
                  <a:lnTo>
                    <a:pt x="69" y="34"/>
                  </a:lnTo>
                  <a:lnTo>
                    <a:pt x="69" y="30"/>
                  </a:lnTo>
                  <a:lnTo>
                    <a:pt x="69" y="26"/>
                  </a:lnTo>
                  <a:lnTo>
                    <a:pt x="65" y="19"/>
                  </a:lnTo>
                  <a:lnTo>
                    <a:pt x="65" y="15"/>
                  </a:lnTo>
                  <a:lnTo>
                    <a:pt x="61" y="11"/>
                  </a:lnTo>
                  <a:lnTo>
                    <a:pt x="57" y="8"/>
                  </a:lnTo>
                  <a:lnTo>
                    <a:pt x="53" y="4"/>
                  </a:lnTo>
                  <a:lnTo>
                    <a:pt x="49" y="4"/>
                  </a:lnTo>
                  <a:lnTo>
                    <a:pt x="45" y="0"/>
                  </a:lnTo>
                  <a:lnTo>
                    <a:pt x="41" y="0"/>
                  </a:lnTo>
                  <a:lnTo>
                    <a:pt x="33" y="0"/>
                  </a:lnTo>
                  <a:lnTo>
                    <a:pt x="29" y="0"/>
                  </a:lnTo>
                  <a:lnTo>
                    <a:pt x="25" y="0"/>
                  </a:lnTo>
                  <a:lnTo>
                    <a:pt x="21" y="4"/>
                  </a:lnTo>
                  <a:lnTo>
                    <a:pt x="13" y="4"/>
                  </a:lnTo>
                  <a:lnTo>
                    <a:pt x="8" y="8"/>
                  </a:lnTo>
                  <a:lnTo>
                    <a:pt x="8" y="11"/>
                  </a:lnTo>
                  <a:lnTo>
                    <a:pt x="4" y="15"/>
                  </a:lnTo>
                  <a:lnTo>
                    <a:pt x="0" y="19"/>
                  </a:lnTo>
                  <a:lnTo>
                    <a:pt x="0" y="26"/>
                  </a:lnTo>
                  <a:lnTo>
                    <a:pt x="0" y="30"/>
                  </a:lnTo>
                  <a:lnTo>
                    <a:pt x="0" y="34"/>
                  </a:lnTo>
                  <a:lnTo>
                    <a:pt x="0" y="41"/>
                  </a:lnTo>
                  <a:lnTo>
                    <a:pt x="4" y="45"/>
                  </a:lnTo>
                  <a:lnTo>
                    <a:pt x="8" y="49"/>
                  </a:lnTo>
                  <a:lnTo>
                    <a:pt x="8" y="53"/>
                  </a:lnTo>
                  <a:lnTo>
                    <a:pt x="13" y="56"/>
                  </a:lnTo>
                  <a:lnTo>
                    <a:pt x="21" y="60"/>
                  </a:lnTo>
                  <a:lnTo>
                    <a:pt x="25" y="60"/>
                  </a:lnTo>
                  <a:lnTo>
                    <a:pt x="29" y="60"/>
                  </a:lnTo>
                  <a:lnTo>
                    <a:pt x="33"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87" name="Freeform 172"/>
            <p:cNvSpPr>
              <a:spLocks/>
            </p:cNvSpPr>
            <p:nvPr/>
          </p:nvSpPr>
          <p:spPr bwMode="auto">
            <a:xfrm>
              <a:off x="1158" y="2888"/>
              <a:ext cx="69" cy="60"/>
            </a:xfrm>
            <a:custGeom>
              <a:avLst/>
              <a:gdLst>
                <a:gd name="T0" fmla="*/ 33 w 69"/>
                <a:gd name="T1" fmla="*/ 60 h 60"/>
                <a:gd name="T2" fmla="*/ 41 w 69"/>
                <a:gd name="T3" fmla="*/ 60 h 60"/>
                <a:gd name="T4" fmla="*/ 45 w 69"/>
                <a:gd name="T5" fmla="*/ 60 h 60"/>
                <a:gd name="T6" fmla="*/ 49 w 69"/>
                <a:gd name="T7" fmla="*/ 60 h 60"/>
                <a:gd name="T8" fmla="*/ 53 w 69"/>
                <a:gd name="T9" fmla="*/ 56 h 60"/>
                <a:gd name="T10" fmla="*/ 57 w 69"/>
                <a:gd name="T11" fmla="*/ 53 h 60"/>
                <a:gd name="T12" fmla="*/ 61 w 69"/>
                <a:gd name="T13" fmla="*/ 49 h 60"/>
                <a:gd name="T14" fmla="*/ 65 w 69"/>
                <a:gd name="T15" fmla="*/ 45 h 60"/>
                <a:gd name="T16" fmla="*/ 65 w 69"/>
                <a:gd name="T17" fmla="*/ 41 h 60"/>
                <a:gd name="T18" fmla="*/ 69 w 69"/>
                <a:gd name="T19" fmla="*/ 34 h 60"/>
                <a:gd name="T20" fmla="*/ 69 w 69"/>
                <a:gd name="T21" fmla="*/ 30 h 60"/>
                <a:gd name="T22" fmla="*/ 69 w 69"/>
                <a:gd name="T23" fmla="*/ 26 h 60"/>
                <a:gd name="T24" fmla="*/ 65 w 69"/>
                <a:gd name="T25" fmla="*/ 19 h 60"/>
                <a:gd name="T26" fmla="*/ 65 w 69"/>
                <a:gd name="T27" fmla="*/ 15 h 60"/>
                <a:gd name="T28" fmla="*/ 61 w 69"/>
                <a:gd name="T29" fmla="*/ 11 h 60"/>
                <a:gd name="T30" fmla="*/ 57 w 69"/>
                <a:gd name="T31" fmla="*/ 8 h 60"/>
                <a:gd name="T32" fmla="*/ 53 w 69"/>
                <a:gd name="T33" fmla="*/ 4 h 60"/>
                <a:gd name="T34" fmla="*/ 49 w 69"/>
                <a:gd name="T35" fmla="*/ 4 h 60"/>
                <a:gd name="T36" fmla="*/ 45 w 69"/>
                <a:gd name="T37" fmla="*/ 0 h 60"/>
                <a:gd name="T38" fmla="*/ 41 w 69"/>
                <a:gd name="T39" fmla="*/ 0 h 60"/>
                <a:gd name="T40" fmla="*/ 33 w 69"/>
                <a:gd name="T41" fmla="*/ 0 h 60"/>
                <a:gd name="T42" fmla="*/ 29 w 69"/>
                <a:gd name="T43" fmla="*/ 0 h 60"/>
                <a:gd name="T44" fmla="*/ 25 w 69"/>
                <a:gd name="T45" fmla="*/ 0 h 60"/>
                <a:gd name="T46" fmla="*/ 21 w 69"/>
                <a:gd name="T47" fmla="*/ 4 h 60"/>
                <a:gd name="T48" fmla="*/ 13 w 69"/>
                <a:gd name="T49" fmla="*/ 4 h 60"/>
                <a:gd name="T50" fmla="*/ 8 w 69"/>
                <a:gd name="T51" fmla="*/ 8 h 60"/>
                <a:gd name="T52" fmla="*/ 8 w 69"/>
                <a:gd name="T53" fmla="*/ 11 h 60"/>
                <a:gd name="T54" fmla="*/ 4 w 69"/>
                <a:gd name="T55" fmla="*/ 15 h 60"/>
                <a:gd name="T56" fmla="*/ 0 w 69"/>
                <a:gd name="T57" fmla="*/ 19 h 60"/>
                <a:gd name="T58" fmla="*/ 0 w 69"/>
                <a:gd name="T59" fmla="*/ 26 h 60"/>
                <a:gd name="T60" fmla="*/ 0 w 69"/>
                <a:gd name="T61" fmla="*/ 30 h 60"/>
                <a:gd name="T62" fmla="*/ 0 w 69"/>
                <a:gd name="T63" fmla="*/ 34 h 60"/>
                <a:gd name="T64" fmla="*/ 0 w 69"/>
                <a:gd name="T65" fmla="*/ 41 h 60"/>
                <a:gd name="T66" fmla="*/ 4 w 69"/>
                <a:gd name="T67" fmla="*/ 45 h 60"/>
                <a:gd name="T68" fmla="*/ 8 w 69"/>
                <a:gd name="T69" fmla="*/ 49 h 60"/>
                <a:gd name="T70" fmla="*/ 8 w 69"/>
                <a:gd name="T71" fmla="*/ 53 h 60"/>
                <a:gd name="T72" fmla="*/ 13 w 69"/>
                <a:gd name="T73" fmla="*/ 56 h 60"/>
                <a:gd name="T74" fmla="*/ 21 w 69"/>
                <a:gd name="T75" fmla="*/ 60 h 60"/>
                <a:gd name="T76" fmla="*/ 25 w 69"/>
                <a:gd name="T77" fmla="*/ 60 h 60"/>
                <a:gd name="T78" fmla="*/ 29 w 69"/>
                <a:gd name="T79" fmla="*/ 60 h 60"/>
                <a:gd name="T80" fmla="*/ 33 w 69"/>
                <a:gd name="T81" fmla="*/ 60 h 60"/>
                <a:gd name="T82" fmla="*/ 33 w 69"/>
                <a:gd name="T83" fmla="*/ 60 h 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 h="60">
                  <a:moveTo>
                    <a:pt x="33" y="60"/>
                  </a:moveTo>
                  <a:lnTo>
                    <a:pt x="41" y="60"/>
                  </a:lnTo>
                  <a:lnTo>
                    <a:pt x="45" y="60"/>
                  </a:lnTo>
                  <a:lnTo>
                    <a:pt x="49" y="60"/>
                  </a:lnTo>
                  <a:lnTo>
                    <a:pt x="53" y="56"/>
                  </a:lnTo>
                  <a:lnTo>
                    <a:pt x="57" y="53"/>
                  </a:lnTo>
                  <a:lnTo>
                    <a:pt x="61" y="49"/>
                  </a:lnTo>
                  <a:lnTo>
                    <a:pt x="65" y="45"/>
                  </a:lnTo>
                  <a:lnTo>
                    <a:pt x="65" y="41"/>
                  </a:lnTo>
                  <a:lnTo>
                    <a:pt x="69" y="34"/>
                  </a:lnTo>
                  <a:lnTo>
                    <a:pt x="69" y="30"/>
                  </a:lnTo>
                  <a:lnTo>
                    <a:pt x="69" y="26"/>
                  </a:lnTo>
                  <a:lnTo>
                    <a:pt x="65" y="19"/>
                  </a:lnTo>
                  <a:lnTo>
                    <a:pt x="65" y="15"/>
                  </a:lnTo>
                  <a:lnTo>
                    <a:pt x="61" y="11"/>
                  </a:lnTo>
                  <a:lnTo>
                    <a:pt x="57" y="8"/>
                  </a:lnTo>
                  <a:lnTo>
                    <a:pt x="53" y="4"/>
                  </a:lnTo>
                  <a:lnTo>
                    <a:pt x="49" y="4"/>
                  </a:lnTo>
                  <a:lnTo>
                    <a:pt x="45" y="0"/>
                  </a:lnTo>
                  <a:lnTo>
                    <a:pt x="41" y="0"/>
                  </a:lnTo>
                  <a:lnTo>
                    <a:pt x="33" y="0"/>
                  </a:lnTo>
                  <a:lnTo>
                    <a:pt x="29" y="0"/>
                  </a:lnTo>
                  <a:lnTo>
                    <a:pt x="25" y="0"/>
                  </a:lnTo>
                  <a:lnTo>
                    <a:pt x="21" y="4"/>
                  </a:lnTo>
                  <a:lnTo>
                    <a:pt x="13" y="4"/>
                  </a:lnTo>
                  <a:lnTo>
                    <a:pt x="8" y="8"/>
                  </a:lnTo>
                  <a:lnTo>
                    <a:pt x="8" y="11"/>
                  </a:lnTo>
                  <a:lnTo>
                    <a:pt x="4" y="15"/>
                  </a:lnTo>
                  <a:lnTo>
                    <a:pt x="0" y="19"/>
                  </a:lnTo>
                  <a:lnTo>
                    <a:pt x="0" y="26"/>
                  </a:lnTo>
                  <a:lnTo>
                    <a:pt x="0" y="30"/>
                  </a:lnTo>
                  <a:lnTo>
                    <a:pt x="0" y="34"/>
                  </a:lnTo>
                  <a:lnTo>
                    <a:pt x="0" y="41"/>
                  </a:lnTo>
                  <a:lnTo>
                    <a:pt x="4" y="45"/>
                  </a:lnTo>
                  <a:lnTo>
                    <a:pt x="8" y="49"/>
                  </a:lnTo>
                  <a:lnTo>
                    <a:pt x="8" y="53"/>
                  </a:lnTo>
                  <a:lnTo>
                    <a:pt x="13" y="56"/>
                  </a:lnTo>
                  <a:lnTo>
                    <a:pt x="21" y="60"/>
                  </a:lnTo>
                  <a:lnTo>
                    <a:pt x="25" y="60"/>
                  </a:lnTo>
                  <a:lnTo>
                    <a:pt x="29" y="60"/>
                  </a:lnTo>
                  <a:lnTo>
                    <a:pt x="33"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88" name="Freeform 173"/>
            <p:cNvSpPr>
              <a:spLocks/>
            </p:cNvSpPr>
            <p:nvPr/>
          </p:nvSpPr>
          <p:spPr bwMode="auto">
            <a:xfrm>
              <a:off x="4634" y="2745"/>
              <a:ext cx="24" cy="1"/>
            </a:xfrm>
            <a:custGeom>
              <a:avLst/>
              <a:gdLst>
                <a:gd name="T0" fmla="*/ 24 w 24"/>
                <a:gd name="T1" fmla="*/ 0 h 1"/>
                <a:gd name="T2" fmla="*/ 0 w 24"/>
                <a:gd name="T3" fmla="*/ 0 h 1"/>
                <a:gd name="T4" fmla="*/ 24 w 24"/>
                <a:gd name="T5" fmla="*/ 0 h 1"/>
                <a:gd name="T6" fmla="*/ 0 60000 65536"/>
                <a:gd name="T7" fmla="*/ 0 60000 65536"/>
                <a:gd name="T8" fmla="*/ 0 60000 65536"/>
              </a:gdLst>
              <a:ahLst/>
              <a:cxnLst>
                <a:cxn ang="T6">
                  <a:pos x="T0" y="T1"/>
                </a:cxn>
                <a:cxn ang="T7">
                  <a:pos x="T2" y="T3"/>
                </a:cxn>
                <a:cxn ang="T8">
                  <a:pos x="T4" y="T5"/>
                </a:cxn>
              </a:cxnLst>
              <a:rect l="0" t="0" r="r" b="b"/>
              <a:pathLst>
                <a:path w="24" h="1">
                  <a:moveTo>
                    <a:pt x="24" y="0"/>
                  </a:moveTo>
                  <a:lnTo>
                    <a:pt x="0" y="0"/>
                  </a:lnTo>
                  <a:lnTo>
                    <a:pt x="24"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89" name="Line 174"/>
            <p:cNvSpPr>
              <a:spLocks noChangeShapeType="1"/>
            </p:cNvSpPr>
            <p:nvPr/>
          </p:nvSpPr>
          <p:spPr bwMode="auto">
            <a:xfrm flipH="1">
              <a:off x="4634" y="2745"/>
              <a:ext cx="24" cy="1"/>
            </a:xfrm>
            <a:prstGeom prst="line">
              <a:avLst/>
            </a:prstGeom>
            <a:noFill/>
            <a:ln w="25400">
              <a:solidFill>
                <a:srgbClr val="6666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0" name="Freeform 175"/>
            <p:cNvSpPr>
              <a:spLocks/>
            </p:cNvSpPr>
            <p:nvPr/>
          </p:nvSpPr>
          <p:spPr bwMode="auto">
            <a:xfrm>
              <a:off x="4634" y="2715"/>
              <a:ext cx="60" cy="56"/>
            </a:xfrm>
            <a:custGeom>
              <a:avLst/>
              <a:gdLst>
                <a:gd name="T0" fmla="*/ 0 w 60"/>
                <a:gd name="T1" fmla="*/ 0 h 56"/>
                <a:gd name="T2" fmla="*/ 0 w 60"/>
                <a:gd name="T3" fmla="*/ 56 h 56"/>
                <a:gd name="T4" fmla="*/ 60 w 60"/>
                <a:gd name="T5" fmla="*/ 30 h 56"/>
                <a:gd name="T6" fmla="*/ 0 w 60"/>
                <a:gd name="T7" fmla="*/ 4 h 56"/>
                <a:gd name="T8" fmla="*/ 0 w 60"/>
                <a:gd name="T9" fmla="*/ 4 h 56"/>
                <a:gd name="T10" fmla="*/ 0 w 60"/>
                <a:gd name="T11" fmla="*/ 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56">
                  <a:moveTo>
                    <a:pt x="0" y="0"/>
                  </a:moveTo>
                  <a:lnTo>
                    <a:pt x="0" y="56"/>
                  </a:lnTo>
                  <a:lnTo>
                    <a:pt x="60" y="30"/>
                  </a:lnTo>
                  <a:lnTo>
                    <a:pt x="0" y="4"/>
                  </a:lnTo>
                  <a:lnTo>
                    <a:pt x="0"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91" name="Freeform 176"/>
            <p:cNvSpPr>
              <a:spLocks/>
            </p:cNvSpPr>
            <p:nvPr/>
          </p:nvSpPr>
          <p:spPr bwMode="auto">
            <a:xfrm>
              <a:off x="4634" y="2715"/>
              <a:ext cx="60" cy="56"/>
            </a:xfrm>
            <a:custGeom>
              <a:avLst/>
              <a:gdLst>
                <a:gd name="T0" fmla="*/ 0 w 60"/>
                <a:gd name="T1" fmla="*/ 0 h 56"/>
                <a:gd name="T2" fmla="*/ 0 w 60"/>
                <a:gd name="T3" fmla="*/ 56 h 56"/>
                <a:gd name="T4" fmla="*/ 60 w 60"/>
                <a:gd name="T5" fmla="*/ 30 h 56"/>
                <a:gd name="T6" fmla="*/ 0 w 60"/>
                <a:gd name="T7" fmla="*/ 4 h 56"/>
                <a:gd name="T8" fmla="*/ 0 w 60"/>
                <a:gd name="T9" fmla="*/ 4 h 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6">
                  <a:moveTo>
                    <a:pt x="0" y="0"/>
                  </a:moveTo>
                  <a:lnTo>
                    <a:pt x="0" y="56"/>
                  </a:lnTo>
                  <a:lnTo>
                    <a:pt x="60" y="30"/>
                  </a:lnTo>
                  <a:lnTo>
                    <a:pt x="0" y="4"/>
                  </a:lnTo>
                </a:path>
              </a:pathLst>
            </a:custGeom>
            <a:noFill/>
            <a:ln w="25400">
              <a:solidFill>
                <a:srgbClr val="66666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92" name="Line 177"/>
            <p:cNvSpPr>
              <a:spLocks noChangeShapeType="1"/>
            </p:cNvSpPr>
            <p:nvPr/>
          </p:nvSpPr>
          <p:spPr bwMode="auto">
            <a:xfrm>
              <a:off x="4471" y="2745"/>
              <a:ext cx="179" cy="1"/>
            </a:xfrm>
            <a:prstGeom prst="line">
              <a:avLst/>
            </a:prstGeom>
            <a:noFill/>
            <a:ln w="25400">
              <a:solidFill>
                <a:srgbClr val="6666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3" name="Rectangle 178"/>
            <p:cNvSpPr>
              <a:spLocks noChangeArrowheads="1"/>
            </p:cNvSpPr>
            <p:nvPr/>
          </p:nvSpPr>
          <p:spPr bwMode="auto">
            <a:xfrm>
              <a:off x="4179" y="2662"/>
              <a:ext cx="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666666"/>
                  </a:solidFill>
                  <a:latin typeface="Arial" panose="020B0604020202020204" pitchFamily="34" charset="0"/>
                </a:rPr>
                <a:t>Z</a:t>
              </a:r>
              <a:endParaRPr lang="en-US" altLang="zh-TW"/>
            </a:p>
          </p:txBody>
        </p:sp>
        <p:sp>
          <p:nvSpPr>
            <p:cNvPr id="27794" name="Rectangle 179"/>
            <p:cNvSpPr>
              <a:spLocks noChangeArrowheads="1"/>
            </p:cNvSpPr>
            <p:nvPr/>
          </p:nvSpPr>
          <p:spPr bwMode="auto">
            <a:xfrm>
              <a:off x="4261" y="266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666666"/>
                  </a:solidFill>
                  <a:latin typeface="Arial" panose="020B0604020202020204" pitchFamily="34" charset="0"/>
                </a:rPr>
                <a:t>e</a:t>
              </a:r>
              <a:endParaRPr lang="en-US" altLang="zh-TW"/>
            </a:p>
          </p:txBody>
        </p:sp>
        <p:sp>
          <p:nvSpPr>
            <p:cNvPr id="27795" name="Rectangle 180"/>
            <p:cNvSpPr>
              <a:spLocks noChangeArrowheads="1"/>
            </p:cNvSpPr>
            <p:nvPr/>
          </p:nvSpPr>
          <p:spPr bwMode="auto">
            <a:xfrm>
              <a:off x="4338" y="2662"/>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666666"/>
                  </a:solidFill>
                  <a:latin typeface="Arial" panose="020B0604020202020204" pitchFamily="34" charset="0"/>
                </a:rPr>
                <a:t>r</a:t>
              </a:r>
              <a:endParaRPr lang="en-US" altLang="zh-TW"/>
            </a:p>
          </p:txBody>
        </p:sp>
        <p:sp>
          <p:nvSpPr>
            <p:cNvPr id="27796" name="Rectangle 181"/>
            <p:cNvSpPr>
              <a:spLocks noChangeArrowheads="1"/>
            </p:cNvSpPr>
            <p:nvPr/>
          </p:nvSpPr>
          <p:spPr bwMode="auto">
            <a:xfrm>
              <a:off x="4382" y="266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666666"/>
                  </a:solidFill>
                  <a:latin typeface="Arial" panose="020B0604020202020204" pitchFamily="34" charset="0"/>
                </a:rPr>
                <a:t>o</a:t>
              </a:r>
              <a:endParaRPr lang="en-US" altLang="zh-TW"/>
            </a:p>
          </p:txBody>
        </p:sp>
        <p:sp>
          <p:nvSpPr>
            <p:cNvPr id="27797" name="Line 182"/>
            <p:cNvSpPr>
              <a:spLocks noChangeShapeType="1"/>
            </p:cNvSpPr>
            <p:nvPr/>
          </p:nvSpPr>
          <p:spPr bwMode="auto">
            <a:xfrm flipV="1">
              <a:off x="2168" y="3666"/>
              <a:ext cx="4" cy="177"/>
            </a:xfrm>
            <a:prstGeom prst="line">
              <a:avLst/>
            </a:prstGeom>
            <a:noFill/>
            <a:ln w="25400">
              <a:solidFill>
                <a:srgbClr val="EB75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8" name="Rectangle 183"/>
            <p:cNvSpPr>
              <a:spLocks noChangeArrowheads="1"/>
            </p:cNvSpPr>
            <p:nvPr/>
          </p:nvSpPr>
          <p:spPr bwMode="auto">
            <a:xfrm>
              <a:off x="2237" y="3722"/>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R</a:t>
              </a:r>
              <a:endParaRPr lang="en-US" altLang="zh-TW"/>
            </a:p>
          </p:txBody>
        </p:sp>
        <p:sp>
          <p:nvSpPr>
            <p:cNvPr id="27799" name="Rectangle 184"/>
            <p:cNvSpPr>
              <a:spLocks noChangeArrowheads="1"/>
            </p:cNvSpPr>
            <p:nvPr/>
          </p:nvSpPr>
          <p:spPr bwMode="auto">
            <a:xfrm>
              <a:off x="2334" y="372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e</a:t>
              </a:r>
              <a:endParaRPr lang="en-US" altLang="zh-TW"/>
            </a:p>
          </p:txBody>
        </p:sp>
        <p:sp>
          <p:nvSpPr>
            <p:cNvPr id="27800" name="Rectangle 185"/>
            <p:cNvSpPr>
              <a:spLocks noChangeArrowheads="1"/>
            </p:cNvSpPr>
            <p:nvPr/>
          </p:nvSpPr>
          <p:spPr bwMode="auto">
            <a:xfrm>
              <a:off x="2411" y="372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g</a:t>
              </a:r>
              <a:endParaRPr lang="en-US" altLang="zh-TW"/>
            </a:p>
          </p:txBody>
        </p:sp>
        <p:sp>
          <p:nvSpPr>
            <p:cNvPr id="27801" name="Rectangle 186"/>
            <p:cNvSpPr>
              <a:spLocks noChangeArrowheads="1"/>
            </p:cNvSpPr>
            <p:nvPr/>
          </p:nvSpPr>
          <p:spPr bwMode="auto">
            <a:xfrm>
              <a:off x="2484" y="3722"/>
              <a:ext cx="12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W</a:t>
              </a:r>
              <a:endParaRPr lang="en-US" altLang="zh-TW"/>
            </a:p>
          </p:txBody>
        </p:sp>
        <p:sp>
          <p:nvSpPr>
            <p:cNvPr id="27802" name="Rectangle 187"/>
            <p:cNvSpPr>
              <a:spLocks noChangeArrowheads="1"/>
            </p:cNvSpPr>
            <p:nvPr/>
          </p:nvSpPr>
          <p:spPr bwMode="auto">
            <a:xfrm>
              <a:off x="2614" y="3722"/>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r</a:t>
              </a:r>
              <a:endParaRPr lang="en-US" altLang="zh-TW"/>
            </a:p>
          </p:txBody>
        </p:sp>
        <p:sp>
          <p:nvSpPr>
            <p:cNvPr id="27803" name="Rectangle 188"/>
            <p:cNvSpPr>
              <a:spLocks noChangeArrowheads="1"/>
            </p:cNvSpPr>
            <p:nvPr/>
          </p:nvSpPr>
          <p:spPr bwMode="auto">
            <a:xfrm>
              <a:off x="2659" y="3722"/>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i</a:t>
              </a:r>
              <a:endParaRPr lang="en-US" altLang="zh-TW"/>
            </a:p>
          </p:txBody>
        </p:sp>
        <p:sp>
          <p:nvSpPr>
            <p:cNvPr id="27804" name="Rectangle 189"/>
            <p:cNvSpPr>
              <a:spLocks noChangeArrowheads="1"/>
            </p:cNvSpPr>
            <p:nvPr/>
          </p:nvSpPr>
          <p:spPr bwMode="auto">
            <a:xfrm>
              <a:off x="2687" y="372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t</a:t>
              </a:r>
              <a:endParaRPr lang="en-US" altLang="zh-TW"/>
            </a:p>
          </p:txBody>
        </p:sp>
        <p:sp>
          <p:nvSpPr>
            <p:cNvPr id="27805" name="Rectangle 190"/>
            <p:cNvSpPr>
              <a:spLocks noChangeArrowheads="1"/>
            </p:cNvSpPr>
            <p:nvPr/>
          </p:nvSpPr>
          <p:spPr bwMode="auto">
            <a:xfrm>
              <a:off x="2724" y="372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e</a:t>
              </a:r>
              <a:endParaRPr lang="en-US" altLang="zh-TW"/>
            </a:p>
          </p:txBody>
        </p:sp>
        <p:sp>
          <p:nvSpPr>
            <p:cNvPr id="27806" name="Line 191"/>
            <p:cNvSpPr>
              <a:spLocks noChangeShapeType="1"/>
            </p:cNvSpPr>
            <p:nvPr/>
          </p:nvSpPr>
          <p:spPr bwMode="auto">
            <a:xfrm flipV="1">
              <a:off x="4021" y="2174"/>
              <a:ext cx="4" cy="282"/>
            </a:xfrm>
            <a:prstGeom prst="line">
              <a:avLst/>
            </a:prstGeom>
            <a:noFill/>
            <a:ln w="38100">
              <a:solidFill>
                <a:srgbClr val="EB75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7" name="Rectangle 192"/>
            <p:cNvSpPr>
              <a:spLocks noChangeArrowheads="1"/>
            </p:cNvSpPr>
            <p:nvPr/>
          </p:nvSpPr>
          <p:spPr bwMode="auto">
            <a:xfrm>
              <a:off x="4102" y="2132"/>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A</a:t>
              </a:r>
              <a:endParaRPr lang="en-US" altLang="zh-TW"/>
            </a:p>
          </p:txBody>
        </p:sp>
        <p:sp>
          <p:nvSpPr>
            <p:cNvPr id="27808" name="Rectangle 193"/>
            <p:cNvSpPr>
              <a:spLocks noChangeArrowheads="1"/>
            </p:cNvSpPr>
            <p:nvPr/>
          </p:nvSpPr>
          <p:spPr bwMode="auto">
            <a:xfrm>
              <a:off x="4192"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L</a:t>
              </a:r>
              <a:endParaRPr lang="en-US" altLang="zh-TW"/>
            </a:p>
          </p:txBody>
        </p:sp>
        <p:sp>
          <p:nvSpPr>
            <p:cNvPr id="27809" name="Rectangle 194"/>
            <p:cNvSpPr>
              <a:spLocks noChangeArrowheads="1"/>
            </p:cNvSpPr>
            <p:nvPr/>
          </p:nvSpPr>
          <p:spPr bwMode="auto">
            <a:xfrm>
              <a:off x="4265" y="2132"/>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U</a:t>
              </a:r>
              <a:endParaRPr lang="en-US" altLang="zh-TW"/>
            </a:p>
          </p:txBody>
        </p:sp>
        <p:sp>
          <p:nvSpPr>
            <p:cNvPr id="27810" name="Rectangle 195"/>
            <p:cNvSpPr>
              <a:spLocks noChangeArrowheads="1"/>
            </p:cNvSpPr>
            <p:nvPr/>
          </p:nvSpPr>
          <p:spPr bwMode="auto">
            <a:xfrm>
              <a:off x="4362" y="213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zh-TW" altLang="en-US" sz="1600">
                  <a:solidFill>
                    <a:srgbClr val="EB7500"/>
                  </a:solidFill>
                  <a:latin typeface="Arial" panose="020B0604020202020204" pitchFamily="34" charset="0"/>
                </a:rPr>
                <a:t> </a:t>
              </a:r>
              <a:endParaRPr lang="zh-TW" altLang="en-US"/>
            </a:p>
          </p:txBody>
        </p:sp>
        <p:sp>
          <p:nvSpPr>
            <p:cNvPr id="27811" name="Rectangle 196"/>
            <p:cNvSpPr>
              <a:spLocks noChangeArrowheads="1"/>
            </p:cNvSpPr>
            <p:nvPr/>
          </p:nvSpPr>
          <p:spPr bwMode="auto">
            <a:xfrm>
              <a:off x="4402"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o</a:t>
              </a:r>
              <a:endParaRPr lang="en-US" altLang="zh-TW"/>
            </a:p>
          </p:txBody>
        </p:sp>
        <p:sp>
          <p:nvSpPr>
            <p:cNvPr id="27812" name="Rectangle 197"/>
            <p:cNvSpPr>
              <a:spLocks noChangeArrowheads="1"/>
            </p:cNvSpPr>
            <p:nvPr/>
          </p:nvSpPr>
          <p:spPr bwMode="auto">
            <a:xfrm>
              <a:off x="4475"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p</a:t>
              </a:r>
              <a:endParaRPr lang="en-US" altLang="zh-TW"/>
            </a:p>
          </p:txBody>
        </p:sp>
        <p:sp>
          <p:nvSpPr>
            <p:cNvPr id="27813" name="Rectangle 198"/>
            <p:cNvSpPr>
              <a:spLocks noChangeArrowheads="1"/>
            </p:cNvSpPr>
            <p:nvPr/>
          </p:nvSpPr>
          <p:spPr bwMode="auto">
            <a:xfrm>
              <a:off x="4552"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e</a:t>
              </a:r>
              <a:endParaRPr lang="en-US" altLang="zh-TW"/>
            </a:p>
          </p:txBody>
        </p:sp>
        <p:sp>
          <p:nvSpPr>
            <p:cNvPr id="27814" name="Rectangle 199"/>
            <p:cNvSpPr>
              <a:spLocks noChangeArrowheads="1"/>
            </p:cNvSpPr>
            <p:nvPr/>
          </p:nvSpPr>
          <p:spPr bwMode="auto">
            <a:xfrm>
              <a:off x="4625" y="2132"/>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r</a:t>
              </a:r>
              <a:endParaRPr lang="en-US" altLang="zh-TW"/>
            </a:p>
          </p:txBody>
        </p:sp>
        <p:sp>
          <p:nvSpPr>
            <p:cNvPr id="27815" name="Rectangle 200"/>
            <p:cNvSpPr>
              <a:spLocks noChangeArrowheads="1"/>
            </p:cNvSpPr>
            <p:nvPr/>
          </p:nvSpPr>
          <p:spPr bwMode="auto">
            <a:xfrm>
              <a:off x="4670"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a</a:t>
              </a:r>
              <a:endParaRPr lang="en-US" altLang="zh-TW"/>
            </a:p>
          </p:txBody>
        </p:sp>
        <p:sp>
          <p:nvSpPr>
            <p:cNvPr id="27816" name="Rectangle 201"/>
            <p:cNvSpPr>
              <a:spLocks noChangeArrowheads="1"/>
            </p:cNvSpPr>
            <p:nvPr/>
          </p:nvSpPr>
          <p:spPr bwMode="auto">
            <a:xfrm>
              <a:off x="4747" y="213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t</a:t>
              </a:r>
              <a:endParaRPr lang="en-US" altLang="zh-TW"/>
            </a:p>
          </p:txBody>
        </p:sp>
        <p:sp>
          <p:nvSpPr>
            <p:cNvPr id="27817" name="Rectangle 202"/>
            <p:cNvSpPr>
              <a:spLocks noChangeArrowheads="1"/>
            </p:cNvSpPr>
            <p:nvPr/>
          </p:nvSpPr>
          <p:spPr bwMode="auto">
            <a:xfrm>
              <a:off x="4784" y="2132"/>
              <a:ext cx="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i</a:t>
              </a:r>
              <a:endParaRPr lang="en-US" altLang="zh-TW"/>
            </a:p>
          </p:txBody>
        </p:sp>
        <p:sp>
          <p:nvSpPr>
            <p:cNvPr id="27818" name="Rectangle 203"/>
            <p:cNvSpPr>
              <a:spLocks noChangeArrowheads="1"/>
            </p:cNvSpPr>
            <p:nvPr/>
          </p:nvSpPr>
          <p:spPr bwMode="auto">
            <a:xfrm>
              <a:off x="4816"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o</a:t>
              </a:r>
              <a:endParaRPr lang="en-US" altLang="zh-TW"/>
            </a:p>
          </p:txBody>
        </p:sp>
        <p:sp>
          <p:nvSpPr>
            <p:cNvPr id="27819" name="Rectangle 204"/>
            <p:cNvSpPr>
              <a:spLocks noChangeArrowheads="1"/>
            </p:cNvSpPr>
            <p:nvPr/>
          </p:nvSpPr>
          <p:spPr bwMode="auto">
            <a:xfrm>
              <a:off x="4889" y="213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EB7500"/>
                  </a:solidFill>
                  <a:latin typeface="Arial" panose="020B0604020202020204" pitchFamily="34" charset="0"/>
                </a:rPr>
                <a:t>n</a:t>
              </a:r>
              <a:endParaRPr lang="en-US" altLang="zh-TW"/>
            </a:p>
          </p:txBody>
        </p:sp>
        <p:sp>
          <p:nvSpPr>
            <p:cNvPr id="27820" name="Rectangle 205"/>
            <p:cNvSpPr>
              <a:spLocks noChangeArrowheads="1"/>
            </p:cNvSpPr>
            <p:nvPr/>
          </p:nvSpPr>
          <p:spPr bwMode="auto">
            <a:xfrm>
              <a:off x="3827" y="2203"/>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en-US" altLang="zh-TW"/>
            </a:p>
          </p:txBody>
        </p:sp>
        <p:sp>
          <p:nvSpPr>
            <p:cNvPr id="27821" name="Line 206"/>
            <p:cNvSpPr>
              <a:spLocks noChangeShapeType="1"/>
            </p:cNvSpPr>
            <p:nvPr/>
          </p:nvSpPr>
          <p:spPr bwMode="auto">
            <a:xfrm>
              <a:off x="3964" y="2268"/>
              <a:ext cx="110" cy="105"/>
            </a:xfrm>
            <a:prstGeom prst="line">
              <a:avLst/>
            </a:prstGeom>
            <a:noFill/>
            <a:ln w="25400">
              <a:solidFill>
                <a:srgbClr val="EB75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59" name="Rectangle 207"/>
          <p:cNvSpPr>
            <a:spLocks noChangeArrowheads="1"/>
          </p:cNvSpPr>
          <p:nvPr/>
        </p:nvSpPr>
        <p:spPr bwMode="auto">
          <a:xfrm>
            <a:off x="9132888" y="3262313"/>
            <a:ext cx="1065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t>(funct)</a:t>
            </a:r>
          </a:p>
        </p:txBody>
      </p:sp>
    </p:spTree>
    <p:extLst>
      <p:ext uri="{BB962C8B-B14F-4D97-AF65-F5344CB8AC3E}">
        <p14:creationId xmlns:p14="http://schemas.microsoft.com/office/powerpoint/2010/main" val="4071684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3400" y="2819400"/>
            <a:ext cx="8585200" cy="345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6" name="Rectangle 3"/>
          <p:cNvSpPr>
            <a:spLocks noGrp="1" noChangeArrowheads="1"/>
          </p:cNvSpPr>
          <p:nvPr>
            <p:ph type="title"/>
          </p:nvPr>
        </p:nvSpPr>
        <p:spPr/>
        <p:txBody>
          <a:bodyPr/>
          <a:lstStyle/>
          <a:p>
            <a:r>
              <a:rPr lang="en-US" altLang="zh-TW" dirty="0" smtClean="0"/>
              <a:t>Step 3c: Store/Load Operations</a:t>
            </a:r>
          </a:p>
        </p:txBody>
      </p:sp>
      <p:sp>
        <p:nvSpPr>
          <p:cNvPr id="28677" name="Rectangle 4"/>
          <p:cNvSpPr>
            <a:spLocks noGrp="1" noChangeArrowheads="1"/>
          </p:cNvSpPr>
          <p:nvPr>
            <p:ph type="body" idx="1"/>
          </p:nvPr>
        </p:nvSpPr>
        <p:spPr>
          <a:xfrm>
            <a:off x="838200" y="1350169"/>
            <a:ext cx="10515600" cy="4351338"/>
          </a:xfrm>
        </p:spPr>
        <p:txBody>
          <a:bodyPr/>
          <a:lstStyle/>
          <a:p>
            <a:r>
              <a:rPr lang="en-US" altLang="zh-TW" sz="2000"/>
              <a:t>R[</a:t>
            </a:r>
            <a:r>
              <a:rPr lang="en-US" altLang="zh-TW" sz="2000" u="sng" dirty="0" err="1">
                <a:solidFill>
                  <a:schemeClr val="accent1"/>
                </a:solidFill>
              </a:rPr>
              <a:t>rt</a:t>
            </a:r>
            <a:r>
              <a:rPr lang="en-US" altLang="zh-TW" sz="2000" dirty="0"/>
              <a:t>]&lt;-Mem[R[</a:t>
            </a:r>
            <a:r>
              <a:rPr lang="en-US" altLang="zh-TW" sz="2000" dirty="0" err="1"/>
              <a:t>rs</a:t>
            </a:r>
            <a:r>
              <a:rPr lang="en-US" altLang="zh-TW" sz="2000" dirty="0"/>
              <a:t>]+</a:t>
            </a:r>
            <a:r>
              <a:rPr lang="en-US" altLang="zh-TW" sz="2000" dirty="0" err="1"/>
              <a:t>SignExt</a:t>
            </a:r>
            <a:r>
              <a:rPr lang="en-US" altLang="zh-TW" sz="2000" dirty="0"/>
              <a:t>[imm16]]   Ex: </a:t>
            </a:r>
            <a:r>
              <a:rPr lang="en-US" altLang="zh-TW" sz="2000" dirty="0" err="1"/>
              <a:t>lw</a:t>
            </a:r>
            <a:r>
              <a:rPr lang="en-US" altLang="zh-TW" sz="2000" dirty="0"/>
              <a:t> rt,rs,imm16</a:t>
            </a:r>
          </a:p>
        </p:txBody>
      </p:sp>
      <p:sp>
        <p:nvSpPr>
          <p:cNvPr id="28678" name="Text Box 6"/>
          <p:cNvSpPr txBox="1">
            <a:spLocks noChangeArrowheads="1"/>
          </p:cNvSpPr>
          <p:nvPr/>
        </p:nvSpPr>
        <p:spPr bwMode="auto">
          <a:xfrm>
            <a:off x="2878139" y="2622550"/>
            <a:ext cx="4730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solidFill>
                  <a:schemeClr val="hlink"/>
                </a:solidFill>
                <a:latin typeface="Arial" panose="020B0604020202020204" pitchFamily="34" charset="0"/>
              </a:rPr>
              <a:t>rs</a:t>
            </a:r>
          </a:p>
        </p:txBody>
      </p:sp>
      <p:sp>
        <p:nvSpPr>
          <p:cNvPr id="28679" name="Text Box 8"/>
          <p:cNvSpPr txBox="1">
            <a:spLocks noChangeArrowheads="1"/>
          </p:cNvSpPr>
          <p:nvPr/>
        </p:nvSpPr>
        <p:spPr bwMode="auto">
          <a:xfrm>
            <a:off x="2878138" y="3651250"/>
            <a:ext cx="40481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solidFill>
                  <a:schemeClr val="accent2"/>
                </a:solidFill>
                <a:latin typeface="Arial" panose="020B0604020202020204" pitchFamily="34" charset="0"/>
              </a:rPr>
              <a:t>rt</a:t>
            </a:r>
          </a:p>
        </p:txBody>
      </p:sp>
      <p:grpSp>
        <p:nvGrpSpPr>
          <p:cNvPr id="28680" name="Group 9"/>
          <p:cNvGrpSpPr>
            <a:grpSpLocks/>
          </p:cNvGrpSpPr>
          <p:nvPr/>
        </p:nvGrpSpPr>
        <p:grpSpPr bwMode="auto">
          <a:xfrm>
            <a:off x="2628900" y="1701801"/>
            <a:ext cx="6440488" cy="1039813"/>
            <a:chOff x="936" y="1008"/>
            <a:chExt cx="4057" cy="655"/>
          </a:xfrm>
        </p:grpSpPr>
        <p:sp>
          <p:nvSpPr>
            <p:cNvPr id="28683" name="Rectangle 10"/>
            <p:cNvSpPr>
              <a:spLocks noChangeArrowheads="1"/>
            </p:cNvSpPr>
            <p:nvPr/>
          </p:nvSpPr>
          <p:spPr bwMode="auto">
            <a:xfrm>
              <a:off x="3420" y="1008"/>
              <a:ext cx="258" cy="21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11</a:t>
              </a:r>
            </a:p>
          </p:txBody>
        </p:sp>
        <p:sp>
          <p:nvSpPr>
            <p:cNvPr id="28684" name="Rectangle 11"/>
            <p:cNvSpPr>
              <a:spLocks noChangeArrowheads="1"/>
            </p:cNvSpPr>
            <p:nvPr/>
          </p:nvSpPr>
          <p:spPr bwMode="auto">
            <a:xfrm>
              <a:off x="1008" y="1216"/>
              <a:ext cx="3899"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28685" name="Group 12"/>
            <p:cNvGrpSpPr>
              <a:grpSpLocks/>
            </p:cNvGrpSpPr>
            <p:nvPr/>
          </p:nvGrpSpPr>
          <p:grpSpPr bwMode="auto">
            <a:xfrm>
              <a:off x="1003" y="1212"/>
              <a:ext cx="676" cy="217"/>
              <a:chOff x="1968" y="1182"/>
              <a:chExt cx="624" cy="217"/>
            </a:xfrm>
          </p:grpSpPr>
          <p:sp>
            <p:nvSpPr>
              <p:cNvPr id="28705" name="Rectangle 13"/>
              <p:cNvSpPr>
                <a:spLocks noChangeArrowheads="1"/>
              </p:cNvSpPr>
              <p:nvPr/>
            </p:nvSpPr>
            <p:spPr bwMode="auto">
              <a:xfrm>
                <a:off x="1968" y="1182"/>
                <a:ext cx="62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8706" name="Rectangle 14"/>
              <p:cNvSpPr>
                <a:spLocks noChangeArrowheads="1"/>
              </p:cNvSpPr>
              <p:nvPr/>
            </p:nvSpPr>
            <p:spPr bwMode="auto">
              <a:xfrm>
                <a:off x="2149" y="1185"/>
                <a:ext cx="25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a:t>
                </a:r>
              </a:p>
            </p:txBody>
          </p:sp>
        </p:grpSp>
        <p:grpSp>
          <p:nvGrpSpPr>
            <p:cNvPr id="28686" name="Group 15"/>
            <p:cNvGrpSpPr>
              <a:grpSpLocks/>
            </p:cNvGrpSpPr>
            <p:nvPr/>
          </p:nvGrpSpPr>
          <p:grpSpPr bwMode="auto">
            <a:xfrm>
              <a:off x="1688" y="1212"/>
              <a:ext cx="628" cy="215"/>
              <a:chOff x="2600" y="1182"/>
              <a:chExt cx="580" cy="215"/>
            </a:xfrm>
          </p:grpSpPr>
          <p:sp>
            <p:nvSpPr>
              <p:cNvPr id="28703" name="Rectangle 16"/>
              <p:cNvSpPr>
                <a:spLocks noChangeArrowheads="1"/>
              </p:cNvSpPr>
              <p:nvPr/>
            </p:nvSpPr>
            <p:spPr bwMode="auto">
              <a:xfrm>
                <a:off x="2600" y="1182"/>
                <a:ext cx="58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8704" name="Rectangle 17"/>
              <p:cNvSpPr>
                <a:spLocks noChangeArrowheads="1"/>
              </p:cNvSpPr>
              <p:nvPr/>
            </p:nvSpPr>
            <p:spPr bwMode="auto">
              <a:xfrm>
                <a:off x="2764" y="1185"/>
                <a:ext cx="2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rs</a:t>
                </a:r>
              </a:p>
            </p:txBody>
          </p:sp>
        </p:grpSp>
        <p:grpSp>
          <p:nvGrpSpPr>
            <p:cNvPr id="28687" name="Group 18"/>
            <p:cNvGrpSpPr>
              <a:grpSpLocks/>
            </p:cNvGrpSpPr>
            <p:nvPr/>
          </p:nvGrpSpPr>
          <p:grpSpPr bwMode="auto">
            <a:xfrm>
              <a:off x="2325" y="1212"/>
              <a:ext cx="627" cy="215"/>
              <a:chOff x="3188" y="1182"/>
              <a:chExt cx="579" cy="215"/>
            </a:xfrm>
          </p:grpSpPr>
          <p:sp>
            <p:nvSpPr>
              <p:cNvPr id="28701" name="Rectangle 19"/>
              <p:cNvSpPr>
                <a:spLocks noChangeArrowheads="1"/>
              </p:cNvSpPr>
              <p:nvPr/>
            </p:nvSpPr>
            <p:spPr bwMode="auto">
              <a:xfrm>
                <a:off x="3188" y="1182"/>
                <a:ext cx="579"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8702" name="Rectangle 20"/>
              <p:cNvSpPr>
                <a:spLocks noChangeArrowheads="1"/>
              </p:cNvSpPr>
              <p:nvPr/>
            </p:nvSpPr>
            <p:spPr bwMode="auto">
              <a:xfrm>
                <a:off x="3351" y="1185"/>
                <a:ext cx="19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a:t>
                </a:r>
              </a:p>
            </p:txBody>
          </p:sp>
        </p:grpSp>
        <p:sp>
          <p:nvSpPr>
            <p:cNvPr id="28688" name="Rectangle 21"/>
            <p:cNvSpPr>
              <a:spLocks noChangeArrowheads="1"/>
            </p:cNvSpPr>
            <p:nvPr/>
          </p:nvSpPr>
          <p:spPr bwMode="auto">
            <a:xfrm>
              <a:off x="2961" y="1212"/>
              <a:ext cx="195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28689" name="Rectangle 22"/>
            <p:cNvSpPr>
              <a:spLocks noChangeArrowheads="1"/>
            </p:cNvSpPr>
            <p:nvPr/>
          </p:nvSpPr>
          <p:spPr bwMode="auto">
            <a:xfrm>
              <a:off x="3414" y="1215"/>
              <a:ext cx="7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immediate</a:t>
              </a:r>
            </a:p>
          </p:txBody>
        </p:sp>
        <p:sp>
          <p:nvSpPr>
            <p:cNvPr id="28690" name="Rectangle 23"/>
            <p:cNvSpPr>
              <a:spLocks noChangeArrowheads="1"/>
            </p:cNvSpPr>
            <p:nvPr/>
          </p:nvSpPr>
          <p:spPr bwMode="auto">
            <a:xfrm>
              <a:off x="4804" y="1023"/>
              <a:ext cx="18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0</a:t>
              </a:r>
            </a:p>
          </p:txBody>
        </p:sp>
        <p:sp>
          <p:nvSpPr>
            <p:cNvPr id="28691" name="Rectangle 24"/>
            <p:cNvSpPr>
              <a:spLocks noChangeArrowheads="1"/>
            </p:cNvSpPr>
            <p:nvPr/>
          </p:nvSpPr>
          <p:spPr bwMode="auto">
            <a:xfrm>
              <a:off x="2747" y="1023"/>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a:t>
              </a:r>
            </a:p>
          </p:txBody>
        </p:sp>
        <p:sp>
          <p:nvSpPr>
            <p:cNvPr id="28692" name="Rectangle 25"/>
            <p:cNvSpPr>
              <a:spLocks noChangeArrowheads="1"/>
            </p:cNvSpPr>
            <p:nvPr/>
          </p:nvSpPr>
          <p:spPr bwMode="auto">
            <a:xfrm>
              <a:off x="2110" y="1023"/>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21</a:t>
              </a:r>
            </a:p>
          </p:txBody>
        </p:sp>
        <p:sp>
          <p:nvSpPr>
            <p:cNvPr id="28693" name="Rectangle 26"/>
            <p:cNvSpPr>
              <a:spLocks noChangeArrowheads="1"/>
            </p:cNvSpPr>
            <p:nvPr/>
          </p:nvSpPr>
          <p:spPr bwMode="auto">
            <a:xfrm>
              <a:off x="1464" y="1023"/>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26</a:t>
              </a:r>
            </a:p>
          </p:txBody>
        </p:sp>
        <p:sp>
          <p:nvSpPr>
            <p:cNvPr id="28694" name="Rectangle 27"/>
            <p:cNvSpPr>
              <a:spLocks noChangeArrowheads="1"/>
            </p:cNvSpPr>
            <p:nvPr/>
          </p:nvSpPr>
          <p:spPr bwMode="auto">
            <a:xfrm>
              <a:off x="936" y="1023"/>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31</a:t>
              </a:r>
            </a:p>
          </p:txBody>
        </p:sp>
        <p:sp>
          <p:nvSpPr>
            <p:cNvPr id="28695" name="Rectangle 28"/>
            <p:cNvSpPr>
              <a:spLocks noChangeArrowheads="1"/>
            </p:cNvSpPr>
            <p:nvPr/>
          </p:nvSpPr>
          <p:spPr bwMode="auto">
            <a:xfrm>
              <a:off x="1180" y="1407"/>
              <a:ext cx="4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 </a:t>
              </a:r>
              <a:r>
                <a:rPr kumimoji="1" lang="en-US" altLang="zh-TW" sz="1600" b="1">
                  <a:latin typeface="Arial" panose="020B0604020202020204" pitchFamily="34" charset="0"/>
                </a:rPr>
                <a:t>bits</a:t>
              </a:r>
            </a:p>
          </p:txBody>
        </p:sp>
        <p:sp>
          <p:nvSpPr>
            <p:cNvPr id="28696" name="Rectangle 29"/>
            <p:cNvSpPr>
              <a:spLocks noChangeArrowheads="1"/>
            </p:cNvSpPr>
            <p:nvPr/>
          </p:nvSpPr>
          <p:spPr bwMode="auto">
            <a:xfrm>
              <a:off x="3677" y="1407"/>
              <a:ext cx="52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 </a:t>
              </a:r>
              <a:r>
                <a:rPr kumimoji="1" lang="en-US" altLang="zh-TW" sz="1600" b="1">
                  <a:latin typeface="Arial" panose="020B0604020202020204" pitchFamily="34" charset="0"/>
                </a:rPr>
                <a:t>bits</a:t>
              </a:r>
            </a:p>
          </p:txBody>
        </p:sp>
        <p:sp>
          <p:nvSpPr>
            <p:cNvPr id="28697" name="Rectangle 30"/>
            <p:cNvSpPr>
              <a:spLocks noChangeArrowheads="1"/>
            </p:cNvSpPr>
            <p:nvPr/>
          </p:nvSpPr>
          <p:spPr bwMode="auto">
            <a:xfrm>
              <a:off x="2453" y="1407"/>
              <a:ext cx="4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sp>
          <p:nvSpPr>
            <p:cNvPr id="28698" name="Rectangle 31"/>
            <p:cNvSpPr>
              <a:spLocks noChangeArrowheads="1"/>
            </p:cNvSpPr>
            <p:nvPr/>
          </p:nvSpPr>
          <p:spPr bwMode="auto">
            <a:xfrm>
              <a:off x="1817" y="1407"/>
              <a:ext cx="4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sp>
          <p:nvSpPr>
            <p:cNvPr id="28699" name="Rectangle 32"/>
            <p:cNvSpPr>
              <a:spLocks noChangeArrowheads="1"/>
            </p:cNvSpPr>
            <p:nvPr/>
          </p:nvSpPr>
          <p:spPr bwMode="auto">
            <a:xfrm>
              <a:off x="3172" y="1451"/>
              <a:ext cx="244" cy="21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rd</a:t>
              </a:r>
            </a:p>
          </p:txBody>
        </p:sp>
        <p:sp>
          <p:nvSpPr>
            <p:cNvPr id="28700" name="Line 33"/>
            <p:cNvSpPr>
              <a:spLocks noChangeShapeType="1"/>
            </p:cNvSpPr>
            <p:nvPr/>
          </p:nvSpPr>
          <p:spPr bwMode="auto">
            <a:xfrm flipH="1">
              <a:off x="3665" y="1213"/>
              <a:ext cx="9" cy="183"/>
            </a:xfrm>
            <a:prstGeom prst="line">
              <a:avLst/>
            </a:prstGeom>
            <a:noFill/>
            <a:ln w="381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81" name="Text Box 34"/>
          <p:cNvSpPr txBox="1">
            <a:spLocks noChangeArrowheads="1"/>
          </p:cNvSpPr>
          <p:nvPr/>
        </p:nvSpPr>
        <p:spPr bwMode="auto">
          <a:xfrm>
            <a:off x="6245225" y="2706688"/>
            <a:ext cx="234950" cy="366712"/>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solidFill>
                  <a:srgbClr val="FF6600"/>
                </a:solidFill>
              </a:rPr>
              <a:t>4</a:t>
            </a:r>
          </a:p>
        </p:txBody>
      </p:sp>
      <p:sp>
        <p:nvSpPr>
          <p:cNvPr id="28682" name="Rectangle 35"/>
          <p:cNvSpPr>
            <a:spLocks noChangeArrowheads="1"/>
          </p:cNvSpPr>
          <p:nvPr/>
        </p:nvSpPr>
        <p:spPr bwMode="auto">
          <a:xfrm>
            <a:off x="2852739" y="3132138"/>
            <a:ext cx="433387" cy="46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solidFill>
                  <a:schemeClr val="hlink"/>
                </a:solidFill>
              </a:rPr>
              <a:t>rt</a:t>
            </a:r>
          </a:p>
        </p:txBody>
      </p:sp>
    </p:spTree>
    <p:extLst>
      <p:ext uri="{BB962C8B-B14F-4D97-AF65-F5344CB8AC3E}">
        <p14:creationId xmlns:p14="http://schemas.microsoft.com/office/powerpoint/2010/main" val="1651516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9" name="Picture 2" descr="f04-10-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1" y="1700213"/>
            <a:ext cx="9369425" cy="421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3"/>
          <p:cNvSpPr>
            <a:spLocks noGrp="1" noChangeArrowheads="1"/>
          </p:cNvSpPr>
          <p:nvPr>
            <p:ph type="title"/>
          </p:nvPr>
        </p:nvSpPr>
        <p:spPr/>
        <p:txBody>
          <a:bodyPr/>
          <a:lstStyle/>
          <a:p>
            <a:r>
              <a:rPr lang="en-US" altLang="zh-TW" smtClean="0"/>
              <a:t>R-Type/Load/Store Datapath</a:t>
            </a:r>
            <a:endParaRPr lang="en-AU" altLang="zh-TW" smtClean="0">
              <a:ea typeface="新細明體" pitchFamily="18" charset="-120"/>
            </a:endParaRPr>
          </a:p>
        </p:txBody>
      </p:sp>
    </p:spTree>
    <p:extLst>
      <p:ext uri="{BB962C8B-B14F-4D97-AF65-F5344CB8AC3E}">
        <p14:creationId xmlns:p14="http://schemas.microsoft.com/office/powerpoint/2010/main" val="10273624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body" idx="1"/>
          </p:nvPr>
        </p:nvSpPr>
        <p:spPr/>
        <p:txBody>
          <a:bodyPr/>
          <a:lstStyle/>
          <a:p>
            <a:pPr marL="285750" indent="-285750"/>
            <a:r>
              <a:rPr lang="en-US" altLang="zh-TW" smtClean="0"/>
              <a:t>beq  rs, rt, imm16</a:t>
            </a:r>
          </a:p>
          <a:p>
            <a:pPr lvl="1">
              <a:buNone/>
            </a:pPr>
            <a:endParaRPr lang="en-US" altLang="zh-TW" smtClean="0"/>
          </a:p>
          <a:p>
            <a:pPr lvl="1">
              <a:buNone/>
            </a:pPr>
            <a:r>
              <a:rPr lang="en-US" altLang="zh-TW" smtClean="0"/>
              <a:t>mem[PC]			Fetch inst. from memory</a:t>
            </a:r>
          </a:p>
          <a:p>
            <a:pPr lvl="1">
              <a:buNone/>
            </a:pPr>
            <a:endParaRPr lang="en-US" altLang="zh-TW" smtClean="0"/>
          </a:p>
          <a:p>
            <a:pPr lvl="1">
              <a:buNone/>
            </a:pPr>
            <a:r>
              <a:rPr lang="en-US" altLang="zh-TW" smtClean="0"/>
              <a:t>Equal &lt;- R[rs] == R[rt]	Calculate branch condition</a:t>
            </a:r>
          </a:p>
          <a:p>
            <a:pPr lvl="1">
              <a:buNone/>
            </a:pPr>
            <a:endParaRPr lang="en-US" altLang="zh-TW" smtClean="0"/>
          </a:p>
          <a:p>
            <a:pPr lvl="1">
              <a:buNone/>
            </a:pPr>
            <a:r>
              <a:rPr lang="en-US" altLang="zh-TW" smtClean="0"/>
              <a:t>if (COND == 0)		Calculate next inst. address</a:t>
            </a:r>
          </a:p>
          <a:p>
            <a:pPr marL="1104900" lvl="2">
              <a:buNone/>
            </a:pPr>
            <a:r>
              <a:rPr lang="en-US" altLang="zh-TW" smtClean="0"/>
              <a:t>PC  &lt;-  PC + 4 + ( SignExt(imm16) x 4 )</a:t>
            </a:r>
          </a:p>
          <a:p>
            <a:pPr lvl="1">
              <a:buNone/>
            </a:pPr>
            <a:r>
              <a:rPr lang="en-US" altLang="zh-TW" smtClean="0"/>
              <a:t>else</a:t>
            </a:r>
          </a:p>
          <a:p>
            <a:pPr marL="1104900" lvl="2">
              <a:buNone/>
            </a:pPr>
            <a:r>
              <a:rPr lang="en-US" altLang="zh-TW" smtClean="0"/>
              <a:t>PC  &lt;-  PC + 4</a:t>
            </a:r>
          </a:p>
        </p:txBody>
      </p:sp>
      <p:grpSp>
        <p:nvGrpSpPr>
          <p:cNvPr id="30724" name="Group 3"/>
          <p:cNvGrpSpPr>
            <a:grpSpLocks/>
          </p:cNvGrpSpPr>
          <p:nvPr/>
        </p:nvGrpSpPr>
        <p:grpSpPr bwMode="auto">
          <a:xfrm>
            <a:off x="3100388" y="5226051"/>
            <a:ext cx="6438768" cy="949325"/>
            <a:chOff x="1138" y="753"/>
            <a:chExt cx="3744" cy="598"/>
          </a:xfrm>
        </p:grpSpPr>
        <p:sp>
          <p:nvSpPr>
            <p:cNvPr id="30726" name="Rectangle 4"/>
            <p:cNvSpPr>
              <a:spLocks noChangeArrowheads="1"/>
            </p:cNvSpPr>
            <p:nvPr/>
          </p:nvSpPr>
          <p:spPr bwMode="auto">
            <a:xfrm>
              <a:off x="1204" y="946"/>
              <a:ext cx="3599"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30727" name="Group 5"/>
            <p:cNvGrpSpPr>
              <a:grpSpLocks/>
            </p:cNvGrpSpPr>
            <p:nvPr/>
          </p:nvGrpSpPr>
          <p:grpSpPr bwMode="auto">
            <a:xfrm>
              <a:off x="1200" y="942"/>
              <a:ext cx="624" cy="217"/>
              <a:chOff x="1200" y="942"/>
              <a:chExt cx="624" cy="217"/>
            </a:xfrm>
          </p:grpSpPr>
          <p:sp>
            <p:nvSpPr>
              <p:cNvPr id="30745" name="Rectangle 6"/>
              <p:cNvSpPr>
                <a:spLocks noChangeArrowheads="1"/>
              </p:cNvSpPr>
              <p:nvPr/>
            </p:nvSpPr>
            <p:spPr bwMode="auto">
              <a:xfrm>
                <a:off x="1200" y="942"/>
                <a:ext cx="62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0746" name="Rectangle 7"/>
              <p:cNvSpPr>
                <a:spLocks noChangeArrowheads="1"/>
              </p:cNvSpPr>
              <p:nvPr/>
            </p:nvSpPr>
            <p:spPr bwMode="auto">
              <a:xfrm>
                <a:off x="1381" y="945"/>
                <a:ext cx="25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a:t>
                </a:r>
              </a:p>
            </p:txBody>
          </p:sp>
        </p:grpSp>
        <p:grpSp>
          <p:nvGrpSpPr>
            <p:cNvPr id="30728" name="Group 8"/>
            <p:cNvGrpSpPr>
              <a:grpSpLocks/>
            </p:cNvGrpSpPr>
            <p:nvPr/>
          </p:nvGrpSpPr>
          <p:grpSpPr bwMode="auto">
            <a:xfrm>
              <a:off x="1832" y="942"/>
              <a:ext cx="580" cy="217"/>
              <a:chOff x="1832" y="942"/>
              <a:chExt cx="580" cy="217"/>
            </a:xfrm>
          </p:grpSpPr>
          <p:sp>
            <p:nvSpPr>
              <p:cNvPr id="30743" name="Rectangle 9"/>
              <p:cNvSpPr>
                <a:spLocks noChangeArrowheads="1"/>
              </p:cNvSpPr>
              <p:nvPr/>
            </p:nvSpPr>
            <p:spPr bwMode="auto">
              <a:xfrm>
                <a:off x="1832" y="942"/>
                <a:ext cx="58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0744" name="Rectangle 10"/>
              <p:cNvSpPr>
                <a:spLocks noChangeArrowheads="1"/>
              </p:cNvSpPr>
              <p:nvPr/>
            </p:nvSpPr>
            <p:spPr bwMode="auto">
              <a:xfrm>
                <a:off x="1996" y="945"/>
                <a:ext cx="22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rs</a:t>
                </a:r>
              </a:p>
            </p:txBody>
          </p:sp>
        </p:grpSp>
        <p:grpSp>
          <p:nvGrpSpPr>
            <p:cNvPr id="30729" name="Group 11"/>
            <p:cNvGrpSpPr>
              <a:grpSpLocks/>
            </p:cNvGrpSpPr>
            <p:nvPr/>
          </p:nvGrpSpPr>
          <p:grpSpPr bwMode="auto">
            <a:xfrm>
              <a:off x="2420" y="942"/>
              <a:ext cx="579" cy="217"/>
              <a:chOff x="2420" y="942"/>
              <a:chExt cx="579" cy="217"/>
            </a:xfrm>
          </p:grpSpPr>
          <p:sp>
            <p:nvSpPr>
              <p:cNvPr id="30741" name="Rectangle 12"/>
              <p:cNvSpPr>
                <a:spLocks noChangeArrowheads="1"/>
              </p:cNvSpPr>
              <p:nvPr/>
            </p:nvSpPr>
            <p:spPr bwMode="auto">
              <a:xfrm>
                <a:off x="2420" y="942"/>
                <a:ext cx="579"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0742" name="Rectangle 13"/>
              <p:cNvSpPr>
                <a:spLocks noChangeArrowheads="1"/>
              </p:cNvSpPr>
              <p:nvPr/>
            </p:nvSpPr>
            <p:spPr bwMode="auto">
              <a:xfrm>
                <a:off x="2583" y="945"/>
                <a:ext cx="19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a:t>
                </a:r>
              </a:p>
            </p:txBody>
          </p:sp>
        </p:grpSp>
        <p:sp>
          <p:nvSpPr>
            <p:cNvPr id="30730" name="Rectangle 14"/>
            <p:cNvSpPr>
              <a:spLocks noChangeArrowheads="1"/>
            </p:cNvSpPr>
            <p:nvPr/>
          </p:nvSpPr>
          <p:spPr bwMode="auto">
            <a:xfrm>
              <a:off x="3007" y="942"/>
              <a:ext cx="1800"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0731" name="Rectangle 15"/>
            <p:cNvSpPr>
              <a:spLocks noChangeArrowheads="1"/>
            </p:cNvSpPr>
            <p:nvPr/>
          </p:nvSpPr>
          <p:spPr bwMode="auto">
            <a:xfrm>
              <a:off x="3509" y="945"/>
              <a:ext cx="69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immediate</a:t>
              </a:r>
            </a:p>
          </p:txBody>
        </p:sp>
        <p:sp>
          <p:nvSpPr>
            <p:cNvPr id="30732" name="Rectangle 16"/>
            <p:cNvSpPr>
              <a:spLocks noChangeArrowheads="1"/>
            </p:cNvSpPr>
            <p:nvPr/>
          </p:nvSpPr>
          <p:spPr bwMode="auto">
            <a:xfrm>
              <a:off x="4708" y="753"/>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0</a:t>
              </a:r>
            </a:p>
          </p:txBody>
        </p:sp>
        <p:sp>
          <p:nvSpPr>
            <p:cNvPr id="30733" name="Rectangle 17"/>
            <p:cNvSpPr>
              <a:spLocks noChangeArrowheads="1"/>
            </p:cNvSpPr>
            <p:nvPr/>
          </p:nvSpPr>
          <p:spPr bwMode="auto">
            <a:xfrm>
              <a:off x="2810" y="753"/>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a:t>
              </a:r>
            </a:p>
          </p:txBody>
        </p:sp>
        <p:sp>
          <p:nvSpPr>
            <p:cNvPr id="30734" name="Rectangle 18"/>
            <p:cNvSpPr>
              <a:spLocks noChangeArrowheads="1"/>
            </p:cNvSpPr>
            <p:nvPr/>
          </p:nvSpPr>
          <p:spPr bwMode="auto">
            <a:xfrm>
              <a:off x="2222" y="753"/>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21</a:t>
              </a:r>
            </a:p>
          </p:txBody>
        </p:sp>
        <p:sp>
          <p:nvSpPr>
            <p:cNvPr id="30735" name="Rectangle 19"/>
            <p:cNvSpPr>
              <a:spLocks noChangeArrowheads="1"/>
            </p:cNvSpPr>
            <p:nvPr/>
          </p:nvSpPr>
          <p:spPr bwMode="auto">
            <a:xfrm>
              <a:off x="1634" y="753"/>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26</a:t>
              </a:r>
            </a:p>
          </p:txBody>
        </p:sp>
        <p:sp>
          <p:nvSpPr>
            <p:cNvPr id="30736" name="Rectangle 20"/>
            <p:cNvSpPr>
              <a:spLocks noChangeArrowheads="1"/>
            </p:cNvSpPr>
            <p:nvPr/>
          </p:nvSpPr>
          <p:spPr bwMode="auto">
            <a:xfrm>
              <a:off x="1138" y="753"/>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31</a:t>
              </a:r>
            </a:p>
          </p:txBody>
        </p:sp>
        <p:sp>
          <p:nvSpPr>
            <p:cNvPr id="30737" name="Rectangle 21"/>
            <p:cNvSpPr>
              <a:spLocks noChangeArrowheads="1"/>
            </p:cNvSpPr>
            <p:nvPr/>
          </p:nvSpPr>
          <p:spPr bwMode="auto">
            <a:xfrm>
              <a:off x="1363" y="1137"/>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 </a:t>
              </a:r>
              <a:r>
                <a:rPr kumimoji="1" lang="en-US" altLang="zh-TW" sz="1600" b="1">
                  <a:latin typeface="Arial" panose="020B0604020202020204" pitchFamily="34" charset="0"/>
                </a:rPr>
                <a:t>bits</a:t>
              </a:r>
            </a:p>
          </p:txBody>
        </p:sp>
        <p:sp>
          <p:nvSpPr>
            <p:cNvPr id="30738" name="Rectangle 22"/>
            <p:cNvSpPr>
              <a:spLocks noChangeArrowheads="1"/>
            </p:cNvSpPr>
            <p:nvPr/>
          </p:nvSpPr>
          <p:spPr bwMode="auto">
            <a:xfrm>
              <a:off x="3668" y="1137"/>
              <a:ext cx="48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 </a:t>
              </a:r>
              <a:r>
                <a:rPr kumimoji="1" lang="en-US" altLang="zh-TW" sz="1600" b="1">
                  <a:latin typeface="Arial" panose="020B0604020202020204" pitchFamily="34" charset="0"/>
                </a:rPr>
                <a:t>bits</a:t>
              </a:r>
            </a:p>
          </p:txBody>
        </p:sp>
        <p:sp>
          <p:nvSpPr>
            <p:cNvPr id="30739" name="Rectangle 23"/>
            <p:cNvSpPr>
              <a:spLocks noChangeArrowheads="1"/>
            </p:cNvSpPr>
            <p:nvPr/>
          </p:nvSpPr>
          <p:spPr bwMode="auto">
            <a:xfrm>
              <a:off x="2538" y="1137"/>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sp>
          <p:nvSpPr>
            <p:cNvPr id="30740" name="Rectangle 24"/>
            <p:cNvSpPr>
              <a:spLocks noChangeArrowheads="1"/>
            </p:cNvSpPr>
            <p:nvPr/>
          </p:nvSpPr>
          <p:spPr bwMode="auto">
            <a:xfrm>
              <a:off x="1951" y="1137"/>
              <a:ext cx="4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 </a:t>
              </a:r>
              <a:r>
                <a:rPr kumimoji="1" lang="en-US" altLang="zh-TW" sz="1600" b="1">
                  <a:latin typeface="Arial" panose="020B0604020202020204" pitchFamily="34" charset="0"/>
                </a:rPr>
                <a:t>bits</a:t>
              </a:r>
            </a:p>
          </p:txBody>
        </p:sp>
      </p:grpSp>
      <p:sp>
        <p:nvSpPr>
          <p:cNvPr id="30725" name="Rectangle 25"/>
          <p:cNvSpPr>
            <a:spLocks noGrp="1" noChangeArrowheads="1"/>
          </p:cNvSpPr>
          <p:nvPr>
            <p:ph type="title"/>
          </p:nvPr>
        </p:nvSpPr>
        <p:spPr/>
        <p:txBody>
          <a:bodyPr/>
          <a:lstStyle/>
          <a:p>
            <a:r>
              <a:rPr lang="en-US" altLang="zh-TW" smtClean="0"/>
              <a:t>Step 3d: Branch Operations</a:t>
            </a:r>
          </a:p>
        </p:txBody>
      </p:sp>
    </p:spTree>
    <p:extLst>
      <p:ext uri="{BB962C8B-B14F-4D97-AF65-F5344CB8AC3E}">
        <p14:creationId xmlns:p14="http://schemas.microsoft.com/office/powerpoint/2010/main" val="406288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3800" y="1598614"/>
            <a:ext cx="7016750" cy="4765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8" name="Rectangle 3"/>
          <p:cNvSpPr>
            <a:spLocks noGrp="1" noChangeArrowheads="1"/>
          </p:cNvSpPr>
          <p:nvPr>
            <p:ph type="title"/>
          </p:nvPr>
        </p:nvSpPr>
        <p:spPr/>
        <p:txBody>
          <a:bodyPr/>
          <a:lstStyle/>
          <a:p>
            <a:r>
              <a:rPr lang="en-US" altLang="zh-TW" smtClean="0"/>
              <a:t>Datapath for Branch Operations</a:t>
            </a:r>
          </a:p>
        </p:txBody>
      </p:sp>
      <p:sp>
        <p:nvSpPr>
          <p:cNvPr id="31749" name="Rectangle 4"/>
          <p:cNvSpPr>
            <a:spLocks noGrp="1" noChangeArrowheads="1"/>
          </p:cNvSpPr>
          <p:nvPr>
            <p:ph type="body" idx="1"/>
          </p:nvPr>
        </p:nvSpPr>
        <p:spPr/>
        <p:txBody>
          <a:bodyPr/>
          <a:lstStyle/>
          <a:p>
            <a:r>
              <a:rPr lang="en-US" altLang="zh-TW" smtClean="0"/>
              <a:t>beq    rs, rt, imm16</a:t>
            </a:r>
          </a:p>
        </p:txBody>
      </p:sp>
      <p:sp>
        <p:nvSpPr>
          <p:cNvPr id="31750" name="Text Box 6"/>
          <p:cNvSpPr txBox="1">
            <a:spLocks noChangeArrowheads="1"/>
          </p:cNvSpPr>
          <p:nvPr/>
        </p:nvSpPr>
        <p:spPr bwMode="auto">
          <a:xfrm>
            <a:off x="7142163" y="3040063"/>
            <a:ext cx="234950" cy="366712"/>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solidFill>
                  <a:srgbClr val="FF6600"/>
                </a:solidFill>
              </a:rPr>
              <a:t>4</a:t>
            </a:r>
          </a:p>
        </p:txBody>
      </p:sp>
    </p:spTree>
    <p:extLst>
      <p:ext uri="{BB962C8B-B14F-4D97-AF65-F5344CB8AC3E}">
        <p14:creationId xmlns:p14="http://schemas.microsoft.com/office/powerpoint/2010/main" val="2454044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zh-TW" smtClean="0"/>
              <a:t>Introduction</a:t>
            </a:r>
            <a:endParaRPr lang="en-AU" altLang="zh-TW" smtClean="0">
              <a:ea typeface="新細明體" pitchFamily="18" charset="-120"/>
            </a:endParaRPr>
          </a:p>
        </p:txBody>
      </p:sp>
      <p:sp>
        <p:nvSpPr>
          <p:cNvPr id="5124" name="Rectangle 3"/>
          <p:cNvSpPr>
            <a:spLocks noGrp="1" noChangeArrowheads="1"/>
          </p:cNvSpPr>
          <p:nvPr>
            <p:ph type="body" idx="1"/>
          </p:nvPr>
        </p:nvSpPr>
        <p:spPr/>
        <p:txBody>
          <a:bodyPr>
            <a:normAutofit fontScale="92500" lnSpcReduction="10000"/>
          </a:bodyPr>
          <a:lstStyle/>
          <a:p>
            <a:r>
              <a:rPr lang="en-US" altLang="zh-TW" dirty="0" smtClean="0"/>
              <a:t>CPU performance factors</a:t>
            </a:r>
          </a:p>
          <a:p>
            <a:pPr lvl="1"/>
            <a:r>
              <a:rPr lang="en-US" altLang="zh-TW" dirty="0" smtClean="0"/>
              <a:t>Instruction count</a:t>
            </a:r>
          </a:p>
          <a:p>
            <a:pPr lvl="2"/>
            <a:r>
              <a:rPr lang="en-US" altLang="zh-TW" sz="2200" dirty="0"/>
              <a:t>Determined by ISA and compiler</a:t>
            </a:r>
          </a:p>
          <a:p>
            <a:pPr lvl="1"/>
            <a:r>
              <a:rPr lang="en-US" altLang="zh-TW" dirty="0" smtClean="0"/>
              <a:t>CPI and Cycle time</a:t>
            </a:r>
          </a:p>
          <a:p>
            <a:pPr lvl="2"/>
            <a:r>
              <a:rPr lang="en-US" altLang="zh-TW" sz="2200" dirty="0"/>
              <a:t>Determined by CPU hardware</a:t>
            </a:r>
          </a:p>
          <a:p>
            <a:r>
              <a:rPr lang="en-US" altLang="zh-TW" dirty="0" smtClean="0"/>
              <a:t>We will examine two MIPS implementations</a:t>
            </a:r>
          </a:p>
          <a:p>
            <a:pPr lvl="1"/>
            <a:r>
              <a:rPr lang="en-US" altLang="zh-TW" dirty="0" smtClean="0"/>
              <a:t>A simplified version</a:t>
            </a:r>
          </a:p>
          <a:p>
            <a:pPr lvl="1"/>
            <a:r>
              <a:rPr lang="en-US" altLang="zh-TW" dirty="0" smtClean="0"/>
              <a:t>A more realistic pipelined </a:t>
            </a:r>
            <a:r>
              <a:rPr lang="en-US" altLang="zh-TW" dirty="0" smtClean="0"/>
              <a:t>version</a:t>
            </a:r>
            <a:r>
              <a:rPr lang="tr-TR" altLang="zh-TW" dirty="0" smtClean="0"/>
              <a:t> (? )</a:t>
            </a:r>
            <a:endParaRPr lang="en-US" altLang="zh-TW" dirty="0" smtClean="0"/>
          </a:p>
          <a:p>
            <a:r>
              <a:rPr lang="en-US" altLang="zh-TW" dirty="0" smtClean="0"/>
              <a:t>Simple subset, shows most aspects</a:t>
            </a:r>
          </a:p>
          <a:p>
            <a:pPr lvl="1"/>
            <a:r>
              <a:rPr lang="en-US" altLang="zh-TW" dirty="0" smtClean="0"/>
              <a:t>Memory reference: </a:t>
            </a:r>
            <a:r>
              <a:rPr lang="en-US" altLang="zh-TW" dirty="0" err="1" smtClean="0">
                <a:latin typeface="Lucida Console" panose="020B0609040504020204" pitchFamily="49" charset="0"/>
              </a:rPr>
              <a:t>lw</a:t>
            </a:r>
            <a:r>
              <a:rPr lang="en-US" altLang="zh-TW" dirty="0" smtClean="0"/>
              <a:t>, </a:t>
            </a:r>
            <a:r>
              <a:rPr lang="en-US" altLang="zh-TW" dirty="0" err="1" smtClean="0">
                <a:latin typeface="Lucida Console" panose="020B0609040504020204" pitchFamily="49" charset="0"/>
              </a:rPr>
              <a:t>sw</a:t>
            </a:r>
            <a:endParaRPr lang="en-US" altLang="zh-TW" dirty="0" smtClean="0">
              <a:latin typeface="Lucida Console" panose="020B0609040504020204" pitchFamily="49" charset="0"/>
            </a:endParaRPr>
          </a:p>
          <a:p>
            <a:pPr lvl="1"/>
            <a:r>
              <a:rPr lang="en-US" altLang="zh-TW" dirty="0" smtClean="0"/>
              <a:t>Arithmetic/logical: </a:t>
            </a:r>
            <a:r>
              <a:rPr lang="en-US" altLang="zh-TW" dirty="0" smtClean="0">
                <a:latin typeface="Lucida Console" panose="020B0609040504020204" pitchFamily="49" charset="0"/>
              </a:rPr>
              <a:t>add</a:t>
            </a:r>
            <a:r>
              <a:rPr lang="en-US" altLang="zh-TW" dirty="0" smtClean="0"/>
              <a:t>, </a:t>
            </a:r>
            <a:r>
              <a:rPr lang="en-US" altLang="zh-TW" dirty="0" smtClean="0">
                <a:latin typeface="Lucida Console" panose="020B0609040504020204" pitchFamily="49" charset="0"/>
              </a:rPr>
              <a:t>sub</a:t>
            </a:r>
            <a:r>
              <a:rPr lang="en-US" altLang="zh-TW" dirty="0" smtClean="0"/>
              <a:t>, </a:t>
            </a:r>
            <a:r>
              <a:rPr lang="en-US" altLang="zh-TW" dirty="0" smtClean="0">
                <a:latin typeface="Lucida Console" panose="020B0609040504020204" pitchFamily="49" charset="0"/>
              </a:rPr>
              <a:t>and</a:t>
            </a:r>
            <a:r>
              <a:rPr lang="en-US" altLang="zh-TW" dirty="0" smtClean="0"/>
              <a:t>, </a:t>
            </a:r>
            <a:r>
              <a:rPr lang="en-US" altLang="zh-TW" dirty="0" smtClean="0">
                <a:latin typeface="Lucida Console" panose="020B0609040504020204" pitchFamily="49" charset="0"/>
              </a:rPr>
              <a:t>or</a:t>
            </a:r>
            <a:r>
              <a:rPr lang="en-US" altLang="zh-TW" dirty="0" smtClean="0"/>
              <a:t>, </a:t>
            </a:r>
            <a:r>
              <a:rPr lang="en-US" altLang="zh-TW" dirty="0" err="1" smtClean="0">
                <a:latin typeface="Lucida Console" panose="020B0609040504020204" pitchFamily="49" charset="0"/>
              </a:rPr>
              <a:t>slt</a:t>
            </a:r>
            <a:endParaRPr lang="en-US" altLang="zh-TW" dirty="0" smtClean="0">
              <a:latin typeface="Lucida Console" panose="020B0609040504020204" pitchFamily="49" charset="0"/>
            </a:endParaRPr>
          </a:p>
          <a:p>
            <a:pPr lvl="1"/>
            <a:r>
              <a:rPr lang="en-US" altLang="zh-TW" dirty="0" smtClean="0"/>
              <a:t>Control transfer: </a:t>
            </a:r>
            <a:r>
              <a:rPr lang="en-US" altLang="zh-TW" dirty="0" err="1" smtClean="0">
                <a:latin typeface="Lucida Console" panose="020B0609040504020204" pitchFamily="49" charset="0"/>
              </a:rPr>
              <a:t>beq</a:t>
            </a:r>
            <a:r>
              <a:rPr lang="en-US" altLang="zh-TW" dirty="0" smtClean="0"/>
              <a:t>, </a:t>
            </a:r>
            <a:r>
              <a:rPr lang="en-US" altLang="zh-TW" dirty="0" smtClean="0">
                <a:latin typeface="Lucida Console" panose="020B0609040504020204" pitchFamily="49" charset="0"/>
              </a:rPr>
              <a:t>j</a:t>
            </a:r>
          </a:p>
        </p:txBody>
      </p:sp>
    </p:spTree>
    <p:extLst>
      <p:ext uri="{BB962C8B-B14F-4D97-AF65-F5344CB8AC3E}">
        <p14:creationId xmlns:p14="http://schemas.microsoft.com/office/powerpoint/2010/main" val="2572496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650" y="1418431"/>
            <a:ext cx="7016750" cy="4765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4626" name="Rectangle 2"/>
          <p:cNvSpPr>
            <a:spLocks noGrp="1" noChangeArrowheads="1"/>
          </p:cNvSpPr>
          <p:nvPr>
            <p:ph type="title"/>
          </p:nvPr>
        </p:nvSpPr>
        <p:spPr>
          <a:xfrm>
            <a:off x="520700" y="211932"/>
            <a:ext cx="10515600" cy="493712"/>
          </a:xfrm>
          <a:noFill/>
          <a:ln/>
        </p:spPr>
        <p:txBody>
          <a:bodyPr vert="horz" lIns="90488" tIns="44450" rIns="90488" bIns="44450" rtlCol="0" anchor="ctr">
            <a:normAutofit fontScale="90000"/>
          </a:bodyPr>
          <a:lstStyle/>
          <a:p>
            <a:r>
              <a:rPr lang="en-US" altLang="en-US" dirty="0"/>
              <a:t>Branch Instructions</a:t>
            </a:r>
          </a:p>
        </p:txBody>
      </p:sp>
      <p:grpSp>
        <p:nvGrpSpPr>
          <p:cNvPr id="154633" name="Group 9"/>
          <p:cNvGrpSpPr>
            <a:grpSpLocks/>
          </p:cNvGrpSpPr>
          <p:nvPr/>
        </p:nvGrpSpPr>
        <p:grpSpPr bwMode="auto">
          <a:xfrm>
            <a:off x="1289050" y="1219200"/>
            <a:ext cx="3359150" cy="1917700"/>
            <a:chOff x="336" y="480"/>
            <a:chExt cx="2016" cy="1152"/>
          </a:xfrm>
          <a:solidFill>
            <a:schemeClr val="accent4">
              <a:lumMod val="40000"/>
              <a:lumOff val="60000"/>
            </a:schemeClr>
          </a:solidFill>
        </p:grpSpPr>
        <p:sp>
          <p:nvSpPr>
            <p:cNvPr id="154631" name="Text Box 7"/>
            <p:cNvSpPr txBox="1">
              <a:spLocks noChangeArrowheads="1"/>
            </p:cNvSpPr>
            <p:nvPr/>
          </p:nvSpPr>
          <p:spPr bwMode="auto">
            <a:xfrm>
              <a:off x="336" y="480"/>
              <a:ext cx="1344" cy="330"/>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register file contains the 32 registers seen earlier</a:t>
              </a:r>
            </a:p>
          </p:txBody>
        </p:sp>
        <p:sp>
          <p:nvSpPr>
            <p:cNvPr id="154632" name="Line 8"/>
            <p:cNvSpPr>
              <a:spLocks noChangeShapeType="1"/>
            </p:cNvSpPr>
            <p:nvPr/>
          </p:nvSpPr>
          <p:spPr bwMode="auto">
            <a:xfrm>
              <a:off x="1104" y="816"/>
              <a:ext cx="1248" cy="816"/>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4636" name="Group 12"/>
          <p:cNvGrpSpPr>
            <a:grpSpLocks/>
          </p:cNvGrpSpPr>
          <p:nvPr/>
        </p:nvGrpSpPr>
        <p:grpSpPr bwMode="auto">
          <a:xfrm>
            <a:off x="7696200" y="4268789"/>
            <a:ext cx="1409700" cy="1576388"/>
            <a:chOff x="3888" y="2689"/>
            <a:chExt cx="888" cy="993"/>
          </a:xfrm>
          <a:solidFill>
            <a:schemeClr val="accent4">
              <a:lumMod val="40000"/>
              <a:lumOff val="60000"/>
            </a:schemeClr>
          </a:solidFill>
        </p:grpSpPr>
        <p:sp>
          <p:nvSpPr>
            <p:cNvPr id="154634" name="Text Box 10"/>
            <p:cNvSpPr txBox="1">
              <a:spLocks noChangeArrowheads="1"/>
            </p:cNvSpPr>
            <p:nvPr/>
          </p:nvSpPr>
          <p:spPr bwMode="auto">
            <a:xfrm>
              <a:off x="4056" y="3217"/>
              <a:ext cx="720" cy="465"/>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ALU evaluates </a:t>
              </a:r>
              <a:r>
                <a:rPr lang="en-US" altLang="en-US" sz="1400" dirty="0" err="1">
                  <a:latin typeface="Arial" panose="020B0604020202020204" pitchFamily="34" charset="0"/>
                </a:rPr>
                <a:t>beq</a:t>
              </a:r>
              <a:r>
                <a:rPr lang="en-US" altLang="en-US" sz="1400" dirty="0">
                  <a:latin typeface="Arial" panose="020B0604020202020204" pitchFamily="34" charset="0"/>
                </a:rPr>
                <a:t> test</a:t>
              </a:r>
            </a:p>
          </p:txBody>
        </p:sp>
        <p:sp>
          <p:nvSpPr>
            <p:cNvPr id="154635" name="Line 11"/>
            <p:cNvSpPr>
              <a:spLocks noChangeShapeType="1"/>
            </p:cNvSpPr>
            <p:nvPr/>
          </p:nvSpPr>
          <p:spPr bwMode="auto">
            <a:xfrm flipH="1" flipV="1">
              <a:off x="3888" y="2689"/>
              <a:ext cx="336" cy="528"/>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4639" name="Group 15"/>
          <p:cNvGrpSpPr>
            <a:grpSpLocks/>
          </p:cNvGrpSpPr>
          <p:nvPr/>
        </p:nvGrpSpPr>
        <p:grpSpPr bwMode="auto">
          <a:xfrm>
            <a:off x="2057400" y="5476083"/>
            <a:ext cx="2895600" cy="1133475"/>
            <a:chOff x="576" y="2976"/>
            <a:chExt cx="1824" cy="714"/>
          </a:xfrm>
          <a:solidFill>
            <a:schemeClr val="accent4">
              <a:lumMod val="40000"/>
              <a:lumOff val="60000"/>
            </a:schemeClr>
          </a:solidFill>
        </p:grpSpPr>
        <p:sp>
          <p:nvSpPr>
            <p:cNvPr id="154637" name="Text Box 13"/>
            <p:cNvSpPr txBox="1">
              <a:spLocks noChangeArrowheads="1"/>
            </p:cNvSpPr>
            <p:nvPr/>
          </p:nvSpPr>
          <p:spPr bwMode="auto">
            <a:xfrm>
              <a:off x="576" y="3360"/>
              <a:ext cx="1344" cy="330"/>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sign-extension for 16-bit address from instruction</a:t>
              </a:r>
            </a:p>
          </p:txBody>
        </p:sp>
        <p:sp>
          <p:nvSpPr>
            <p:cNvPr id="154638" name="Line 14"/>
            <p:cNvSpPr>
              <a:spLocks noChangeShapeType="1"/>
            </p:cNvSpPr>
            <p:nvPr/>
          </p:nvSpPr>
          <p:spPr bwMode="auto">
            <a:xfrm flipV="1">
              <a:off x="1728" y="2976"/>
              <a:ext cx="672" cy="384"/>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4640" name="Text Box 16"/>
          <p:cNvSpPr txBox="1">
            <a:spLocks noChangeArrowheads="1"/>
          </p:cNvSpPr>
          <p:nvPr/>
        </p:nvSpPr>
        <p:spPr bwMode="auto">
          <a:xfrm>
            <a:off x="9486900" y="3324214"/>
            <a:ext cx="1600200" cy="954107"/>
          </a:xfrm>
          <a:prstGeom prst="rect">
            <a:avLst/>
          </a:prstGeom>
          <a:solidFill>
            <a:schemeClr val="accent4">
              <a:lumMod val="40000"/>
              <a:lumOff val="60000"/>
            </a:schemeClr>
          </a:solidFill>
          <a:ln>
            <a:noFill/>
          </a:ln>
          <a:effectLst/>
        </p:spPr>
        <p:txBody>
          <a:bodyPr>
            <a:spAutoFit/>
          </a:bodyPr>
          <a:lstStyle/>
          <a:p>
            <a:pPr algn="l">
              <a:spcBef>
                <a:spcPct val="50000"/>
              </a:spcBef>
            </a:pPr>
            <a:r>
              <a:rPr lang="en-US" altLang="en-US" sz="1400" dirty="0">
                <a:latin typeface="Arial" panose="020B0604020202020204" pitchFamily="34" charset="0"/>
              </a:rPr>
              <a:t>to control logic selects appropriate value for updating PC</a:t>
            </a:r>
          </a:p>
        </p:txBody>
      </p:sp>
      <p:grpSp>
        <p:nvGrpSpPr>
          <p:cNvPr id="154643" name="Group 19"/>
          <p:cNvGrpSpPr>
            <a:grpSpLocks/>
          </p:cNvGrpSpPr>
          <p:nvPr/>
        </p:nvGrpSpPr>
        <p:grpSpPr bwMode="auto">
          <a:xfrm>
            <a:off x="7239000" y="838200"/>
            <a:ext cx="3124200" cy="762000"/>
            <a:chOff x="3600" y="528"/>
            <a:chExt cx="1968" cy="480"/>
          </a:xfrm>
          <a:solidFill>
            <a:schemeClr val="accent4">
              <a:lumMod val="40000"/>
              <a:lumOff val="60000"/>
            </a:schemeClr>
          </a:solidFill>
        </p:grpSpPr>
        <p:sp>
          <p:nvSpPr>
            <p:cNvPr id="154641" name="Text Box 17"/>
            <p:cNvSpPr txBox="1">
              <a:spLocks noChangeArrowheads="1"/>
            </p:cNvSpPr>
            <p:nvPr/>
          </p:nvSpPr>
          <p:spPr bwMode="auto">
            <a:xfrm>
              <a:off x="4224" y="528"/>
              <a:ext cx="1344" cy="330"/>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adder computes target address for branch</a:t>
              </a:r>
            </a:p>
          </p:txBody>
        </p:sp>
        <p:sp>
          <p:nvSpPr>
            <p:cNvPr id="154642" name="Line 18"/>
            <p:cNvSpPr>
              <a:spLocks noChangeShapeType="1"/>
            </p:cNvSpPr>
            <p:nvPr/>
          </p:nvSpPr>
          <p:spPr bwMode="auto">
            <a:xfrm flipH="1">
              <a:off x="3600" y="672"/>
              <a:ext cx="624" cy="336"/>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2849406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4633"/>
                                        </p:tgtEl>
                                        <p:attrNameLst>
                                          <p:attrName>style.visibility</p:attrName>
                                        </p:attrNameLst>
                                      </p:cBhvr>
                                      <p:to>
                                        <p:strVal val="visible"/>
                                      </p:to>
                                    </p:set>
                                    <p:anim calcmode="lin" valueType="num">
                                      <p:cBhvr additive="base">
                                        <p:cTn id="7" dur="500" fill="hold"/>
                                        <p:tgtEl>
                                          <p:spTgt spid="154633"/>
                                        </p:tgtEl>
                                        <p:attrNameLst>
                                          <p:attrName>ppt_x</p:attrName>
                                        </p:attrNameLst>
                                      </p:cBhvr>
                                      <p:tavLst>
                                        <p:tav tm="0">
                                          <p:val>
                                            <p:strVal val="#ppt_x"/>
                                          </p:val>
                                        </p:tav>
                                        <p:tav tm="100000">
                                          <p:val>
                                            <p:strVal val="#ppt_x"/>
                                          </p:val>
                                        </p:tav>
                                      </p:tavLst>
                                    </p:anim>
                                    <p:anim calcmode="lin" valueType="num">
                                      <p:cBhvr additive="base">
                                        <p:cTn id="8" dur="500" fill="hold"/>
                                        <p:tgtEl>
                                          <p:spTgt spid="1546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4639"/>
                                        </p:tgtEl>
                                        <p:attrNameLst>
                                          <p:attrName>style.visibility</p:attrName>
                                        </p:attrNameLst>
                                      </p:cBhvr>
                                      <p:to>
                                        <p:strVal val="visible"/>
                                      </p:to>
                                    </p:set>
                                    <p:anim calcmode="lin" valueType="num">
                                      <p:cBhvr additive="base">
                                        <p:cTn id="13" dur="500" fill="hold"/>
                                        <p:tgtEl>
                                          <p:spTgt spid="154639"/>
                                        </p:tgtEl>
                                        <p:attrNameLst>
                                          <p:attrName>ppt_x</p:attrName>
                                        </p:attrNameLst>
                                      </p:cBhvr>
                                      <p:tavLst>
                                        <p:tav tm="0">
                                          <p:val>
                                            <p:strVal val="#ppt_x"/>
                                          </p:val>
                                        </p:tav>
                                        <p:tav tm="100000">
                                          <p:val>
                                            <p:strVal val="#ppt_x"/>
                                          </p:val>
                                        </p:tav>
                                      </p:tavLst>
                                    </p:anim>
                                    <p:anim calcmode="lin" valueType="num">
                                      <p:cBhvr additive="base">
                                        <p:cTn id="14" dur="500" fill="hold"/>
                                        <p:tgtEl>
                                          <p:spTgt spid="15463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4636"/>
                                        </p:tgtEl>
                                        <p:attrNameLst>
                                          <p:attrName>style.visibility</p:attrName>
                                        </p:attrNameLst>
                                      </p:cBhvr>
                                      <p:to>
                                        <p:strVal val="visible"/>
                                      </p:to>
                                    </p:set>
                                    <p:anim calcmode="lin" valueType="num">
                                      <p:cBhvr additive="base">
                                        <p:cTn id="19" dur="500" fill="hold"/>
                                        <p:tgtEl>
                                          <p:spTgt spid="154636"/>
                                        </p:tgtEl>
                                        <p:attrNameLst>
                                          <p:attrName>ppt_x</p:attrName>
                                        </p:attrNameLst>
                                      </p:cBhvr>
                                      <p:tavLst>
                                        <p:tav tm="0">
                                          <p:val>
                                            <p:strVal val="#ppt_x"/>
                                          </p:val>
                                        </p:tav>
                                        <p:tav tm="100000">
                                          <p:val>
                                            <p:strVal val="#ppt_x"/>
                                          </p:val>
                                        </p:tav>
                                      </p:tavLst>
                                    </p:anim>
                                    <p:anim calcmode="lin" valueType="num">
                                      <p:cBhvr additive="base">
                                        <p:cTn id="20" dur="500" fill="hold"/>
                                        <p:tgtEl>
                                          <p:spTgt spid="15463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54643"/>
                                        </p:tgtEl>
                                        <p:attrNameLst>
                                          <p:attrName>style.visibility</p:attrName>
                                        </p:attrNameLst>
                                      </p:cBhvr>
                                      <p:to>
                                        <p:strVal val="visible"/>
                                      </p:to>
                                    </p:set>
                                    <p:anim calcmode="lin" valueType="num">
                                      <p:cBhvr additive="base">
                                        <p:cTn id="25" dur="500" fill="hold"/>
                                        <p:tgtEl>
                                          <p:spTgt spid="154643"/>
                                        </p:tgtEl>
                                        <p:attrNameLst>
                                          <p:attrName>ppt_x</p:attrName>
                                        </p:attrNameLst>
                                      </p:cBhvr>
                                      <p:tavLst>
                                        <p:tav tm="0">
                                          <p:val>
                                            <p:strVal val="#ppt_x"/>
                                          </p:val>
                                        </p:tav>
                                        <p:tav tm="100000">
                                          <p:val>
                                            <p:strVal val="#ppt_x"/>
                                          </p:val>
                                        </p:tav>
                                      </p:tavLst>
                                    </p:anim>
                                    <p:anim calcmode="lin" valueType="num">
                                      <p:cBhvr additive="base">
                                        <p:cTn id="26" dur="500" fill="hold"/>
                                        <p:tgtEl>
                                          <p:spTgt spid="15464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4640"/>
                                        </p:tgtEl>
                                        <p:attrNameLst>
                                          <p:attrName>style.visibility</p:attrName>
                                        </p:attrNameLst>
                                      </p:cBhvr>
                                      <p:to>
                                        <p:strVal val="visible"/>
                                      </p:to>
                                    </p:set>
                                    <p:anim calcmode="lin" valueType="num">
                                      <p:cBhvr additive="base">
                                        <p:cTn id="31" dur="500" fill="hold"/>
                                        <p:tgtEl>
                                          <p:spTgt spid="154640"/>
                                        </p:tgtEl>
                                        <p:attrNameLst>
                                          <p:attrName>ppt_x</p:attrName>
                                        </p:attrNameLst>
                                      </p:cBhvr>
                                      <p:tavLst>
                                        <p:tav tm="0">
                                          <p:val>
                                            <p:strVal val="#ppt_x"/>
                                          </p:val>
                                        </p:tav>
                                        <p:tav tm="100000">
                                          <p:val>
                                            <p:strVal val="#ppt_x"/>
                                          </p:val>
                                        </p:tav>
                                      </p:tavLst>
                                    </p:anim>
                                    <p:anim calcmode="lin" valueType="num">
                                      <p:cBhvr additive="base">
                                        <p:cTn id="32" dur="500" fill="hold"/>
                                        <p:tgtEl>
                                          <p:spTgt spid="1546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4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altLang="zh-TW" smtClean="0"/>
              <a:t>Outline</a:t>
            </a:r>
          </a:p>
        </p:txBody>
      </p:sp>
      <p:sp>
        <p:nvSpPr>
          <p:cNvPr id="32772" name="Rectangle 3"/>
          <p:cNvSpPr>
            <a:spLocks noGrp="1" noChangeArrowheads="1"/>
          </p:cNvSpPr>
          <p:nvPr>
            <p:ph type="body" idx="1"/>
          </p:nvPr>
        </p:nvSpPr>
        <p:spPr/>
        <p:txBody>
          <a:bodyPr/>
          <a:lstStyle/>
          <a:p>
            <a:r>
              <a:rPr lang="en-US" altLang="zh-TW" smtClean="0"/>
              <a:t>Introduction to designing a processor</a:t>
            </a:r>
          </a:p>
          <a:p>
            <a:r>
              <a:rPr lang="en-US" altLang="zh-TW" smtClean="0"/>
              <a:t>Analyzing the instruction set</a:t>
            </a:r>
          </a:p>
          <a:p>
            <a:r>
              <a:rPr lang="en-US" altLang="zh-TW" smtClean="0"/>
              <a:t>Building the datapath</a:t>
            </a:r>
          </a:p>
          <a:p>
            <a:r>
              <a:rPr lang="en-US" altLang="zh-TW" smtClean="0">
                <a:solidFill>
                  <a:schemeClr val="accent2"/>
                </a:solidFill>
              </a:rPr>
              <a:t>A single-cycle implementation</a:t>
            </a:r>
          </a:p>
          <a:p>
            <a:r>
              <a:rPr lang="en-US" altLang="zh-TW" smtClean="0"/>
              <a:t>Control for the single-cycle CPU</a:t>
            </a:r>
          </a:p>
          <a:p>
            <a:pPr lvl="1"/>
            <a:r>
              <a:rPr lang="en-US" altLang="zh-TW" smtClean="0"/>
              <a:t>Control of CPU operations</a:t>
            </a:r>
          </a:p>
          <a:p>
            <a:pPr lvl="1"/>
            <a:r>
              <a:rPr lang="en-US" altLang="zh-TW" smtClean="0"/>
              <a:t>ALU controller</a:t>
            </a:r>
          </a:p>
          <a:p>
            <a:pPr lvl="1"/>
            <a:r>
              <a:rPr lang="en-US" altLang="zh-TW" smtClean="0"/>
              <a:t>Main controller</a:t>
            </a:r>
          </a:p>
        </p:txBody>
      </p:sp>
    </p:spTree>
    <p:extLst>
      <p:ext uri="{BB962C8B-B14F-4D97-AF65-F5344CB8AC3E}">
        <p14:creationId xmlns:p14="http://schemas.microsoft.com/office/powerpoint/2010/main" val="1384293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altLang="zh-TW" smtClean="0"/>
              <a:t>A Single Cycle Datapath</a:t>
            </a:r>
          </a:p>
        </p:txBody>
      </p:sp>
      <p:pic>
        <p:nvPicPr>
          <p:cNvPr id="33796" name="Picture 6" descr="F05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614488"/>
            <a:ext cx="937895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37567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596900" y="171450"/>
            <a:ext cx="10147300" cy="342900"/>
          </a:xfrm>
          <a:noFill/>
          <a:ln/>
        </p:spPr>
        <p:txBody>
          <a:bodyPr vert="horz" lIns="90488" tIns="44450" rIns="90488" bIns="44450" rtlCol="0" anchor="ctr">
            <a:normAutofit fontScale="90000"/>
          </a:bodyPr>
          <a:lstStyle/>
          <a:p>
            <a:r>
              <a:rPr lang="en-US" altLang="en-US" dirty="0"/>
              <a:t>Arithmetic and Memory-access Instructions</a:t>
            </a:r>
          </a:p>
        </p:txBody>
      </p:sp>
      <p:pic>
        <p:nvPicPr>
          <p:cNvPr id="152585" name="Picture 9" descr="10~Figure_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600201"/>
            <a:ext cx="5575300" cy="271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2606" name="Group 30"/>
          <p:cNvGrpSpPr>
            <a:grpSpLocks/>
          </p:cNvGrpSpPr>
          <p:nvPr/>
        </p:nvGrpSpPr>
        <p:grpSpPr bwMode="auto">
          <a:xfrm>
            <a:off x="2057400" y="1447801"/>
            <a:ext cx="1752600" cy="523875"/>
            <a:chOff x="336" y="912"/>
            <a:chExt cx="1104" cy="330"/>
          </a:xfrm>
          <a:solidFill>
            <a:schemeClr val="accent4">
              <a:lumMod val="40000"/>
              <a:lumOff val="60000"/>
            </a:schemeClr>
          </a:solidFill>
        </p:grpSpPr>
        <p:sp>
          <p:nvSpPr>
            <p:cNvPr id="152588" name="Text Box 12"/>
            <p:cNvSpPr txBox="1">
              <a:spLocks noChangeArrowheads="1"/>
            </p:cNvSpPr>
            <p:nvPr/>
          </p:nvSpPr>
          <p:spPr bwMode="auto">
            <a:xfrm>
              <a:off x="336" y="912"/>
              <a:ext cx="864" cy="330"/>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3 5-bit register address lines</a:t>
              </a:r>
            </a:p>
          </p:txBody>
        </p:sp>
        <p:sp>
          <p:nvSpPr>
            <p:cNvPr id="152590" name="Line 14"/>
            <p:cNvSpPr>
              <a:spLocks noChangeShapeType="1"/>
            </p:cNvSpPr>
            <p:nvPr/>
          </p:nvSpPr>
          <p:spPr bwMode="auto">
            <a:xfrm>
              <a:off x="1200" y="1152"/>
              <a:ext cx="240" cy="48"/>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04" name="Group 28"/>
          <p:cNvGrpSpPr>
            <a:grpSpLocks/>
          </p:cNvGrpSpPr>
          <p:nvPr/>
        </p:nvGrpSpPr>
        <p:grpSpPr bwMode="auto">
          <a:xfrm>
            <a:off x="2057400" y="762000"/>
            <a:ext cx="2362200" cy="838200"/>
            <a:chOff x="336" y="480"/>
            <a:chExt cx="1488" cy="528"/>
          </a:xfrm>
          <a:solidFill>
            <a:schemeClr val="accent4">
              <a:lumMod val="40000"/>
              <a:lumOff val="60000"/>
            </a:schemeClr>
          </a:solidFill>
        </p:grpSpPr>
        <p:sp>
          <p:nvSpPr>
            <p:cNvPr id="152587" name="Text Box 11"/>
            <p:cNvSpPr txBox="1">
              <a:spLocks noChangeArrowheads="1"/>
            </p:cNvSpPr>
            <p:nvPr/>
          </p:nvSpPr>
          <p:spPr bwMode="auto">
            <a:xfrm>
              <a:off x="336" y="480"/>
              <a:ext cx="1344" cy="330"/>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register file contains the 32 registers seen earlier</a:t>
              </a:r>
            </a:p>
          </p:txBody>
        </p:sp>
        <p:sp>
          <p:nvSpPr>
            <p:cNvPr id="152591" name="Line 15"/>
            <p:cNvSpPr>
              <a:spLocks noChangeShapeType="1"/>
            </p:cNvSpPr>
            <p:nvPr/>
          </p:nvSpPr>
          <p:spPr bwMode="auto">
            <a:xfrm>
              <a:off x="1632" y="816"/>
              <a:ext cx="192" cy="192"/>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05" name="Group 29"/>
          <p:cNvGrpSpPr>
            <a:grpSpLocks/>
          </p:cNvGrpSpPr>
          <p:nvPr/>
        </p:nvGrpSpPr>
        <p:grpSpPr bwMode="auto">
          <a:xfrm>
            <a:off x="4495800" y="762000"/>
            <a:ext cx="1752600" cy="2057400"/>
            <a:chOff x="1872" y="480"/>
            <a:chExt cx="1104" cy="1296"/>
          </a:xfrm>
          <a:solidFill>
            <a:schemeClr val="accent4">
              <a:lumMod val="40000"/>
              <a:lumOff val="60000"/>
            </a:schemeClr>
          </a:solidFill>
        </p:grpSpPr>
        <p:sp>
          <p:nvSpPr>
            <p:cNvPr id="152589" name="Text Box 13"/>
            <p:cNvSpPr txBox="1">
              <a:spLocks noChangeArrowheads="1"/>
            </p:cNvSpPr>
            <p:nvPr/>
          </p:nvSpPr>
          <p:spPr bwMode="auto">
            <a:xfrm>
              <a:off x="1920" y="480"/>
              <a:ext cx="1056" cy="192"/>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3 32-bit data lines</a:t>
              </a:r>
            </a:p>
          </p:txBody>
        </p:sp>
        <p:sp>
          <p:nvSpPr>
            <p:cNvPr id="152592" name="Line 16"/>
            <p:cNvSpPr>
              <a:spLocks noChangeShapeType="1"/>
            </p:cNvSpPr>
            <p:nvPr/>
          </p:nvSpPr>
          <p:spPr bwMode="auto">
            <a:xfrm>
              <a:off x="2400" y="672"/>
              <a:ext cx="0" cy="480"/>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93" name="Line 17"/>
            <p:cNvSpPr>
              <a:spLocks noChangeShapeType="1"/>
            </p:cNvSpPr>
            <p:nvPr/>
          </p:nvSpPr>
          <p:spPr bwMode="auto">
            <a:xfrm flipH="1">
              <a:off x="1872" y="672"/>
              <a:ext cx="528" cy="1104"/>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07" name="Group 31"/>
          <p:cNvGrpSpPr>
            <a:grpSpLocks/>
          </p:cNvGrpSpPr>
          <p:nvPr/>
        </p:nvGrpSpPr>
        <p:grpSpPr bwMode="auto">
          <a:xfrm>
            <a:off x="6477000" y="762000"/>
            <a:ext cx="1219200" cy="1447800"/>
            <a:chOff x="3120" y="480"/>
            <a:chExt cx="768" cy="912"/>
          </a:xfrm>
          <a:solidFill>
            <a:schemeClr val="accent4">
              <a:lumMod val="40000"/>
              <a:lumOff val="60000"/>
            </a:schemeClr>
          </a:solidFill>
        </p:grpSpPr>
        <p:sp>
          <p:nvSpPr>
            <p:cNvPr id="152594" name="Text Box 18"/>
            <p:cNvSpPr txBox="1">
              <a:spLocks noChangeArrowheads="1"/>
            </p:cNvSpPr>
            <p:nvPr/>
          </p:nvSpPr>
          <p:spPr bwMode="auto">
            <a:xfrm>
              <a:off x="3120" y="480"/>
              <a:ext cx="768" cy="330"/>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ALU as seen earlier</a:t>
              </a:r>
            </a:p>
          </p:txBody>
        </p:sp>
        <p:sp>
          <p:nvSpPr>
            <p:cNvPr id="152595" name="Line 19"/>
            <p:cNvSpPr>
              <a:spLocks noChangeShapeType="1"/>
            </p:cNvSpPr>
            <p:nvPr/>
          </p:nvSpPr>
          <p:spPr bwMode="auto">
            <a:xfrm flipH="1">
              <a:off x="3120" y="816"/>
              <a:ext cx="192" cy="576"/>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08" name="Group 32"/>
          <p:cNvGrpSpPr>
            <a:grpSpLocks/>
          </p:cNvGrpSpPr>
          <p:nvPr/>
        </p:nvGrpSpPr>
        <p:grpSpPr bwMode="auto">
          <a:xfrm>
            <a:off x="7924800" y="762000"/>
            <a:ext cx="1600200" cy="1447800"/>
            <a:chOff x="4032" y="480"/>
            <a:chExt cx="1008" cy="912"/>
          </a:xfrm>
          <a:solidFill>
            <a:schemeClr val="accent4">
              <a:lumMod val="40000"/>
              <a:lumOff val="60000"/>
            </a:schemeClr>
          </a:solidFill>
        </p:grpSpPr>
        <p:sp>
          <p:nvSpPr>
            <p:cNvPr id="152596" name="Text Box 20"/>
            <p:cNvSpPr txBox="1">
              <a:spLocks noChangeArrowheads="1"/>
            </p:cNvSpPr>
            <p:nvPr/>
          </p:nvSpPr>
          <p:spPr bwMode="auto">
            <a:xfrm>
              <a:off x="4224" y="480"/>
              <a:ext cx="816" cy="192"/>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data memory</a:t>
              </a:r>
            </a:p>
          </p:txBody>
        </p:sp>
        <p:sp>
          <p:nvSpPr>
            <p:cNvPr id="152597" name="Line 21"/>
            <p:cNvSpPr>
              <a:spLocks noChangeShapeType="1"/>
            </p:cNvSpPr>
            <p:nvPr/>
          </p:nvSpPr>
          <p:spPr bwMode="auto">
            <a:xfrm flipH="1">
              <a:off x="4032" y="672"/>
              <a:ext cx="384" cy="720"/>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10" name="Group 34"/>
          <p:cNvGrpSpPr>
            <a:grpSpLocks/>
          </p:cNvGrpSpPr>
          <p:nvPr/>
        </p:nvGrpSpPr>
        <p:grpSpPr bwMode="auto">
          <a:xfrm>
            <a:off x="5791200" y="3048001"/>
            <a:ext cx="2133600" cy="2554288"/>
            <a:chOff x="2688" y="1920"/>
            <a:chExt cx="1344" cy="1609"/>
          </a:xfrm>
          <a:solidFill>
            <a:schemeClr val="accent4">
              <a:lumMod val="40000"/>
              <a:lumOff val="60000"/>
            </a:schemeClr>
          </a:solidFill>
        </p:grpSpPr>
        <p:sp>
          <p:nvSpPr>
            <p:cNvPr id="152598" name="Text Box 22"/>
            <p:cNvSpPr txBox="1">
              <a:spLocks noChangeArrowheads="1"/>
            </p:cNvSpPr>
            <p:nvPr/>
          </p:nvSpPr>
          <p:spPr bwMode="auto">
            <a:xfrm>
              <a:off x="2688" y="2928"/>
              <a:ext cx="1344"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mux determines whether ALU receives one operand from instruction (literal) or from register</a:t>
              </a:r>
            </a:p>
          </p:txBody>
        </p:sp>
        <p:sp>
          <p:nvSpPr>
            <p:cNvPr id="152599" name="Line 23"/>
            <p:cNvSpPr>
              <a:spLocks noChangeShapeType="1"/>
            </p:cNvSpPr>
            <p:nvPr/>
          </p:nvSpPr>
          <p:spPr bwMode="auto">
            <a:xfrm flipH="1" flipV="1">
              <a:off x="2832" y="1920"/>
              <a:ext cx="336" cy="1008"/>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11" name="Group 35"/>
          <p:cNvGrpSpPr>
            <a:grpSpLocks/>
          </p:cNvGrpSpPr>
          <p:nvPr/>
        </p:nvGrpSpPr>
        <p:grpSpPr bwMode="auto">
          <a:xfrm>
            <a:off x="8229600" y="3048001"/>
            <a:ext cx="2133600" cy="2554288"/>
            <a:chOff x="4224" y="1920"/>
            <a:chExt cx="1344" cy="1609"/>
          </a:xfrm>
          <a:solidFill>
            <a:schemeClr val="accent4">
              <a:lumMod val="40000"/>
              <a:lumOff val="60000"/>
            </a:schemeClr>
          </a:solidFill>
        </p:grpSpPr>
        <p:sp>
          <p:nvSpPr>
            <p:cNvPr id="152600" name="Text Box 24"/>
            <p:cNvSpPr txBox="1">
              <a:spLocks noChangeArrowheads="1"/>
            </p:cNvSpPr>
            <p:nvPr/>
          </p:nvSpPr>
          <p:spPr bwMode="auto">
            <a:xfrm>
              <a:off x="4224" y="2928"/>
              <a:ext cx="1344"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mux determines whether value from data memory or from ALU is to be placed into register file</a:t>
              </a:r>
            </a:p>
          </p:txBody>
        </p:sp>
        <p:sp>
          <p:nvSpPr>
            <p:cNvPr id="152601" name="Line 25"/>
            <p:cNvSpPr>
              <a:spLocks noChangeShapeType="1"/>
            </p:cNvSpPr>
            <p:nvPr/>
          </p:nvSpPr>
          <p:spPr bwMode="auto">
            <a:xfrm flipH="1" flipV="1">
              <a:off x="4416" y="1920"/>
              <a:ext cx="144" cy="1008"/>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09" name="Group 33"/>
          <p:cNvGrpSpPr>
            <a:grpSpLocks/>
          </p:cNvGrpSpPr>
          <p:nvPr/>
        </p:nvGrpSpPr>
        <p:grpSpPr bwMode="auto">
          <a:xfrm>
            <a:off x="3352800" y="3886201"/>
            <a:ext cx="2133600" cy="1716088"/>
            <a:chOff x="1152" y="2448"/>
            <a:chExt cx="1344" cy="1081"/>
          </a:xfrm>
          <a:solidFill>
            <a:schemeClr val="accent4">
              <a:lumMod val="40000"/>
              <a:lumOff val="60000"/>
            </a:schemeClr>
          </a:solidFill>
        </p:grpSpPr>
        <p:sp>
          <p:nvSpPr>
            <p:cNvPr id="152602" name="Text Box 26"/>
            <p:cNvSpPr txBox="1">
              <a:spLocks noChangeArrowheads="1"/>
            </p:cNvSpPr>
            <p:nvPr/>
          </p:nvSpPr>
          <p:spPr bwMode="auto">
            <a:xfrm>
              <a:off x="1152" y="2928"/>
              <a:ext cx="1344"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sign-extension needed to prepare 16-bit literal from instruction for input to ALU</a:t>
              </a:r>
            </a:p>
          </p:txBody>
        </p:sp>
        <p:sp>
          <p:nvSpPr>
            <p:cNvPr id="152603" name="Line 27"/>
            <p:cNvSpPr>
              <a:spLocks noChangeShapeType="1"/>
            </p:cNvSpPr>
            <p:nvPr/>
          </p:nvSpPr>
          <p:spPr bwMode="auto">
            <a:xfrm flipV="1">
              <a:off x="2016" y="2448"/>
              <a:ext cx="192" cy="480"/>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2612" name="Group 36"/>
          <p:cNvGrpSpPr>
            <a:grpSpLocks/>
          </p:cNvGrpSpPr>
          <p:nvPr/>
        </p:nvGrpSpPr>
        <p:grpSpPr bwMode="auto">
          <a:xfrm>
            <a:off x="2819400" y="5802314"/>
            <a:ext cx="6477000" cy="674687"/>
            <a:chOff x="864" y="1898"/>
            <a:chExt cx="4080" cy="425"/>
          </a:xfrm>
        </p:grpSpPr>
        <p:sp>
          <p:nvSpPr>
            <p:cNvPr id="152613" name="Rectangle 37"/>
            <p:cNvSpPr>
              <a:spLocks noChangeArrowheads="1"/>
            </p:cNvSpPr>
            <p:nvPr/>
          </p:nvSpPr>
          <p:spPr bwMode="auto">
            <a:xfrm>
              <a:off x="4264" y="1898"/>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r>
                <a:rPr lang="en-US" altLang="en-US">
                  <a:latin typeface="Courier New" panose="02070309020205020404" pitchFamily="49" charset="0"/>
                </a:rPr>
                <a:t>100000</a:t>
              </a:r>
            </a:p>
          </p:txBody>
        </p:sp>
        <p:sp>
          <p:nvSpPr>
            <p:cNvPr id="152614" name="Rectangle 38"/>
            <p:cNvSpPr>
              <a:spLocks noChangeArrowheads="1"/>
            </p:cNvSpPr>
            <p:nvPr/>
          </p:nvSpPr>
          <p:spPr bwMode="auto">
            <a:xfrm>
              <a:off x="3584" y="1898"/>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r>
                <a:rPr lang="en-US" altLang="en-US">
                  <a:latin typeface="Courier New" panose="02070309020205020404" pitchFamily="49" charset="0"/>
                </a:rPr>
                <a:t>00000</a:t>
              </a:r>
            </a:p>
          </p:txBody>
        </p:sp>
        <p:sp>
          <p:nvSpPr>
            <p:cNvPr id="152615" name="Rectangle 39"/>
            <p:cNvSpPr>
              <a:spLocks noChangeArrowheads="1"/>
            </p:cNvSpPr>
            <p:nvPr/>
          </p:nvSpPr>
          <p:spPr bwMode="auto">
            <a:xfrm>
              <a:off x="2904" y="1898"/>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r>
                <a:rPr lang="en-US" altLang="en-US">
                  <a:latin typeface="Courier New" panose="02070309020205020404" pitchFamily="49" charset="0"/>
                </a:rPr>
                <a:t>01001</a:t>
              </a:r>
            </a:p>
          </p:txBody>
        </p:sp>
        <p:sp>
          <p:nvSpPr>
            <p:cNvPr id="152616" name="Rectangle 40"/>
            <p:cNvSpPr>
              <a:spLocks noChangeArrowheads="1"/>
            </p:cNvSpPr>
            <p:nvPr/>
          </p:nvSpPr>
          <p:spPr bwMode="auto">
            <a:xfrm>
              <a:off x="2249" y="1898"/>
              <a:ext cx="655"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r>
                <a:rPr lang="en-US" altLang="en-US">
                  <a:latin typeface="Courier New" panose="02070309020205020404" pitchFamily="49" charset="0"/>
                </a:rPr>
                <a:t>10010</a:t>
              </a:r>
            </a:p>
          </p:txBody>
        </p:sp>
        <p:sp>
          <p:nvSpPr>
            <p:cNvPr id="152617" name="Rectangle 41"/>
            <p:cNvSpPr>
              <a:spLocks noChangeArrowheads="1"/>
            </p:cNvSpPr>
            <p:nvPr/>
          </p:nvSpPr>
          <p:spPr bwMode="auto">
            <a:xfrm>
              <a:off x="1544" y="1898"/>
              <a:ext cx="705"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r>
                <a:rPr lang="en-US" altLang="en-US">
                  <a:latin typeface="Courier New" panose="02070309020205020404" pitchFamily="49" charset="0"/>
                </a:rPr>
                <a:t>10001</a:t>
              </a:r>
            </a:p>
          </p:txBody>
        </p:sp>
        <p:sp>
          <p:nvSpPr>
            <p:cNvPr id="152618" name="Rectangle 42"/>
            <p:cNvSpPr>
              <a:spLocks noChangeArrowheads="1"/>
            </p:cNvSpPr>
            <p:nvPr/>
          </p:nvSpPr>
          <p:spPr bwMode="auto">
            <a:xfrm>
              <a:off x="864" y="1898"/>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r>
                <a:rPr lang="en-US" altLang="en-US">
                  <a:latin typeface="Courier New" panose="02070309020205020404" pitchFamily="49" charset="0"/>
                </a:rPr>
                <a:t>000000</a:t>
              </a:r>
            </a:p>
          </p:txBody>
        </p:sp>
        <p:sp>
          <p:nvSpPr>
            <p:cNvPr id="152619" name="Line 43"/>
            <p:cNvSpPr>
              <a:spLocks noChangeShapeType="1"/>
            </p:cNvSpPr>
            <p:nvPr/>
          </p:nvSpPr>
          <p:spPr bwMode="auto">
            <a:xfrm>
              <a:off x="864" y="1898"/>
              <a:ext cx="4080" cy="0"/>
            </a:xfrm>
            <a:prstGeom prst="line">
              <a:avLst/>
            </a:prstGeom>
            <a:noFill/>
            <a:ln w="1270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0" name="Line 44"/>
            <p:cNvSpPr>
              <a:spLocks noChangeShapeType="1"/>
            </p:cNvSpPr>
            <p:nvPr/>
          </p:nvSpPr>
          <p:spPr bwMode="auto">
            <a:xfrm>
              <a:off x="864" y="2109"/>
              <a:ext cx="4080" cy="0"/>
            </a:xfrm>
            <a:prstGeom prst="line">
              <a:avLst/>
            </a:prstGeom>
            <a:noFill/>
            <a:ln w="1270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1" name="Line 45"/>
            <p:cNvSpPr>
              <a:spLocks noChangeShapeType="1"/>
            </p:cNvSpPr>
            <p:nvPr/>
          </p:nvSpPr>
          <p:spPr bwMode="auto">
            <a:xfrm>
              <a:off x="864" y="1898"/>
              <a:ext cx="0" cy="211"/>
            </a:xfrm>
            <a:prstGeom prst="line">
              <a:avLst/>
            </a:prstGeom>
            <a:noFill/>
            <a:ln w="1270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2" name="Line 46"/>
            <p:cNvSpPr>
              <a:spLocks noChangeShapeType="1"/>
            </p:cNvSpPr>
            <p:nvPr/>
          </p:nvSpPr>
          <p:spPr bwMode="auto">
            <a:xfrm>
              <a:off x="1544" y="1898"/>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3" name="Line 47"/>
            <p:cNvSpPr>
              <a:spLocks noChangeShapeType="1"/>
            </p:cNvSpPr>
            <p:nvPr/>
          </p:nvSpPr>
          <p:spPr bwMode="auto">
            <a:xfrm>
              <a:off x="2249" y="1898"/>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4" name="Line 48"/>
            <p:cNvSpPr>
              <a:spLocks noChangeShapeType="1"/>
            </p:cNvSpPr>
            <p:nvPr/>
          </p:nvSpPr>
          <p:spPr bwMode="auto">
            <a:xfrm>
              <a:off x="2904" y="1898"/>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5" name="Line 49"/>
            <p:cNvSpPr>
              <a:spLocks noChangeShapeType="1"/>
            </p:cNvSpPr>
            <p:nvPr/>
          </p:nvSpPr>
          <p:spPr bwMode="auto">
            <a:xfrm>
              <a:off x="3584" y="1898"/>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6" name="Line 50"/>
            <p:cNvSpPr>
              <a:spLocks noChangeShapeType="1"/>
            </p:cNvSpPr>
            <p:nvPr/>
          </p:nvSpPr>
          <p:spPr bwMode="auto">
            <a:xfrm>
              <a:off x="4264" y="1898"/>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7" name="Line 51"/>
            <p:cNvSpPr>
              <a:spLocks noChangeShapeType="1"/>
            </p:cNvSpPr>
            <p:nvPr/>
          </p:nvSpPr>
          <p:spPr bwMode="auto">
            <a:xfrm>
              <a:off x="4944" y="1898"/>
              <a:ext cx="0" cy="211"/>
            </a:xfrm>
            <a:prstGeom prst="line">
              <a:avLst/>
            </a:prstGeom>
            <a:noFill/>
            <a:ln w="1270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28" name="Rectangle 52"/>
            <p:cNvSpPr>
              <a:spLocks noChangeArrowheads="1"/>
            </p:cNvSpPr>
            <p:nvPr/>
          </p:nvSpPr>
          <p:spPr bwMode="auto">
            <a:xfrm>
              <a:off x="4264" y="2112"/>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pPr algn="ctr"/>
              <a:r>
                <a:rPr lang="en-US" altLang="en-US" b="1">
                  <a:latin typeface="Courier New" panose="02070309020205020404" pitchFamily="49" charset="0"/>
                </a:rPr>
                <a:t>funct</a:t>
              </a:r>
            </a:p>
          </p:txBody>
        </p:sp>
        <p:sp>
          <p:nvSpPr>
            <p:cNvPr id="152629" name="Rectangle 53"/>
            <p:cNvSpPr>
              <a:spLocks noChangeArrowheads="1"/>
            </p:cNvSpPr>
            <p:nvPr/>
          </p:nvSpPr>
          <p:spPr bwMode="auto">
            <a:xfrm>
              <a:off x="3584" y="2112"/>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pPr algn="ctr"/>
              <a:r>
                <a:rPr lang="en-US" altLang="en-US" b="1">
                  <a:latin typeface="Courier New" panose="02070309020205020404" pitchFamily="49" charset="0"/>
                </a:rPr>
                <a:t>shamt</a:t>
              </a:r>
            </a:p>
          </p:txBody>
        </p:sp>
        <p:sp>
          <p:nvSpPr>
            <p:cNvPr id="152630" name="Rectangle 54"/>
            <p:cNvSpPr>
              <a:spLocks noChangeArrowheads="1"/>
            </p:cNvSpPr>
            <p:nvPr/>
          </p:nvSpPr>
          <p:spPr bwMode="auto">
            <a:xfrm>
              <a:off x="2904" y="2112"/>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pPr algn="ctr"/>
              <a:r>
                <a:rPr lang="en-US" altLang="en-US" b="1">
                  <a:latin typeface="Courier New" panose="02070309020205020404" pitchFamily="49" charset="0"/>
                </a:rPr>
                <a:t>rd</a:t>
              </a:r>
            </a:p>
          </p:txBody>
        </p:sp>
        <p:sp>
          <p:nvSpPr>
            <p:cNvPr id="152631" name="Rectangle 55"/>
            <p:cNvSpPr>
              <a:spLocks noChangeArrowheads="1"/>
            </p:cNvSpPr>
            <p:nvPr/>
          </p:nvSpPr>
          <p:spPr bwMode="auto">
            <a:xfrm>
              <a:off x="2224" y="2112"/>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pPr algn="ctr"/>
              <a:r>
                <a:rPr lang="en-US" altLang="en-US" b="1">
                  <a:latin typeface="Courier New" panose="02070309020205020404" pitchFamily="49" charset="0"/>
                </a:rPr>
                <a:t>rt</a:t>
              </a:r>
            </a:p>
          </p:txBody>
        </p:sp>
        <p:sp>
          <p:nvSpPr>
            <p:cNvPr id="152632" name="Rectangle 56"/>
            <p:cNvSpPr>
              <a:spLocks noChangeArrowheads="1"/>
            </p:cNvSpPr>
            <p:nvPr/>
          </p:nvSpPr>
          <p:spPr bwMode="auto">
            <a:xfrm>
              <a:off x="1544" y="2112"/>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pPr algn="ctr"/>
              <a:r>
                <a:rPr lang="en-US" altLang="en-US" b="1">
                  <a:latin typeface="Courier New" panose="02070309020205020404" pitchFamily="49" charset="0"/>
                </a:rPr>
                <a:t>rs</a:t>
              </a:r>
            </a:p>
          </p:txBody>
        </p:sp>
        <p:sp>
          <p:nvSpPr>
            <p:cNvPr id="152633" name="Rectangle 57"/>
            <p:cNvSpPr>
              <a:spLocks noChangeArrowheads="1"/>
            </p:cNvSpPr>
            <p:nvPr/>
          </p:nvSpPr>
          <p:spPr bwMode="auto">
            <a:xfrm>
              <a:off x="864" y="2112"/>
              <a:ext cx="6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bg2"/>
                </a:buClr>
                <a:buSzPct val="75000"/>
                <a:buFont typeface="Monotype Sorts" pitchFamily="2" charset="2"/>
                <a:defRPr>
                  <a:solidFill>
                    <a:schemeClr val="tx1"/>
                  </a:solidFill>
                  <a:latin typeface="Times New Roman" panose="02020603050405020304" pitchFamily="18" charset="0"/>
                </a:defRPr>
              </a:lvl1pPr>
              <a:lvl2pPr algn="l">
                <a:spcBef>
                  <a:spcPct val="20000"/>
                </a:spcBef>
                <a:buClr>
                  <a:schemeClr val="bg2"/>
                </a:buClr>
                <a:buSzPct val="75000"/>
                <a:buChar char="–"/>
                <a:defRPr sz="1600">
                  <a:solidFill>
                    <a:schemeClr val="tx1"/>
                  </a:solidFill>
                  <a:latin typeface="Times New Roman" panose="02020603050405020304" pitchFamily="18" charset="0"/>
                </a:defRPr>
              </a:lvl2pPr>
              <a:lvl3pPr algn="l">
                <a:spcBef>
                  <a:spcPct val="20000"/>
                </a:spcBef>
                <a:buClr>
                  <a:schemeClr val="bg2"/>
                </a:buClr>
                <a:buSzPct val="75000"/>
                <a:buFont typeface="Monotype Sorts" pitchFamily="2" charset="2"/>
                <a:buChar char="n"/>
                <a:defRPr sz="1400">
                  <a:solidFill>
                    <a:schemeClr val="tx1"/>
                  </a:solidFill>
                  <a:latin typeface="Times New Roman" panose="02020603050405020304" pitchFamily="18" charset="0"/>
                </a:defRPr>
              </a:lvl3pPr>
              <a:lvl4pPr algn="l">
                <a:spcBef>
                  <a:spcPct val="20000"/>
                </a:spcBef>
                <a:buClr>
                  <a:schemeClr val="bg2"/>
                </a:buClr>
                <a:buSzPct val="75000"/>
                <a:buChar char="–"/>
                <a:defRPr sz="1200">
                  <a:solidFill>
                    <a:schemeClr val="tx1"/>
                  </a:solidFill>
                  <a:latin typeface="Times New Roman" panose="02020603050405020304" pitchFamily="18" charset="0"/>
                </a:defRPr>
              </a:lvl4pPr>
              <a:lvl5pPr algn="l">
                <a:spcBef>
                  <a:spcPct val="20000"/>
                </a:spcBef>
                <a:buClr>
                  <a:schemeClr val="bg2"/>
                </a:buClr>
                <a:buSzPct val="75000"/>
                <a:buChar char="•"/>
                <a:defRPr sz="1000">
                  <a:solidFill>
                    <a:schemeClr val="tx1"/>
                  </a:solidFill>
                  <a:latin typeface="Times New Roman" panose="02020603050405020304" pitchFamily="18" charset="0"/>
                </a:defRPr>
              </a:lvl5pPr>
              <a:lvl6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6pPr>
              <a:lvl7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7pPr>
              <a:lvl8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8pPr>
              <a:lvl9pPr eaLnBrk="0" fontAlgn="base" hangingPunct="0">
                <a:spcBef>
                  <a:spcPct val="20000"/>
                </a:spcBef>
                <a:spcAft>
                  <a:spcPct val="0"/>
                </a:spcAft>
                <a:buClr>
                  <a:schemeClr val="bg2"/>
                </a:buClr>
                <a:buSzPct val="75000"/>
                <a:buChar char="•"/>
                <a:defRPr sz="1000">
                  <a:solidFill>
                    <a:schemeClr val="tx1"/>
                  </a:solidFill>
                  <a:latin typeface="Times New Roman" panose="02020603050405020304" pitchFamily="18" charset="0"/>
                </a:defRPr>
              </a:lvl9pPr>
            </a:lstStyle>
            <a:p>
              <a:pPr algn="ctr"/>
              <a:r>
                <a:rPr lang="en-US" altLang="en-US" b="1">
                  <a:latin typeface="Courier New" panose="02070309020205020404" pitchFamily="49" charset="0"/>
                </a:rPr>
                <a:t>op</a:t>
              </a:r>
            </a:p>
          </p:txBody>
        </p:sp>
        <p:sp>
          <p:nvSpPr>
            <p:cNvPr id="152634" name="Line 58"/>
            <p:cNvSpPr>
              <a:spLocks noChangeShapeType="1"/>
            </p:cNvSpPr>
            <p:nvPr/>
          </p:nvSpPr>
          <p:spPr bwMode="auto">
            <a:xfrm>
              <a:off x="864" y="2112"/>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35" name="Line 59"/>
            <p:cNvSpPr>
              <a:spLocks noChangeShapeType="1"/>
            </p:cNvSpPr>
            <p:nvPr/>
          </p:nvSpPr>
          <p:spPr bwMode="auto">
            <a:xfrm>
              <a:off x="864" y="2323"/>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36" name="Line 60"/>
            <p:cNvSpPr>
              <a:spLocks noChangeShapeType="1"/>
            </p:cNvSpPr>
            <p:nvPr/>
          </p:nvSpPr>
          <p:spPr bwMode="auto">
            <a:xfrm>
              <a:off x="864" y="2112"/>
              <a:ext cx="0" cy="21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37" name="Line 61"/>
            <p:cNvSpPr>
              <a:spLocks noChangeShapeType="1"/>
            </p:cNvSpPr>
            <p:nvPr/>
          </p:nvSpPr>
          <p:spPr bwMode="auto">
            <a:xfrm>
              <a:off x="4944" y="2112"/>
              <a:ext cx="0" cy="21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38" name="Line 62"/>
            <p:cNvSpPr>
              <a:spLocks noChangeShapeType="1"/>
            </p:cNvSpPr>
            <p:nvPr/>
          </p:nvSpPr>
          <p:spPr bwMode="auto">
            <a:xfrm>
              <a:off x="1544" y="2112"/>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39" name="Line 63"/>
            <p:cNvSpPr>
              <a:spLocks noChangeShapeType="1"/>
            </p:cNvSpPr>
            <p:nvPr/>
          </p:nvSpPr>
          <p:spPr bwMode="auto">
            <a:xfrm>
              <a:off x="1544" y="2323"/>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0" name="Line 64"/>
            <p:cNvSpPr>
              <a:spLocks noChangeShapeType="1"/>
            </p:cNvSpPr>
            <p:nvPr/>
          </p:nvSpPr>
          <p:spPr bwMode="auto">
            <a:xfrm>
              <a:off x="2224" y="2112"/>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1" name="Line 65"/>
            <p:cNvSpPr>
              <a:spLocks noChangeShapeType="1"/>
            </p:cNvSpPr>
            <p:nvPr/>
          </p:nvSpPr>
          <p:spPr bwMode="auto">
            <a:xfrm>
              <a:off x="2224" y="2323"/>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2" name="Line 66"/>
            <p:cNvSpPr>
              <a:spLocks noChangeShapeType="1"/>
            </p:cNvSpPr>
            <p:nvPr/>
          </p:nvSpPr>
          <p:spPr bwMode="auto">
            <a:xfrm>
              <a:off x="2904" y="2112"/>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3" name="Line 67"/>
            <p:cNvSpPr>
              <a:spLocks noChangeShapeType="1"/>
            </p:cNvSpPr>
            <p:nvPr/>
          </p:nvSpPr>
          <p:spPr bwMode="auto">
            <a:xfrm>
              <a:off x="2904" y="2323"/>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4" name="Line 68"/>
            <p:cNvSpPr>
              <a:spLocks noChangeShapeType="1"/>
            </p:cNvSpPr>
            <p:nvPr/>
          </p:nvSpPr>
          <p:spPr bwMode="auto">
            <a:xfrm>
              <a:off x="3584" y="2112"/>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5" name="Line 69"/>
            <p:cNvSpPr>
              <a:spLocks noChangeShapeType="1"/>
            </p:cNvSpPr>
            <p:nvPr/>
          </p:nvSpPr>
          <p:spPr bwMode="auto">
            <a:xfrm>
              <a:off x="3584" y="2323"/>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6" name="Line 70"/>
            <p:cNvSpPr>
              <a:spLocks noChangeShapeType="1"/>
            </p:cNvSpPr>
            <p:nvPr/>
          </p:nvSpPr>
          <p:spPr bwMode="auto">
            <a:xfrm>
              <a:off x="4264" y="2112"/>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647" name="Line 71"/>
            <p:cNvSpPr>
              <a:spLocks noChangeShapeType="1"/>
            </p:cNvSpPr>
            <p:nvPr/>
          </p:nvSpPr>
          <p:spPr bwMode="auto">
            <a:xfrm>
              <a:off x="4264" y="2323"/>
              <a:ext cx="68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311121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2604"/>
                                        </p:tgtEl>
                                        <p:attrNameLst>
                                          <p:attrName>style.visibility</p:attrName>
                                        </p:attrNameLst>
                                      </p:cBhvr>
                                      <p:to>
                                        <p:strVal val="visible"/>
                                      </p:to>
                                    </p:set>
                                    <p:anim calcmode="lin" valueType="num">
                                      <p:cBhvr additive="base">
                                        <p:cTn id="7" dur="500" fill="hold"/>
                                        <p:tgtEl>
                                          <p:spTgt spid="152604"/>
                                        </p:tgtEl>
                                        <p:attrNameLst>
                                          <p:attrName>ppt_x</p:attrName>
                                        </p:attrNameLst>
                                      </p:cBhvr>
                                      <p:tavLst>
                                        <p:tav tm="0">
                                          <p:val>
                                            <p:strVal val="#ppt_x"/>
                                          </p:val>
                                        </p:tav>
                                        <p:tav tm="100000">
                                          <p:val>
                                            <p:strVal val="#ppt_x"/>
                                          </p:val>
                                        </p:tav>
                                      </p:tavLst>
                                    </p:anim>
                                    <p:anim calcmode="lin" valueType="num">
                                      <p:cBhvr additive="base">
                                        <p:cTn id="8" dur="500" fill="hold"/>
                                        <p:tgtEl>
                                          <p:spTgt spid="1526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2606"/>
                                        </p:tgtEl>
                                        <p:attrNameLst>
                                          <p:attrName>style.visibility</p:attrName>
                                        </p:attrNameLst>
                                      </p:cBhvr>
                                      <p:to>
                                        <p:strVal val="visible"/>
                                      </p:to>
                                    </p:set>
                                    <p:anim calcmode="lin" valueType="num">
                                      <p:cBhvr additive="base">
                                        <p:cTn id="13" dur="500" fill="hold"/>
                                        <p:tgtEl>
                                          <p:spTgt spid="152606"/>
                                        </p:tgtEl>
                                        <p:attrNameLst>
                                          <p:attrName>ppt_x</p:attrName>
                                        </p:attrNameLst>
                                      </p:cBhvr>
                                      <p:tavLst>
                                        <p:tav tm="0">
                                          <p:val>
                                            <p:strVal val="#ppt_x"/>
                                          </p:val>
                                        </p:tav>
                                        <p:tav tm="100000">
                                          <p:val>
                                            <p:strVal val="#ppt_x"/>
                                          </p:val>
                                        </p:tav>
                                      </p:tavLst>
                                    </p:anim>
                                    <p:anim calcmode="lin" valueType="num">
                                      <p:cBhvr additive="base">
                                        <p:cTn id="14" dur="500" fill="hold"/>
                                        <p:tgtEl>
                                          <p:spTgt spid="15260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2605"/>
                                        </p:tgtEl>
                                        <p:attrNameLst>
                                          <p:attrName>style.visibility</p:attrName>
                                        </p:attrNameLst>
                                      </p:cBhvr>
                                      <p:to>
                                        <p:strVal val="visible"/>
                                      </p:to>
                                    </p:set>
                                    <p:anim calcmode="lin" valueType="num">
                                      <p:cBhvr additive="base">
                                        <p:cTn id="19" dur="500" fill="hold"/>
                                        <p:tgtEl>
                                          <p:spTgt spid="152605"/>
                                        </p:tgtEl>
                                        <p:attrNameLst>
                                          <p:attrName>ppt_x</p:attrName>
                                        </p:attrNameLst>
                                      </p:cBhvr>
                                      <p:tavLst>
                                        <p:tav tm="0">
                                          <p:val>
                                            <p:strVal val="#ppt_x"/>
                                          </p:val>
                                        </p:tav>
                                        <p:tav tm="100000">
                                          <p:val>
                                            <p:strVal val="#ppt_x"/>
                                          </p:val>
                                        </p:tav>
                                      </p:tavLst>
                                    </p:anim>
                                    <p:anim calcmode="lin" valueType="num">
                                      <p:cBhvr additive="base">
                                        <p:cTn id="20" dur="500" fill="hold"/>
                                        <p:tgtEl>
                                          <p:spTgt spid="15260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52609"/>
                                        </p:tgtEl>
                                        <p:attrNameLst>
                                          <p:attrName>style.visibility</p:attrName>
                                        </p:attrNameLst>
                                      </p:cBhvr>
                                      <p:to>
                                        <p:strVal val="visible"/>
                                      </p:to>
                                    </p:set>
                                    <p:anim calcmode="lin" valueType="num">
                                      <p:cBhvr additive="base">
                                        <p:cTn id="25" dur="500" fill="hold"/>
                                        <p:tgtEl>
                                          <p:spTgt spid="152609"/>
                                        </p:tgtEl>
                                        <p:attrNameLst>
                                          <p:attrName>ppt_x</p:attrName>
                                        </p:attrNameLst>
                                      </p:cBhvr>
                                      <p:tavLst>
                                        <p:tav tm="0">
                                          <p:val>
                                            <p:strVal val="#ppt_x"/>
                                          </p:val>
                                        </p:tav>
                                        <p:tav tm="100000">
                                          <p:val>
                                            <p:strVal val="#ppt_x"/>
                                          </p:val>
                                        </p:tav>
                                      </p:tavLst>
                                    </p:anim>
                                    <p:anim calcmode="lin" valueType="num">
                                      <p:cBhvr additive="base">
                                        <p:cTn id="26" dur="500" fill="hold"/>
                                        <p:tgtEl>
                                          <p:spTgt spid="15260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52610"/>
                                        </p:tgtEl>
                                        <p:attrNameLst>
                                          <p:attrName>style.visibility</p:attrName>
                                        </p:attrNameLst>
                                      </p:cBhvr>
                                      <p:to>
                                        <p:strVal val="visible"/>
                                      </p:to>
                                    </p:set>
                                    <p:anim calcmode="lin" valueType="num">
                                      <p:cBhvr additive="base">
                                        <p:cTn id="31" dur="500" fill="hold"/>
                                        <p:tgtEl>
                                          <p:spTgt spid="152610"/>
                                        </p:tgtEl>
                                        <p:attrNameLst>
                                          <p:attrName>ppt_x</p:attrName>
                                        </p:attrNameLst>
                                      </p:cBhvr>
                                      <p:tavLst>
                                        <p:tav tm="0">
                                          <p:val>
                                            <p:strVal val="#ppt_x"/>
                                          </p:val>
                                        </p:tav>
                                        <p:tav tm="100000">
                                          <p:val>
                                            <p:strVal val="#ppt_x"/>
                                          </p:val>
                                        </p:tav>
                                      </p:tavLst>
                                    </p:anim>
                                    <p:anim calcmode="lin" valueType="num">
                                      <p:cBhvr additive="base">
                                        <p:cTn id="32" dur="500" fill="hold"/>
                                        <p:tgtEl>
                                          <p:spTgt spid="15261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52607"/>
                                        </p:tgtEl>
                                        <p:attrNameLst>
                                          <p:attrName>style.visibility</p:attrName>
                                        </p:attrNameLst>
                                      </p:cBhvr>
                                      <p:to>
                                        <p:strVal val="visible"/>
                                      </p:to>
                                    </p:set>
                                    <p:anim calcmode="lin" valueType="num">
                                      <p:cBhvr additive="base">
                                        <p:cTn id="37" dur="500" fill="hold"/>
                                        <p:tgtEl>
                                          <p:spTgt spid="152607"/>
                                        </p:tgtEl>
                                        <p:attrNameLst>
                                          <p:attrName>ppt_x</p:attrName>
                                        </p:attrNameLst>
                                      </p:cBhvr>
                                      <p:tavLst>
                                        <p:tav tm="0">
                                          <p:val>
                                            <p:strVal val="#ppt_x"/>
                                          </p:val>
                                        </p:tav>
                                        <p:tav tm="100000">
                                          <p:val>
                                            <p:strVal val="#ppt_x"/>
                                          </p:val>
                                        </p:tav>
                                      </p:tavLst>
                                    </p:anim>
                                    <p:anim calcmode="lin" valueType="num">
                                      <p:cBhvr additive="base">
                                        <p:cTn id="38" dur="500" fill="hold"/>
                                        <p:tgtEl>
                                          <p:spTgt spid="15260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52608"/>
                                        </p:tgtEl>
                                        <p:attrNameLst>
                                          <p:attrName>style.visibility</p:attrName>
                                        </p:attrNameLst>
                                      </p:cBhvr>
                                      <p:to>
                                        <p:strVal val="visible"/>
                                      </p:to>
                                    </p:set>
                                    <p:anim calcmode="lin" valueType="num">
                                      <p:cBhvr additive="base">
                                        <p:cTn id="43" dur="500" fill="hold"/>
                                        <p:tgtEl>
                                          <p:spTgt spid="152608"/>
                                        </p:tgtEl>
                                        <p:attrNameLst>
                                          <p:attrName>ppt_x</p:attrName>
                                        </p:attrNameLst>
                                      </p:cBhvr>
                                      <p:tavLst>
                                        <p:tav tm="0">
                                          <p:val>
                                            <p:strVal val="#ppt_x"/>
                                          </p:val>
                                        </p:tav>
                                        <p:tav tm="100000">
                                          <p:val>
                                            <p:strVal val="#ppt_x"/>
                                          </p:val>
                                        </p:tav>
                                      </p:tavLst>
                                    </p:anim>
                                    <p:anim calcmode="lin" valueType="num">
                                      <p:cBhvr additive="base">
                                        <p:cTn id="44" dur="500" fill="hold"/>
                                        <p:tgtEl>
                                          <p:spTgt spid="15260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52611"/>
                                        </p:tgtEl>
                                        <p:attrNameLst>
                                          <p:attrName>style.visibility</p:attrName>
                                        </p:attrNameLst>
                                      </p:cBhvr>
                                      <p:to>
                                        <p:strVal val="visible"/>
                                      </p:to>
                                    </p:set>
                                    <p:anim calcmode="lin" valueType="num">
                                      <p:cBhvr additive="base">
                                        <p:cTn id="49" dur="500" fill="hold"/>
                                        <p:tgtEl>
                                          <p:spTgt spid="152611"/>
                                        </p:tgtEl>
                                        <p:attrNameLst>
                                          <p:attrName>ppt_x</p:attrName>
                                        </p:attrNameLst>
                                      </p:cBhvr>
                                      <p:tavLst>
                                        <p:tav tm="0">
                                          <p:val>
                                            <p:strVal val="#ppt_x"/>
                                          </p:val>
                                        </p:tav>
                                        <p:tav tm="100000">
                                          <p:val>
                                            <p:strVal val="#ppt_x"/>
                                          </p:val>
                                        </p:tav>
                                      </p:tavLst>
                                    </p:anim>
                                    <p:anim calcmode="lin" valueType="num">
                                      <p:cBhvr additive="base">
                                        <p:cTn id="50" dur="500" fill="hold"/>
                                        <p:tgtEl>
                                          <p:spTgt spid="1526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20935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100" y="1417638"/>
            <a:ext cx="9575800" cy="4602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0" name="Rectangle 3"/>
          <p:cNvSpPr>
            <a:spLocks noGrp="1" noChangeArrowheads="1"/>
          </p:cNvSpPr>
          <p:nvPr>
            <p:ph type="title"/>
          </p:nvPr>
        </p:nvSpPr>
        <p:spPr/>
        <p:txBody>
          <a:bodyPr/>
          <a:lstStyle/>
          <a:p>
            <a:r>
              <a:rPr lang="en-US" altLang="zh-TW" smtClean="0"/>
              <a:t>Data Flow during </a:t>
            </a:r>
            <a:r>
              <a:rPr lang="en-US" altLang="zh-TW" smtClean="0">
                <a:latin typeface="Courier New" panose="02070309020205020404" pitchFamily="49" charset="0"/>
              </a:rPr>
              <a:t>add</a:t>
            </a:r>
            <a:endParaRPr lang="en-US" altLang="zh-TW" smtClean="0"/>
          </a:p>
        </p:txBody>
      </p:sp>
      <p:sp>
        <p:nvSpPr>
          <p:cNvPr id="376837" name="Text Box 5"/>
          <p:cNvSpPr txBox="1">
            <a:spLocks noChangeArrowheads="1"/>
          </p:cNvSpPr>
          <p:nvPr/>
        </p:nvSpPr>
        <p:spPr bwMode="auto">
          <a:xfrm>
            <a:off x="1019175" y="5334000"/>
            <a:ext cx="2063750" cy="3277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2088" indent="-192088">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marL="0" indent="0">
              <a:lnSpc>
                <a:spcPct val="85000"/>
              </a:lnSpc>
              <a:spcBef>
                <a:spcPct val="15000"/>
              </a:spcBef>
            </a:pPr>
            <a:r>
              <a:rPr kumimoji="1" lang="en-US" altLang="zh-TW" sz="1800" b="1" dirty="0" smtClean="0">
                <a:latin typeface="Century Gothic" panose="020B0502020202020204" pitchFamily="34" charset="0"/>
              </a:rPr>
              <a:t>Clocking</a:t>
            </a:r>
            <a:endParaRPr kumimoji="1" lang="en-US" altLang="zh-TW" sz="1800" b="1" dirty="0">
              <a:latin typeface="Century Gothic" panose="020B0502020202020204" pitchFamily="34" charset="0"/>
            </a:endParaRPr>
          </a:p>
        </p:txBody>
      </p:sp>
      <p:sp>
        <p:nvSpPr>
          <p:cNvPr id="34822" name="Text Box 6"/>
          <p:cNvSpPr txBox="1">
            <a:spLocks noChangeArrowheads="1"/>
          </p:cNvSpPr>
          <p:nvPr/>
        </p:nvSpPr>
        <p:spPr bwMode="auto">
          <a:xfrm rot="5400000" flipH="1">
            <a:off x="1003301" y="3750260"/>
            <a:ext cx="1301750"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spcBef>
                <a:spcPct val="50000"/>
              </a:spcBef>
            </a:pPr>
            <a:r>
              <a:rPr kumimoji="1" lang="zh-TW" altLang="en-US" sz="1600" b="1">
                <a:solidFill>
                  <a:schemeClr val="accent1"/>
                </a:solidFill>
                <a:latin typeface="Courier New" panose="02070309020205020404" pitchFamily="49" charset="0"/>
              </a:rPr>
              <a:t>100..0100</a:t>
            </a:r>
            <a:endParaRPr kumimoji="1" lang="zh-TW" altLang="en-US" sz="1800">
              <a:solidFill>
                <a:schemeClr val="accent1"/>
              </a:solidFill>
              <a:latin typeface="Arial" panose="020B0604020202020204" pitchFamily="34" charset="0"/>
            </a:endParaRPr>
          </a:p>
        </p:txBody>
      </p:sp>
      <p:sp>
        <p:nvSpPr>
          <p:cNvPr id="376839" name="Line 7"/>
          <p:cNvSpPr>
            <a:spLocks noChangeShapeType="1"/>
          </p:cNvSpPr>
          <p:nvPr/>
        </p:nvSpPr>
        <p:spPr bwMode="auto">
          <a:xfrm>
            <a:off x="1885950" y="3657600"/>
            <a:ext cx="9906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0" name="Freeform 8"/>
          <p:cNvSpPr>
            <a:spLocks/>
          </p:cNvSpPr>
          <p:nvPr/>
        </p:nvSpPr>
        <p:spPr bwMode="auto">
          <a:xfrm>
            <a:off x="2876551" y="4116389"/>
            <a:ext cx="1095375" cy="7937"/>
          </a:xfrm>
          <a:custGeom>
            <a:avLst/>
            <a:gdLst>
              <a:gd name="T0" fmla="*/ 1095375 w 637"/>
              <a:gd name="T1" fmla="*/ 7937 h 5"/>
              <a:gd name="T2" fmla="*/ 0 w 637"/>
              <a:gd name="T3" fmla="*/ 0 h 5"/>
              <a:gd name="T4" fmla="*/ 0 60000 65536"/>
              <a:gd name="T5" fmla="*/ 0 60000 65536"/>
            </a:gdLst>
            <a:ahLst/>
            <a:cxnLst>
              <a:cxn ang="T4">
                <a:pos x="T0" y="T1"/>
              </a:cxn>
              <a:cxn ang="T5">
                <a:pos x="T2" y="T3"/>
              </a:cxn>
            </a:cxnLst>
            <a:rect l="0" t="0" r="r" b="b"/>
            <a:pathLst>
              <a:path w="637" h="5">
                <a:moveTo>
                  <a:pt x="637" y="5"/>
                </a:moveTo>
                <a:lnTo>
                  <a:pt x="0" y="0"/>
                </a:lnTo>
              </a:path>
            </a:pathLst>
          </a:custGeom>
          <a:noFill/>
          <a:ln w="38100" cap="flat" cmpd="sng">
            <a:solidFill>
              <a:schemeClr val="hlink"/>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1" name="Line 9"/>
          <p:cNvSpPr>
            <a:spLocks noChangeShapeType="1"/>
          </p:cNvSpPr>
          <p:nvPr/>
        </p:nvSpPr>
        <p:spPr bwMode="auto">
          <a:xfrm>
            <a:off x="2876550" y="3657600"/>
            <a:ext cx="0" cy="4572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2" name="Line 10"/>
          <p:cNvSpPr>
            <a:spLocks noChangeShapeType="1"/>
          </p:cNvSpPr>
          <p:nvPr/>
        </p:nvSpPr>
        <p:spPr bwMode="auto">
          <a:xfrm>
            <a:off x="2051050" y="1828800"/>
            <a:ext cx="0" cy="1828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3" name="Line 11"/>
          <p:cNvSpPr>
            <a:spLocks noChangeShapeType="1"/>
          </p:cNvSpPr>
          <p:nvPr/>
        </p:nvSpPr>
        <p:spPr bwMode="auto">
          <a:xfrm flipH="1">
            <a:off x="2051050" y="1828800"/>
            <a:ext cx="6604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4" name="Line 12"/>
          <p:cNvSpPr>
            <a:spLocks noChangeShapeType="1"/>
          </p:cNvSpPr>
          <p:nvPr/>
        </p:nvSpPr>
        <p:spPr bwMode="auto">
          <a:xfrm flipH="1">
            <a:off x="3929064" y="3581400"/>
            <a:ext cx="20637" cy="725488"/>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5" name="Line 13"/>
          <p:cNvSpPr>
            <a:spLocks noChangeShapeType="1"/>
          </p:cNvSpPr>
          <p:nvPr/>
        </p:nvSpPr>
        <p:spPr bwMode="auto">
          <a:xfrm flipH="1">
            <a:off x="3949700" y="3581400"/>
            <a:ext cx="41275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6" name="Line 14"/>
          <p:cNvSpPr>
            <a:spLocks noChangeShapeType="1"/>
          </p:cNvSpPr>
          <p:nvPr/>
        </p:nvSpPr>
        <p:spPr bwMode="auto">
          <a:xfrm flipH="1">
            <a:off x="3949700" y="3962400"/>
            <a:ext cx="41275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7" name="Freeform 15"/>
          <p:cNvSpPr>
            <a:spLocks/>
          </p:cNvSpPr>
          <p:nvPr/>
        </p:nvSpPr>
        <p:spPr bwMode="auto">
          <a:xfrm>
            <a:off x="2711451" y="1828800"/>
            <a:ext cx="498475" cy="387350"/>
          </a:xfrm>
          <a:custGeom>
            <a:avLst/>
            <a:gdLst>
              <a:gd name="T0" fmla="*/ 495037 w 290"/>
              <a:gd name="T1" fmla="*/ 304800 h 244"/>
              <a:gd name="T2" fmla="*/ 498475 w 290"/>
              <a:gd name="T3" fmla="*/ 387350 h 244"/>
              <a:gd name="T4" fmla="*/ 0 w 290"/>
              <a:gd name="T5" fmla="*/ 0 h 244"/>
              <a:gd name="T6" fmla="*/ 0 60000 65536"/>
              <a:gd name="T7" fmla="*/ 0 60000 65536"/>
              <a:gd name="T8" fmla="*/ 0 60000 65536"/>
            </a:gdLst>
            <a:ahLst/>
            <a:cxnLst>
              <a:cxn ang="T6">
                <a:pos x="T0" y="T1"/>
              </a:cxn>
              <a:cxn ang="T7">
                <a:pos x="T2" y="T3"/>
              </a:cxn>
              <a:cxn ang="T8">
                <a:pos x="T4" y="T5"/>
              </a:cxn>
            </a:cxnLst>
            <a:rect l="0" t="0" r="r" b="b"/>
            <a:pathLst>
              <a:path w="290" h="244">
                <a:moveTo>
                  <a:pt x="288" y="192"/>
                </a:moveTo>
                <a:lnTo>
                  <a:pt x="290" y="244"/>
                </a:lnTo>
                <a:lnTo>
                  <a:pt x="0" y="0"/>
                </a:lnTo>
              </a:path>
            </a:pathLst>
          </a:custGeom>
          <a:noFill/>
          <a:ln w="38100" cap="flat" cmpd="sng">
            <a:solidFill>
              <a:schemeClr val="hlink"/>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8" name="Freeform 16"/>
          <p:cNvSpPr>
            <a:spLocks/>
          </p:cNvSpPr>
          <p:nvPr/>
        </p:nvSpPr>
        <p:spPr bwMode="auto">
          <a:xfrm>
            <a:off x="3197226" y="2209800"/>
            <a:ext cx="2651125" cy="6350"/>
          </a:xfrm>
          <a:custGeom>
            <a:avLst/>
            <a:gdLst>
              <a:gd name="T0" fmla="*/ 2651125 w 1542"/>
              <a:gd name="T1" fmla="*/ 0 h 4"/>
              <a:gd name="T2" fmla="*/ 0 w 1542"/>
              <a:gd name="T3" fmla="*/ 6350 h 4"/>
              <a:gd name="T4" fmla="*/ 0 60000 65536"/>
              <a:gd name="T5" fmla="*/ 0 60000 65536"/>
            </a:gdLst>
            <a:ahLst/>
            <a:cxnLst>
              <a:cxn ang="T4">
                <a:pos x="T0" y="T1"/>
              </a:cxn>
              <a:cxn ang="T5">
                <a:pos x="T2" y="T3"/>
              </a:cxn>
            </a:cxnLst>
            <a:rect l="0" t="0" r="r" b="b"/>
            <a:pathLst>
              <a:path w="1542" h="4">
                <a:moveTo>
                  <a:pt x="1542" y="0"/>
                </a:moveTo>
                <a:lnTo>
                  <a:pt x="0" y="4"/>
                </a:lnTo>
              </a:path>
            </a:pathLst>
          </a:custGeom>
          <a:noFill/>
          <a:ln w="38100" cap="flat" cmpd="sng">
            <a:solidFill>
              <a:schemeClr val="hlink"/>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9" name="Line 17"/>
          <p:cNvSpPr>
            <a:spLocks noChangeShapeType="1"/>
          </p:cNvSpPr>
          <p:nvPr/>
        </p:nvSpPr>
        <p:spPr bwMode="auto">
          <a:xfrm>
            <a:off x="5848350" y="1905000"/>
            <a:ext cx="0" cy="304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0" name="Line 18"/>
          <p:cNvSpPr>
            <a:spLocks noChangeShapeType="1"/>
          </p:cNvSpPr>
          <p:nvPr/>
        </p:nvSpPr>
        <p:spPr bwMode="auto">
          <a:xfrm flipH="1">
            <a:off x="5848350" y="1905000"/>
            <a:ext cx="31369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1" name="Line 19"/>
          <p:cNvSpPr>
            <a:spLocks noChangeShapeType="1"/>
          </p:cNvSpPr>
          <p:nvPr/>
        </p:nvSpPr>
        <p:spPr bwMode="auto">
          <a:xfrm>
            <a:off x="4279900" y="3581400"/>
            <a:ext cx="1568450" cy="1524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2" name="Line 20"/>
          <p:cNvSpPr>
            <a:spLocks noChangeShapeType="1"/>
          </p:cNvSpPr>
          <p:nvPr/>
        </p:nvSpPr>
        <p:spPr bwMode="auto">
          <a:xfrm>
            <a:off x="5848350" y="3733800"/>
            <a:ext cx="13208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3" name="Line 21"/>
          <p:cNvSpPr>
            <a:spLocks noChangeShapeType="1"/>
          </p:cNvSpPr>
          <p:nvPr/>
        </p:nvSpPr>
        <p:spPr bwMode="auto">
          <a:xfrm>
            <a:off x="4362450" y="3962400"/>
            <a:ext cx="1485900" cy="304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4" name="Line 22"/>
          <p:cNvSpPr>
            <a:spLocks noChangeShapeType="1"/>
          </p:cNvSpPr>
          <p:nvPr/>
        </p:nvSpPr>
        <p:spPr bwMode="auto">
          <a:xfrm>
            <a:off x="5848350" y="4267200"/>
            <a:ext cx="24765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5" name="Line 23"/>
          <p:cNvSpPr>
            <a:spLocks noChangeShapeType="1"/>
          </p:cNvSpPr>
          <p:nvPr/>
        </p:nvSpPr>
        <p:spPr bwMode="auto">
          <a:xfrm>
            <a:off x="7169150" y="3733800"/>
            <a:ext cx="908050" cy="5334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6" name="Line 24"/>
          <p:cNvSpPr>
            <a:spLocks noChangeShapeType="1"/>
          </p:cNvSpPr>
          <p:nvPr/>
        </p:nvSpPr>
        <p:spPr bwMode="auto">
          <a:xfrm>
            <a:off x="8324850" y="4267200"/>
            <a:ext cx="0" cy="15240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7" name="Freeform 25"/>
          <p:cNvSpPr>
            <a:spLocks/>
          </p:cNvSpPr>
          <p:nvPr/>
        </p:nvSpPr>
        <p:spPr bwMode="auto">
          <a:xfrm>
            <a:off x="8324850" y="5776914"/>
            <a:ext cx="1752600" cy="14287"/>
          </a:xfrm>
          <a:custGeom>
            <a:avLst/>
            <a:gdLst>
              <a:gd name="T0" fmla="*/ 0 w 1019"/>
              <a:gd name="T1" fmla="*/ 14287 h 9"/>
              <a:gd name="T2" fmla="*/ 1752600 w 1019"/>
              <a:gd name="T3" fmla="*/ 0 h 9"/>
              <a:gd name="T4" fmla="*/ 0 60000 65536"/>
              <a:gd name="T5" fmla="*/ 0 60000 65536"/>
            </a:gdLst>
            <a:ahLst/>
            <a:cxnLst>
              <a:cxn ang="T4">
                <a:pos x="T0" y="T1"/>
              </a:cxn>
              <a:cxn ang="T5">
                <a:pos x="T2" y="T3"/>
              </a:cxn>
            </a:cxnLst>
            <a:rect l="0" t="0" r="r" b="b"/>
            <a:pathLst>
              <a:path w="1019" h="9">
                <a:moveTo>
                  <a:pt x="0" y="9"/>
                </a:moveTo>
                <a:lnTo>
                  <a:pt x="1019" y="0"/>
                </a:lnTo>
              </a:path>
            </a:pathLst>
          </a:custGeom>
          <a:noFill/>
          <a:ln w="38100" cap="flat" cmpd="sng">
            <a:solidFill>
              <a:schemeClr val="hlink"/>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8" name="Line 26"/>
          <p:cNvSpPr>
            <a:spLocks noChangeShapeType="1"/>
          </p:cNvSpPr>
          <p:nvPr/>
        </p:nvSpPr>
        <p:spPr bwMode="auto">
          <a:xfrm>
            <a:off x="10058400" y="4800600"/>
            <a:ext cx="0" cy="9906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9" name="Line 27"/>
          <p:cNvSpPr>
            <a:spLocks noChangeShapeType="1"/>
          </p:cNvSpPr>
          <p:nvPr/>
        </p:nvSpPr>
        <p:spPr bwMode="auto">
          <a:xfrm>
            <a:off x="10058400" y="4800600"/>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0" name="Line 28"/>
          <p:cNvSpPr>
            <a:spLocks noChangeShapeType="1"/>
          </p:cNvSpPr>
          <p:nvPr/>
        </p:nvSpPr>
        <p:spPr bwMode="auto">
          <a:xfrm>
            <a:off x="8324850" y="4267200"/>
            <a:ext cx="1898650" cy="0"/>
          </a:xfrm>
          <a:prstGeom prst="line">
            <a:avLst/>
          </a:prstGeom>
          <a:noFill/>
          <a:ln w="38100">
            <a:solidFill>
              <a:schemeClr val="hlink"/>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1" name="Line 29"/>
          <p:cNvSpPr>
            <a:spLocks noChangeShapeType="1"/>
          </p:cNvSpPr>
          <p:nvPr/>
        </p:nvSpPr>
        <p:spPr bwMode="auto">
          <a:xfrm flipV="1">
            <a:off x="10223500" y="4495800"/>
            <a:ext cx="247650" cy="304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2" name="Line 30"/>
          <p:cNvSpPr>
            <a:spLocks noChangeShapeType="1"/>
          </p:cNvSpPr>
          <p:nvPr/>
        </p:nvSpPr>
        <p:spPr bwMode="auto">
          <a:xfrm>
            <a:off x="10471150" y="4495800"/>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3" name="Text Box 31"/>
          <p:cNvSpPr txBox="1">
            <a:spLocks noChangeArrowheads="1"/>
          </p:cNvSpPr>
          <p:nvPr/>
        </p:nvSpPr>
        <p:spPr bwMode="auto">
          <a:xfrm>
            <a:off x="10040938" y="3962401"/>
            <a:ext cx="431528"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3200">
                <a:solidFill>
                  <a:schemeClr val="hlink"/>
                </a:solidFill>
                <a:latin typeface="Arial" panose="020B0604020202020204" pitchFamily="34" charset="0"/>
                <a:sym typeface="Monotype Sorts" pitchFamily="2" charset="2"/>
              </a:rPr>
              <a:t></a:t>
            </a:r>
            <a:endParaRPr kumimoji="1" lang="zh-TW" altLang="en-US" sz="1800">
              <a:latin typeface="Arial" panose="020B0604020202020204" pitchFamily="34" charset="0"/>
            </a:endParaRPr>
          </a:p>
        </p:txBody>
      </p:sp>
      <p:sp>
        <p:nvSpPr>
          <p:cNvPr id="376864" name="Line 32"/>
          <p:cNvSpPr>
            <a:spLocks noChangeShapeType="1"/>
          </p:cNvSpPr>
          <p:nvPr/>
        </p:nvSpPr>
        <p:spPr bwMode="auto">
          <a:xfrm>
            <a:off x="10636250" y="4495800"/>
            <a:ext cx="0" cy="15240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5" name="Line 33"/>
          <p:cNvSpPr>
            <a:spLocks noChangeShapeType="1"/>
          </p:cNvSpPr>
          <p:nvPr/>
        </p:nvSpPr>
        <p:spPr bwMode="auto">
          <a:xfrm flipH="1">
            <a:off x="4114800" y="6019800"/>
            <a:ext cx="652145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6" name="Line 34"/>
          <p:cNvSpPr>
            <a:spLocks noChangeShapeType="1"/>
          </p:cNvSpPr>
          <p:nvPr/>
        </p:nvSpPr>
        <p:spPr bwMode="auto">
          <a:xfrm flipH="1" flipV="1">
            <a:off x="4114800" y="4648200"/>
            <a:ext cx="0" cy="13716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7" name="Line 35"/>
          <p:cNvSpPr>
            <a:spLocks noChangeShapeType="1"/>
          </p:cNvSpPr>
          <p:nvPr/>
        </p:nvSpPr>
        <p:spPr bwMode="auto">
          <a:xfrm flipH="1" flipV="1">
            <a:off x="8985250" y="1905000"/>
            <a:ext cx="247650" cy="304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8" name="Line 36"/>
          <p:cNvSpPr>
            <a:spLocks noChangeShapeType="1"/>
          </p:cNvSpPr>
          <p:nvPr/>
        </p:nvSpPr>
        <p:spPr bwMode="auto">
          <a:xfrm flipH="1" flipV="1">
            <a:off x="9232900" y="2209800"/>
            <a:ext cx="8255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69" name="Line 37"/>
          <p:cNvSpPr>
            <a:spLocks noChangeShapeType="1"/>
          </p:cNvSpPr>
          <p:nvPr/>
        </p:nvSpPr>
        <p:spPr bwMode="auto">
          <a:xfrm flipH="1">
            <a:off x="9315450" y="1447800"/>
            <a:ext cx="0" cy="7620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70" name="Freeform 38"/>
          <p:cNvSpPr>
            <a:spLocks/>
          </p:cNvSpPr>
          <p:nvPr/>
        </p:nvSpPr>
        <p:spPr bwMode="auto">
          <a:xfrm>
            <a:off x="1336676" y="1450976"/>
            <a:ext cx="7978775" cy="9525"/>
          </a:xfrm>
          <a:custGeom>
            <a:avLst/>
            <a:gdLst>
              <a:gd name="T0" fmla="*/ 7978775 w 4639"/>
              <a:gd name="T1" fmla="*/ 0 h 6"/>
              <a:gd name="T2" fmla="*/ 0 w 4639"/>
              <a:gd name="T3" fmla="*/ 9525 h 6"/>
              <a:gd name="T4" fmla="*/ 0 60000 65536"/>
              <a:gd name="T5" fmla="*/ 0 60000 65536"/>
            </a:gdLst>
            <a:ahLst/>
            <a:cxnLst>
              <a:cxn ang="T4">
                <a:pos x="T0" y="T1"/>
              </a:cxn>
              <a:cxn ang="T5">
                <a:pos x="T2" y="T3"/>
              </a:cxn>
            </a:cxnLst>
            <a:rect l="0" t="0" r="r" b="b"/>
            <a:pathLst>
              <a:path w="4639" h="6">
                <a:moveTo>
                  <a:pt x="4639" y="0"/>
                </a:moveTo>
                <a:lnTo>
                  <a:pt x="0" y="6"/>
                </a:lnTo>
              </a:path>
            </a:pathLst>
          </a:custGeom>
          <a:noFill/>
          <a:ln w="38100" cap="flat" cmpd="sng">
            <a:solidFill>
              <a:schemeClr val="hlink"/>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71" name="Line 39"/>
          <p:cNvSpPr>
            <a:spLocks noChangeShapeType="1"/>
          </p:cNvSpPr>
          <p:nvPr/>
        </p:nvSpPr>
        <p:spPr bwMode="auto">
          <a:xfrm flipV="1">
            <a:off x="1308100" y="1447800"/>
            <a:ext cx="0" cy="2209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72" name="AutoShape 40"/>
          <p:cNvSpPr>
            <a:spLocks noChangeArrowheads="1"/>
          </p:cNvSpPr>
          <p:nvPr/>
        </p:nvSpPr>
        <p:spPr bwMode="auto">
          <a:xfrm>
            <a:off x="4197350" y="4495800"/>
            <a:ext cx="165100" cy="381000"/>
          </a:xfrm>
          <a:prstGeom prst="flowChartCollate">
            <a:avLst/>
          </a:prstGeom>
          <a:solidFill>
            <a:schemeClr val="bg1"/>
          </a:solidFill>
          <a:ln w="38100">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76873" name="AutoShape 41"/>
          <p:cNvSpPr>
            <a:spLocks noChangeArrowheads="1"/>
          </p:cNvSpPr>
          <p:nvPr/>
        </p:nvSpPr>
        <p:spPr bwMode="auto">
          <a:xfrm>
            <a:off x="1390650" y="3505200"/>
            <a:ext cx="165100" cy="381000"/>
          </a:xfrm>
          <a:prstGeom prst="flowChartCollate">
            <a:avLst/>
          </a:prstGeom>
          <a:solidFill>
            <a:schemeClr val="bg1"/>
          </a:solidFill>
          <a:ln w="38100">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4858" name="Text Box 43"/>
          <p:cNvSpPr txBox="1">
            <a:spLocks noChangeArrowheads="1"/>
          </p:cNvSpPr>
          <p:nvPr/>
        </p:nvSpPr>
        <p:spPr bwMode="auto">
          <a:xfrm>
            <a:off x="7208838" y="3190875"/>
            <a:ext cx="234950" cy="33655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600">
                <a:solidFill>
                  <a:srgbClr val="FF6600"/>
                </a:solidFill>
              </a:rPr>
              <a:t>4</a:t>
            </a:r>
          </a:p>
        </p:txBody>
      </p:sp>
      <p:sp>
        <p:nvSpPr>
          <p:cNvPr id="376876" name="Line 44"/>
          <p:cNvSpPr>
            <a:spLocks noChangeShapeType="1"/>
          </p:cNvSpPr>
          <p:nvPr/>
        </p:nvSpPr>
        <p:spPr bwMode="auto">
          <a:xfrm>
            <a:off x="3971926" y="4316413"/>
            <a:ext cx="339725"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9944818" y="2686042"/>
            <a:ext cx="1960714" cy="563231"/>
          </a:xfrm>
          <a:prstGeom prst="rect">
            <a:avLst/>
          </a:prstGeom>
        </p:spPr>
        <p:txBody>
          <a:bodyPr wrap="square">
            <a:spAutoFit/>
          </a:bodyPr>
          <a:lstStyle/>
          <a:p>
            <a:pPr>
              <a:lnSpc>
                <a:spcPct val="85000"/>
              </a:lnSpc>
              <a:spcBef>
                <a:spcPct val="15000"/>
              </a:spcBef>
            </a:pPr>
            <a:r>
              <a:rPr kumimoji="1" lang="en-US" altLang="zh-TW" b="1" dirty="0">
                <a:latin typeface="Century Gothic" panose="020B0502020202020204" pitchFamily="34" charset="0"/>
              </a:rPr>
              <a:t>data flows in other paths</a:t>
            </a:r>
            <a:endParaRPr kumimoji="1" lang="en-US" altLang="zh-TW" b="1" dirty="0">
              <a:latin typeface="Century Gothic" panose="020B0502020202020204" pitchFamily="34" charset="0"/>
            </a:endParaRPr>
          </a:p>
        </p:txBody>
      </p:sp>
      <p:cxnSp>
        <p:nvCxnSpPr>
          <p:cNvPr id="4" name="Straight Arrow Connector 3"/>
          <p:cNvCxnSpPr/>
          <p:nvPr/>
        </p:nvCxnSpPr>
        <p:spPr>
          <a:xfrm flipV="1">
            <a:off x="1390650" y="4030662"/>
            <a:ext cx="0" cy="1227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376866" idx="1"/>
          </p:cNvCxnSpPr>
          <p:nvPr/>
        </p:nvCxnSpPr>
        <p:spPr>
          <a:xfrm flipV="1">
            <a:off x="1543050" y="4648200"/>
            <a:ext cx="2571749"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098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376839"/>
                                        </p:tgtEl>
                                        <p:attrNameLst>
                                          <p:attrName>style.visibility</p:attrName>
                                        </p:attrNameLst>
                                      </p:cBhvr>
                                      <p:to>
                                        <p:strVal val="visible"/>
                                      </p:to>
                                    </p:set>
                                    <p:anim calcmode="lin" valueType="num">
                                      <p:cBhvr>
                                        <p:cTn id="7" dur="500" fill="hold"/>
                                        <p:tgtEl>
                                          <p:spTgt spid="376839"/>
                                        </p:tgtEl>
                                        <p:attrNameLst>
                                          <p:attrName>ppt_x</p:attrName>
                                        </p:attrNameLst>
                                      </p:cBhvr>
                                      <p:tavLst>
                                        <p:tav tm="0">
                                          <p:val>
                                            <p:strVal val="#ppt_x-#ppt_w/2"/>
                                          </p:val>
                                        </p:tav>
                                        <p:tav tm="100000">
                                          <p:val>
                                            <p:strVal val="#ppt_x"/>
                                          </p:val>
                                        </p:tav>
                                      </p:tavLst>
                                    </p:anim>
                                    <p:anim calcmode="lin" valueType="num">
                                      <p:cBhvr>
                                        <p:cTn id="8" dur="500" fill="hold"/>
                                        <p:tgtEl>
                                          <p:spTgt spid="376839"/>
                                        </p:tgtEl>
                                        <p:attrNameLst>
                                          <p:attrName>ppt_y</p:attrName>
                                        </p:attrNameLst>
                                      </p:cBhvr>
                                      <p:tavLst>
                                        <p:tav tm="0">
                                          <p:val>
                                            <p:strVal val="#ppt_y"/>
                                          </p:val>
                                        </p:tav>
                                        <p:tav tm="100000">
                                          <p:val>
                                            <p:strVal val="#ppt_y"/>
                                          </p:val>
                                        </p:tav>
                                      </p:tavLst>
                                    </p:anim>
                                    <p:anim calcmode="lin" valueType="num">
                                      <p:cBhvr>
                                        <p:cTn id="9" dur="500" fill="hold"/>
                                        <p:tgtEl>
                                          <p:spTgt spid="376839"/>
                                        </p:tgtEl>
                                        <p:attrNameLst>
                                          <p:attrName>ppt_w</p:attrName>
                                        </p:attrNameLst>
                                      </p:cBhvr>
                                      <p:tavLst>
                                        <p:tav tm="0">
                                          <p:val>
                                            <p:fltVal val="0"/>
                                          </p:val>
                                        </p:tav>
                                        <p:tav tm="100000">
                                          <p:val>
                                            <p:strVal val="#ppt_w"/>
                                          </p:val>
                                        </p:tav>
                                      </p:tavLst>
                                    </p:anim>
                                    <p:anim calcmode="lin" valueType="num">
                                      <p:cBhvr>
                                        <p:cTn id="10" dur="500" fill="hold"/>
                                        <p:tgtEl>
                                          <p:spTgt spid="376839"/>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7" presetClass="entr" presetSubtype="1" fill="hold" nodeType="afterEffect">
                                  <p:stCondLst>
                                    <p:cond delay="0"/>
                                  </p:stCondLst>
                                  <p:childTnLst>
                                    <p:set>
                                      <p:cBhvr>
                                        <p:cTn id="13" dur="1" fill="hold">
                                          <p:stCondLst>
                                            <p:cond delay="0"/>
                                          </p:stCondLst>
                                        </p:cTn>
                                        <p:tgtEl>
                                          <p:spTgt spid="376841"/>
                                        </p:tgtEl>
                                        <p:attrNameLst>
                                          <p:attrName>style.visibility</p:attrName>
                                        </p:attrNameLst>
                                      </p:cBhvr>
                                      <p:to>
                                        <p:strVal val="visible"/>
                                      </p:to>
                                    </p:set>
                                    <p:anim calcmode="lin" valueType="num">
                                      <p:cBhvr>
                                        <p:cTn id="14" dur="500" fill="hold"/>
                                        <p:tgtEl>
                                          <p:spTgt spid="376841"/>
                                        </p:tgtEl>
                                        <p:attrNameLst>
                                          <p:attrName>ppt_x</p:attrName>
                                        </p:attrNameLst>
                                      </p:cBhvr>
                                      <p:tavLst>
                                        <p:tav tm="0">
                                          <p:val>
                                            <p:strVal val="#ppt_x"/>
                                          </p:val>
                                        </p:tav>
                                        <p:tav tm="100000">
                                          <p:val>
                                            <p:strVal val="#ppt_x"/>
                                          </p:val>
                                        </p:tav>
                                      </p:tavLst>
                                    </p:anim>
                                    <p:anim calcmode="lin" valueType="num">
                                      <p:cBhvr>
                                        <p:cTn id="15" dur="500" fill="hold"/>
                                        <p:tgtEl>
                                          <p:spTgt spid="376841"/>
                                        </p:tgtEl>
                                        <p:attrNameLst>
                                          <p:attrName>ppt_y</p:attrName>
                                        </p:attrNameLst>
                                      </p:cBhvr>
                                      <p:tavLst>
                                        <p:tav tm="0">
                                          <p:val>
                                            <p:strVal val="#ppt_y-#ppt_h/2"/>
                                          </p:val>
                                        </p:tav>
                                        <p:tav tm="100000">
                                          <p:val>
                                            <p:strVal val="#ppt_y"/>
                                          </p:val>
                                        </p:tav>
                                      </p:tavLst>
                                    </p:anim>
                                    <p:anim calcmode="lin" valueType="num">
                                      <p:cBhvr>
                                        <p:cTn id="16" dur="500" fill="hold"/>
                                        <p:tgtEl>
                                          <p:spTgt spid="376841"/>
                                        </p:tgtEl>
                                        <p:attrNameLst>
                                          <p:attrName>ppt_w</p:attrName>
                                        </p:attrNameLst>
                                      </p:cBhvr>
                                      <p:tavLst>
                                        <p:tav tm="0">
                                          <p:val>
                                            <p:strVal val="#ppt_w"/>
                                          </p:val>
                                        </p:tav>
                                        <p:tav tm="100000">
                                          <p:val>
                                            <p:strVal val="#ppt_w"/>
                                          </p:val>
                                        </p:tav>
                                      </p:tavLst>
                                    </p:anim>
                                    <p:anim calcmode="lin" valueType="num">
                                      <p:cBhvr>
                                        <p:cTn id="17" dur="500" fill="hold"/>
                                        <p:tgtEl>
                                          <p:spTgt spid="376841"/>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8" fill="hold" nodeType="afterEffect">
                                  <p:stCondLst>
                                    <p:cond delay="0"/>
                                  </p:stCondLst>
                                  <p:childTnLst>
                                    <p:set>
                                      <p:cBhvr>
                                        <p:cTn id="20" dur="1" fill="hold">
                                          <p:stCondLst>
                                            <p:cond delay="0"/>
                                          </p:stCondLst>
                                        </p:cTn>
                                        <p:tgtEl>
                                          <p:spTgt spid="376840"/>
                                        </p:tgtEl>
                                        <p:attrNameLst>
                                          <p:attrName>style.visibility</p:attrName>
                                        </p:attrNameLst>
                                      </p:cBhvr>
                                      <p:to>
                                        <p:strVal val="visible"/>
                                      </p:to>
                                    </p:set>
                                    <p:anim calcmode="lin" valueType="num">
                                      <p:cBhvr>
                                        <p:cTn id="21" dur="500" fill="hold"/>
                                        <p:tgtEl>
                                          <p:spTgt spid="376840"/>
                                        </p:tgtEl>
                                        <p:attrNameLst>
                                          <p:attrName>ppt_x</p:attrName>
                                        </p:attrNameLst>
                                      </p:cBhvr>
                                      <p:tavLst>
                                        <p:tav tm="0">
                                          <p:val>
                                            <p:strVal val="#ppt_x-#ppt_w/2"/>
                                          </p:val>
                                        </p:tav>
                                        <p:tav tm="100000">
                                          <p:val>
                                            <p:strVal val="#ppt_x"/>
                                          </p:val>
                                        </p:tav>
                                      </p:tavLst>
                                    </p:anim>
                                    <p:anim calcmode="lin" valueType="num">
                                      <p:cBhvr>
                                        <p:cTn id="22" dur="500" fill="hold"/>
                                        <p:tgtEl>
                                          <p:spTgt spid="376840"/>
                                        </p:tgtEl>
                                        <p:attrNameLst>
                                          <p:attrName>ppt_y</p:attrName>
                                        </p:attrNameLst>
                                      </p:cBhvr>
                                      <p:tavLst>
                                        <p:tav tm="0">
                                          <p:val>
                                            <p:strVal val="#ppt_y"/>
                                          </p:val>
                                        </p:tav>
                                        <p:tav tm="100000">
                                          <p:val>
                                            <p:strVal val="#ppt_y"/>
                                          </p:val>
                                        </p:tav>
                                      </p:tavLst>
                                    </p:anim>
                                    <p:anim calcmode="lin" valueType="num">
                                      <p:cBhvr>
                                        <p:cTn id="23" dur="500" fill="hold"/>
                                        <p:tgtEl>
                                          <p:spTgt spid="376840"/>
                                        </p:tgtEl>
                                        <p:attrNameLst>
                                          <p:attrName>ppt_w</p:attrName>
                                        </p:attrNameLst>
                                      </p:cBhvr>
                                      <p:tavLst>
                                        <p:tav tm="0">
                                          <p:val>
                                            <p:fltVal val="0"/>
                                          </p:val>
                                        </p:tav>
                                        <p:tav tm="100000">
                                          <p:val>
                                            <p:strVal val="#ppt_w"/>
                                          </p:val>
                                        </p:tav>
                                      </p:tavLst>
                                    </p:anim>
                                    <p:anim calcmode="lin" valueType="num">
                                      <p:cBhvr>
                                        <p:cTn id="24" dur="500" fill="hold"/>
                                        <p:tgtEl>
                                          <p:spTgt spid="376840"/>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1500"/>
                            </p:stCondLst>
                            <p:childTnLst>
                              <p:par>
                                <p:cTn id="26" presetID="17" presetClass="entr" presetSubtype="4" fill="hold" nodeType="afterEffect">
                                  <p:stCondLst>
                                    <p:cond delay="0"/>
                                  </p:stCondLst>
                                  <p:childTnLst>
                                    <p:set>
                                      <p:cBhvr>
                                        <p:cTn id="27" dur="1" fill="hold">
                                          <p:stCondLst>
                                            <p:cond delay="0"/>
                                          </p:stCondLst>
                                        </p:cTn>
                                        <p:tgtEl>
                                          <p:spTgt spid="376844"/>
                                        </p:tgtEl>
                                        <p:attrNameLst>
                                          <p:attrName>style.visibility</p:attrName>
                                        </p:attrNameLst>
                                      </p:cBhvr>
                                      <p:to>
                                        <p:strVal val="visible"/>
                                      </p:to>
                                    </p:set>
                                    <p:anim calcmode="lin" valueType="num">
                                      <p:cBhvr>
                                        <p:cTn id="28" dur="500" fill="hold"/>
                                        <p:tgtEl>
                                          <p:spTgt spid="376844"/>
                                        </p:tgtEl>
                                        <p:attrNameLst>
                                          <p:attrName>ppt_x</p:attrName>
                                        </p:attrNameLst>
                                      </p:cBhvr>
                                      <p:tavLst>
                                        <p:tav tm="0">
                                          <p:val>
                                            <p:strVal val="#ppt_x"/>
                                          </p:val>
                                        </p:tav>
                                        <p:tav tm="100000">
                                          <p:val>
                                            <p:strVal val="#ppt_x"/>
                                          </p:val>
                                        </p:tav>
                                      </p:tavLst>
                                    </p:anim>
                                    <p:anim calcmode="lin" valueType="num">
                                      <p:cBhvr>
                                        <p:cTn id="29" dur="500" fill="hold"/>
                                        <p:tgtEl>
                                          <p:spTgt spid="376844"/>
                                        </p:tgtEl>
                                        <p:attrNameLst>
                                          <p:attrName>ppt_y</p:attrName>
                                        </p:attrNameLst>
                                      </p:cBhvr>
                                      <p:tavLst>
                                        <p:tav tm="0">
                                          <p:val>
                                            <p:strVal val="#ppt_y+#ppt_h/2"/>
                                          </p:val>
                                        </p:tav>
                                        <p:tav tm="100000">
                                          <p:val>
                                            <p:strVal val="#ppt_y"/>
                                          </p:val>
                                        </p:tav>
                                      </p:tavLst>
                                    </p:anim>
                                    <p:anim calcmode="lin" valueType="num">
                                      <p:cBhvr>
                                        <p:cTn id="30" dur="500" fill="hold"/>
                                        <p:tgtEl>
                                          <p:spTgt spid="376844"/>
                                        </p:tgtEl>
                                        <p:attrNameLst>
                                          <p:attrName>ppt_w</p:attrName>
                                        </p:attrNameLst>
                                      </p:cBhvr>
                                      <p:tavLst>
                                        <p:tav tm="0">
                                          <p:val>
                                            <p:strVal val="#ppt_w"/>
                                          </p:val>
                                        </p:tav>
                                        <p:tav tm="100000">
                                          <p:val>
                                            <p:strVal val="#ppt_w"/>
                                          </p:val>
                                        </p:tav>
                                      </p:tavLst>
                                    </p:anim>
                                    <p:anim calcmode="lin" valueType="num">
                                      <p:cBhvr>
                                        <p:cTn id="31" dur="500" fill="hold"/>
                                        <p:tgtEl>
                                          <p:spTgt spid="376844"/>
                                        </p:tgtEl>
                                        <p:attrNameLst>
                                          <p:attrName>ppt_h</p:attrName>
                                        </p:attrNameLst>
                                      </p:cBhvr>
                                      <p:tavLst>
                                        <p:tav tm="0">
                                          <p:val>
                                            <p:fltVal val="0"/>
                                          </p:val>
                                        </p:tav>
                                        <p:tav tm="100000">
                                          <p:val>
                                            <p:strVal val="#ppt_h"/>
                                          </p:val>
                                        </p:tav>
                                      </p:tavLst>
                                    </p:anim>
                                  </p:childTnLst>
                                </p:cTn>
                              </p:par>
                            </p:childTnLst>
                          </p:cTn>
                        </p:par>
                        <p:par>
                          <p:cTn id="32" fill="hold" nodeType="afterGroup">
                            <p:stCondLst>
                              <p:cond delay="2000"/>
                            </p:stCondLst>
                            <p:childTnLst>
                              <p:par>
                                <p:cTn id="33" presetID="17" presetClass="entr" presetSubtype="8" fill="hold" nodeType="afterEffect">
                                  <p:stCondLst>
                                    <p:cond delay="0"/>
                                  </p:stCondLst>
                                  <p:childTnLst>
                                    <p:set>
                                      <p:cBhvr>
                                        <p:cTn id="34" dur="1" fill="hold">
                                          <p:stCondLst>
                                            <p:cond delay="0"/>
                                          </p:stCondLst>
                                        </p:cTn>
                                        <p:tgtEl>
                                          <p:spTgt spid="376845"/>
                                        </p:tgtEl>
                                        <p:attrNameLst>
                                          <p:attrName>style.visibility</p:attrName>
                                        </p:attrNameLst>
                                      </p:cBhvr>
                                      <p:to>
                                        <p:strVal val="visible"/>
                                      </p:to>
                                    </p:set>
                                    <p:anim calcmode="lin" valueType="num">
                                      <p:cBhvr>
                                        <p:cTn id="35" dur="500" fill="hold"/>
                                        <p:tgtEl>
                                          <p:spTgt spid="376845"/>
                                        </p:tgtEl>
                                        <p:attrNameLst>
                                          <p:attrName>ppt_x</p:attrName>
                                        </p:attrNameLst>
                                      </p:cBhvr>
                                      <p:tavLst>
                                        <p:tav tm="0">
                                          <p:val>
                                            <p:strVal val="#ppt_x-#ppt_w/2"/>
                                          </p:val>
                                        </p:tav>
                                        <p:tav tm="100000">
                                          <p:val>
                                            <p:strVal val="#ppt_x"/>
                                          </p:val>
                                        </p:tav>
                                      </p:tavLst>
                                    </p:anim>
                                    <p:anim calcmode="lin" valueType="num">
                                      <p:cBhvr>
                                        <p:cTn id="36" dur="500" fill="hold"/>
                                        <p:tgtEl>
                                          <p:spTgt spid="376845"/>
                                        </p:tgtEl>
                                        <p:attrNameLst>
                                          <p:attrName>ppt_y</p:attrName>
                                        </p:attrNameLst>
                                      </p:cBhvr>
                                      <p:tavLst>
                                        <p:tav tm="0">
                                          <p:val>
                                            <p:strVal val="#ppt_y"/>
                                          </p:val>
                                        </p:tav>
                                        <p:tav tm="100000">
                                          <p:val>
                                            <p:strVal val="#ppt_y"/>
                                          </p:val>
                                        </p:tav>
                                      </p:tavLst>
                                    </p:anim>
                                    <p:anim calcmode="lin" valueType="num">
                                      <p:cBhvr>
                                        <p:cTn id="37" dur="500" fill="hold"/>
                                        <p:tgtEl>
                                          <p:spTgt spid="376845"/>
                                        </p:tgtEl>
                                        <p:attrNameLst>
                                          <p:attrName>ppt_w</p:attrName>
                                        </p:attrNameLst>
                                      </p:cBhvr>
                                      <p:tavLst>
                                        <p:tav tm="0">
                                          <p:val>
                                            <p:fltVal val="0"/>
                                          </p:val>
                                        </p:tav>
                                        <p:tav tm="100000">
                                          <p:val>
                                            <p:strVal val="#ppt_w"/>
                                          </p:val>
                                        </p:tav>
                                      </p:tavLst>
                                    </p:anim>
                                    <p:anim calcmode="lin" valueType="num">
                                      <p:cBhvr>
                                        <p:cTn id="38" dur="500" fill="hold"/>
                                        <p:tgtEl>
                                          <p:spTgt spid="376845"/>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76876"/>
                                        </p:tgtEl>
                                        <p:attrNameLst>
                                          <p:attrName>style.visibility</p:attrName>
                                        </p:attrNameLst>
                                      </p:cBhvr>
                                      <p:to>
                                        <p:strVal val="visible"/>
                                      </p:to>
                                    </p:set>
                                  </p:childTnLst>
                                </p:cTn>
                              </p:par>
                            </p:childTnLst>
                          </p:cTn>
                        </p:par>
                        <p:par>
                          <p:cTn id="43" fill="hold" nodeType="afterGroup">
                            <p:stCondLst>
                              <p:cond delay="0"/>
                            </p:stCondLst>
                            <p:childTnLst>
                              <p:par>
                                <p:cTn id="44" presetID="17" presetClass="entr" presetSubtype="8" fill="hold" nodeType="afterEffect">
                                  <p:stCondLst>
                                    <p:cond delay="0"/>
                                  </p:stCondLst>
                                  <p:childTnLst>
                                    <p:set>
                                      <p:cBhvr>
                                        <p:cTn id="45" dur="1" fill="hold">
                                          <p:stCondLst>
                                            <p:cond delay="0"/>
                                          </p:stCondLst>
                                        </p:cTn>
                                        <p:tgtEl>
                                          <p:spTgt spid="376846"/>
                                        </p:tgtEl>
                                        <p:attrNameLst>
                                          <p:attrName>style.visibility</p:attrName>
                                        </p:attrNameLst>
                                      </p:cBhvr>
                                      <p:to>
                                        <p:strVal val="visible"/>
                                      </p:to>
                                    </p:set>
                                    <p:anim calcmode="lin" valueType="num">
                                      <p:cBhvr>
                                        <p:cTn id="46" dur="500" fill="hold"/>
                                        <p:tgtEl>
                                          <p:spTgt spid="376846"/>
                                        </p:tgtEl>
                                        <p:attrNameLst>
                                          <p:attrName>ppt_x</p:attrName>
                                        </p:attrNameLst>
                                      </p:cBhvr>
                                      <p:tavLst>
                                        <p:tav tm="0">
                                          <p:val>
                                            <p:strVal val="#ppt_x-#ppt_w/2"/>
                                          </p:val>
                                        </p:tav>
                                        <p:tav tm="100000">
                                          <p:val>
                                            <p:strVal val="#ppt_x"/>
                                          </p:val>
                                        </p:tav>
                                      </p:tavLst>
                                    </p:anim>
                                    <p:anim calcmode="lin" valueType="num">
                                      <p:cBhvr>
                                        <p:cTn id="47" dur="500" fill="hold"/>
                                        <p:tgtEl>
                                          <p:spTgt spid="376846"/>
                                        </p:tgtEl>
                                        <p:attrNameLst>
                                          <p:attrName>ppt_y</p:attrName>
                                        </p:attrNameLst>
                                      </p:cBhvr>
                                      <p:tavLst>
                                        <p:tav tm="0">
                                          <p:val>
                                            <p:strVal val="#ppt_y"/>
                                          </p:val>
                                        </p:tav>
                                        <p:tav tm="100000">
                                          <p:val>
                                            <p:strVal val="#ppt_y"/>
                                          </p:val>
                                        </p:tav>
                                      </p:tavLst>
                                    </p:anim>
                                    <p:anim calcmode="lin" valueType="num">
                                      <p:cBhvr>
                                        <p:cTn id="48" dur="500" fill="hold"/>
                                        <p:tgtEl>
                                          <p:spTgt spid="376846"/>
                                        </p:tgtEl>
                                        <p:attrNameLst>
                                          <p:attrName>ppt_w</p:attrName>
                                        </p:attrNameLst>
                                      </p:cBhvr>
                                      <p:tavLst>
                                        <p:tav tm="0">
                                          <p:val>
                                            <p:fltVal val="0"/>
                                          </p:val>
                                        </p:tav>
                                        <p:tav tm="100000">
                                          <p:val>
                                            <p:strVal val="#ppt_w"/>
                                          </p:val>
                                        </p:tav>
                                      </p:tavLst>
                                    </p:anim>
                                    <p:anim calcmode="lin" valueType="num">
                                      <p:cBhvr>
                                        <p:cTn id="49" dur="500" fill="hold"/>
                                        <p:tgtEl>
                                          <p:spTgt spid="376846"/>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4" fill="hold" nodeType="clickEffect">
                                  <p:stCondLst>
                                    <p:cond delay="0"/>
                                  </p:stCondLst>
                                  <p:childTnLst>
                                    <p:set>
                                      <p:cBhvr>
                                        <p:cTn id="53" dur="1" fill="hold">
                                          <p:stCondLst>
                                            <p:cond delay="0"/>
                                          </p:stCondLst>
                                        </p:cTn>
                                        <p:tgtEl>
                                          <p:spTgt spid="376842"/>
                                        </p:tgtEl>
                                        <p:attrNameLst>
                                          <p:attrName>style.visibility</p:attrName>
                                        </p:attrNameLst>
                                      </p:cBhvr>
                                      <p:to>
                                        <p:strVal val="visible"/>
                                      </p:to>
                                    </p:set>
                                    <p:anim calcmode="lin" valueType="num">
                                      <p:cBhvr>
                                        <p:cTn id="54" dur="500" fill="hold"/>
                                        <p:tgtEl>
                                          <p:spTgt spid="376842"/>
                                        </p:tgtEl>
                                        <p:attrNameLst>
                                          <p:attrName>ppt_x</p:attrName>
                                        </p:attrNameLst>
                                      </p:cBhvr>
                                      <p:tavLst>
                                        <p:tav tm="0">
                                          <p:val>
                                            <p:strVal val="#ppt_x"/>
                                          </p:val>
                                        </p:tav>
                                        <p:tav tm="100000">
                                          <p:val>
                                            <p:strVal val="#ppt_x"/>
                                          </p:val>
                                        </p:tav>
                                      </p:tavLst>
                                    </p:anim>
                                    <p:anim calcmode="lin" valueType="num">
                                      <p:cBhvr>
                                        <p:cTn id="55" dur="500" fill="hold"/>
                                        <p:tgtEl>
                                          <p:spTgt spid="376842"/>
                                        </p:tgtEl>
                                        <p:attrNameLst>
                                          <p:attrName>ppt_y</p:attrName>
                                        </p:attrNameLst>
                                      </p:cBhvr>
                                      <p:tavLst>
                                        <p:tav tm="0">
                                          <p:val>
                                            <p:strVal val="#ppt_y+#ppt_h/2"/>
                                          </p:val>
                                        </p:tav>
                                        <p:tav tm="100000">
                                          <p:val>
                                            <p:strVal val="#ppt_y"/>
                                          </p:val>
                                        </p:tav>
                                      </p:tavLst>
                                    </p:anim>
                                    <p:anim calcmode="lin" valueType="num">
                                      <p:cBhvr>
                                        <p:cTn id="56" dur="500" fill="hold"/>
                                        <p:tgtEl>
                                          <p:spTgt spid="376842"/>
                                        </p:tgtEl>
                                        <p:attrNameLst>
                                          <p:attrName>ppt_w</p:attrName>
                                        </p:attrNameLst>
                                      </p:cBhvr>
                                      <p:tavLst>
                                        <p:tav tm="0">
                                          <p:val>
                                            <p:strVal val="#ppt_w"/>
                                          </p:val>
                                        </p:tav>
                                        <p:tav tm="100000">
                                          <p:val>
                                            <p:strVal val="#ppt_w"/>
                                          </p:val>
                                        </p:tav>
                                      </p:tavLst>
                                    </p:anim>
                                    <p:anim calcmode="lin" valueType="num">
                                      <p:cBhvr>
                                        <p:cTn id="57" dur="500" fill="hold"/>
                                        <p:tgtEl>
                                          <p:spTgt spid="376842"/>
                                        </p:tgtEl>
                                        <p:attrNameLst>
                                          <p:attrName>ppt_h</p:attrName>
                                        </p:attrNameLst>
                                      </p:cBhvr>
                                      <p:tavLst>
                                        <p:tav tm="0">
                                          <p:val>
                                            <p:fltVal val="0"/>
                                          </p:val>
                                        </p:tav>
                                        <p:tav tm="100000">
                                          <p:val>
                                            <p:strVal val="#ppt_h"/>
                                          </p:val>
                                        </p:tav>
                                      </p:tavLst>
                                    </p:anim>
                                  </p:childTnLst>
                                </p:cTn>
                              </p:par>
                            </p:childTnLst>
                          </p:cTn>
                        </p:par>
                        <p:par>
                          <p:cTn id="58" fill="hold" nodeType="afterGroup">
                            <p:stCondLst>
                              <p:cond delay="500"/>
                            </p:stCondLst>
                            <p:childTnLst>
                              <p:par>
                                <p:cTn id="59" presetID="17" presetClass="entr" presetSubtype="8" fill="hold" nodeType="afterEffect">
                                  <p:stCondLst>
                                    <p:cond delay="0"/>
                                  </p:stCondLst>
                                  <p:childTnLst>
                                    <p:set>
                                      <p:cBhvr>
                                        <p:cTn id="60" dur="1" fill="hold">
                                          <p:stCondLst>
                                            <p:cond delay="0"/>
                                          </p:stCondLst>
                                        </p:cTn>
                                        <p:tgtEl>
                                          <p:spTgt spid="376843"/>
                                        </p:tgtEl>
                                        <p:attrNameLst>
                                          <p:attrName>style.visibility</p:attrName>
                                        </p:attrNameLst>
                                      </p:cBhvr>
                                      <p:to>
                                        <p:strVal val="visible"/>
                                      </p:to>
                                    </p:set>
                                    <p:anim calcmode="lin" valueType="num">
                                      <p:cBhvr>
                                        <p:cTn id="61" dur="500" fill="hold"/>
                                        <p:tgtEl>
                                          <p:spTgt spid="376843"/>
                                        </p:tgtEl>
                                        <p:attrNameLst>
                                          <p:attrName>ppt_x</p:attrName>
                                        </p:attrNameLst>
                                      </p:cBhvr>
                                      <p:tavLst>
                                        <p:tav tm="0">
                                          <p:val>
                                            <p:strVal val="#ppt_x-#ppt_w/2"/>
                                          </p:val>
                                        </p:tav>
                                        <p:tav tm="100000">
                                          <p:val>
                                            <p:strVal val="#ppt_x"/>
                                          </p:val>
                                        </p:tav>
                                      </p:tavLst>
                                    </p:anim>
                                    <p:anim calcmode="lin" valueType="num">
                                      <p:cBhvr>
                                        <p:cTn id="62" dur="500" fill="hold"/>
                                        <p:tgtEl>
                                          <p:spTgt spid="376843"/>
                                        </p:tgtEl>
                                        <p:attrNameLst>
                                          <p:attrName>ppt_y</p:attrName>
                                        </p:attrNameLst>
                                      </p:cBhvr>
                                      <p:tavLst>
                                        <p:tav tm="0">
                                          <p:val>
                                            <p:strVal val="#ppt_y"/>
                                          </p:val>
                                        </p:tav>
                                        <p:tav tm="100000">
                                          <p:val>
                                            <p:strVal val="#ppt_y"/>
                                          </p:val>
                                        </p:tav>
                                      </p:tavLst>
                                    </p:anim>
                                    <p:anim calcmode="lin" valueType="num">
                                      <p:cBhvr>
                                        <p:cTn id="63" dur="500" fill="hold"/>
                                        <p:tgtEl>
                                          <p:spTgt spid="376843"/>
                                        </p:tgtEl>
                                        <p:attrNameLst>
                                          <p:attrName>ppt_w</p:attrName>
                                        </p:attrNameLst>
                                      </p:cBhvr>
                                      <p:tavLst>
                                        <p:tav tm="0">
                                          <p:val>
                                            <p:fltVal val="0"/>
                                          </p:val>
                                        </p:tav>
                                        <p:tav tm="100000">
                                          <p:val>
                                            <p:strVal val="#ppt_w"/>
                                          </p:val>
                                        </p:tav>
                                      </p:tavLst>
                                    </p:anim>
                                    <p:anim calcmode="lin" valueType="num">
                                      <p:cBhvr>
                                        <p:cTn id="64" dur="500" fill="hold"/>
                                        <p:tgtEl>
                                          <p:spTgt spid="376843"/>
                                        </p:tgtEl>
                                        <p:attrNameLst>
                                          <p:attrName>ppt_h</p:attrName>
                                        </p:attrNameLst>
                                      </p:cBhvr>
                                      <p:tavLst>
                                        <p:tav tm="0">
                                          <p:val>
                                            <p:strVal val="#ppt_h"/>
                                          </p:val>
                                        </p:tav>
                                        <p:tav tm="100000">
                                          <p:val>
                                            <p:strVal val="#ppt_h"/>
                                          </p:val>
                                        </p:tav>
                                      </p:tavLst>
                                    </p:anim>
                                  </p:childTnLst>
                                </p:cTn>
                              </p:par>
                            </p:childTnLst>
                          </p:cTn>
                        </p:par>
                        <p:par>
                          <p:cTn id="65" fill="hold" nodeType="afterGroup">
                            <p:stCondLst>
                              <p:cond delay="1000"/>
                            </p:stCondLst>
                            <p:childTnLst>
                              <p:par>
                                <p:cTn id="66" presetID="17" presetClass="entr" presetSubtype="8" fill="hold" nodeType="afterEffect">
                                  <p:stCondLst>
                                    <p:cond delay="0"/>
                                  </p:stCondLst>
                                  <p:childTnLst>
                                    <p:set>
                                      <p:cBhvr>
                                        <p:cTn id="67" dur="1" fill="hold">
                                          <p:stCondLst>
                                            <p:cond delay="0"/>
                                          </p:stCondLst>
                                        </p:cTn>
                                        <p:tgtEl>
                                          <p:spTgt spid="376847"/>
                                        </p:tgtEl>
                                        <p:attrNameLst>
                                          <p:attrName>style.visibility</p:attrName>
                                        </p:attrNameLst>
                                      </p:cBhvr>
                                      <p:to>
                                        <p:strVal val="visible"/>
                                      </p:to>
                                    </p:set>
                                    <p:anim calcmode="lin" valueType="num">
                                      <p:cBhvr>
                                        <p:cTn id="68" dur="500" fill="hold"/>
                                        <p:tgtEl>
                                          <p:spTgt spid="376847"/>
                                        </p:tgtEl>
                                        <p:attrNameLst>
                                          <p:attrName>ppt_x</p:attrName>
                                        </p:attrNameLst>
                                      </p:cBhvr>
                                      <p:tavLst>
                                        <p:tav tm="0">
                                          <p:val>
                                            <p:strVal val="#ppt_x-#ppt_w/2"/>
                                          </p:val>
                                        </p:tav>
                                        <p:tav tm="100000">
                                          <p:val>
                                            <p:strVal val="#ppt_x"/>
                                          </p:val>
                                        </p:tav>
                                      </p:tavLst>
                                    </p:anim>
                                    <p:anim calcmode="lin" valueType="num">
                                      <p:cBhvr>
                                        <p:cTn id="69" dur="500" fill="hold"/>
                                        <p:tgtEl>
                                          <p:spTgt spid="376847"/>
                                        </p:tgtEl>
                                        <p:attrNameLst>
                                          <p:attrName>ppt_y</p:attrName>
                                        </p:attrNameLst>
                                      </p:cBhvr>
                                      <p:tavLst>
                                        <p:tav tm="0">
                                          <p:val>
                                            <p:strVal val="#ppt_y"/>
                                          </p:val>
                                        </p:tav>
                                        <p:tav tm="100000">
                                          <p:val>
                                            <p:strVal val="#ppt_y"/>
                                          </p:val>
                                        </p:tav>
                                      </p:tavLst>
                                    </p:anim>
                                    <p:anim calcmode="lin" valueType="num">
                                      <p:cBhvr>
                                        <p:cTn id="70" dur="500" fill="hold"/>
                                        <p:tgtEl>
                                          <p:spTgt spid="376847"/>
                                        </p:tgtEl>
                                        <p:attrNameLst>
                                          <p:attrName>ppt_w</p:attrName>
                                        </p:attrNameLst>
                                      </p:cBhvr>
                                      <p:tavLst>
                                        <p:tav tm="0">
                                          <p:val>
                                            <p:fltVal val="0"/>
                                          </p:val>
                                        </p:tav>
                                        <p:tav tm="100000">
                                          <p:val>
                                            <p:strVal val="#ppt_w"/>
                                          </p:val>
                                        </p:tav>
                                      </p:tavLst>
                                    </p:anim>
                                    <p:anim calcmode="lin" valueType="num">
                                      <p:cBhvr>
                                        <p:cTn id="71" dur="500" fill="hold"/>
                                        <p:tgtEl>
                                          <p:spTgt spid="376847"/>
                                        </p:tgtEl>
                                        <p:attrNameLst>
                                          <p:attrName>ppt_h</p:attrName>
                                        </p:attrNameLst>
                                      </p:cBhvr>
                                      <p:tavLst>
                                        <p:tav tm="0">
                                          <p:val>
                                            <p:strVal val="#ppt_h"/>
                                          </p:val>
                                        </p:tav>
                                        <p:tav tm="100000">
                                          <p:val>
                                            <p:strVal val="#ppt_h"/>
                                          </p:val>
                                        </p:tav>
                                      </p:tavLst>
                                    </p:anim>
                                  </p:childTnLst>
                                </p:cTn>
                              </p:par>
                            </p:childTnLst>
                          </p:cTn>
                        </p:par>
                        <p:par>
                          <p:cTn id="72" fill="hold" nodeType="afterGroup">
                            <p:stCondLst>
                              <p:cond delay="1500"/>
                            </p:stCondLst>
                            <p:childTnLst>
                              <p:par>
                                <p:cTn id="73" presetID="17" presetClass="entr" presetSubtype="8" fill="hold" nodeType="afterEffect">
                                  <p:stCondLst>
                                    <p:cond delay="0"/>
                                  </p:stCondLst>
                                  <p:childTnLst>
                                    <p:set>
                                      <p:cBhvr>
                                        <p:cTn id="74" dur="1" fill="hold">
                                          <p:stCondLst>
                                            <p:cond delay="0"/>
                                          </p:stCondLst>
                                        </p:cTn>
                                        <p:tgtEl>
                                          <p:spTgt spid="376848"/>
                                        </p:tgtEl>
                                        <p:attrNameLst>
                                          <p:attrName>style.visibility</p:attrName>
                                        </p:attrNameLst>
                                      </p:cBhvr>
                                      <p:to>
                                        <p:strVal val="visible"/>
                                      </p:to>
                                    </p:set>
                                    <p:anim calcmode="lin" valueType="num">
                                      <p:cBhvr>
                                        <p:cTn id="75" dur="500" fill="hold"/>
                                        <p:tgtEl>
                                          <p:spTgt spid="376848"/>
                                        </p:tgtEl>
                                        <p:attrNameLst>
                                          <p:attrName>ppt_x</p:attrName>
                                        </p:attrNameLst>
                                      </p:cBhvr>
                                      <p:tavLst>
                                        <p:tav tm="0">
                                          <p:val>
                                            <p:strVal val="#ppt_x-#ppt_w/2"/>
                                          </p:val>
                                        </p:tav>
                                        <p:tav tm="100000">
                                          <p:val>
                                            <p:strVal val="#ppt_x"/>
                                          </p:val>
                                        </p:tav>
                                      </p:tavLst>
                                    </p:anim>
                                    <p:anim calcmode="lin" valueType="num">
                                      <p:cBhvr>
                                        <p:cTn id="76" dur="500" fill="hold"/>
                                        <p:tgtEl>
                                          <p:spTgt spid="376848"/>
                                        </p:tgtEl>
                                        <p:attrNameLst>
                                          <p:attrName>ppt_y</p:attrName>
                                        </p:attrNameLst>
                                      </p:cBhvr>
                                      <p:tavLst>
                                        <p:tav tm="0">
                                          <p:val>
                                            <p:strVal val="#ppt_y"/>
                                          </p:val>
                                        </p:tav>
                                        <p:tav tm="100000">
                                          <p:val>
                                            <p:strVal val="#ppt_y"/>
                                          </p:val>
                                        </p:tav>
                                      </p:tavLst>
                                    </p:anim>
                                    <p:anim calcmode="lin" valueType="num">
                                      <p:cBhvr>
                                        <p:cTn id="77" dur="500" fill="hold"/>
                                        <p:tgtEl>
                                          <p:spTgt spid="376848"/>
                                        </p:tgtEl>
                                        <p:attrNameLst>
                                          <p:attrName>ppt_w</p:attrName>
                                        </p:attrNameLst>
                                      </p:cBhvr>
                                      <p:tavLst>
                                        <p:tav tm="0">
                                          <p:val>
                                            <p:fltVal val="0"/>
                                          </p:val>
                                        </p:tav>
                                        <p:tav tm="100000">
                                          <p:val>
                                            <p:strVal val="#ppt_w"/>
                                          </p:val>
                                        </p:tav>
                                      </p:tavLst>
                                    </p:anim>
                                    <p:anim calcmode="lin" valueType="num">
                                      <p:cBhvr>
                                        <p:cTn id="78" dur="500" fill="hold"/>
                                        <p:tgtEl>
                                          <p:spTgt spid="376848"/>
                                        </p:tgtEl>
                                        <p:attrNameLst>
                                          <p:attrName>ppt_h</p:attrName>
                                        </p:attrNameLst>
                                      </p:cBhvr>
                                      <p:tavLst>
                                        <p:tav tm="0">
                                          <p:val>
                                            <p:strVal val="#ppt_h"/>
                                          </p:val>
                                        </p:tav>
                                        <p:tav tm="100000">
                                          <p:val>
                                            <p:strVal val="#ppt_h"/>
                                          </p:val>
                                        </p:tav>
                                      </p:tavLst>
                                    </p:anim>
                                  </p:childTnLst>
                                </p:cTn>
                              </p:par>
                            </p:childTnLst>
                          </p:cTn>
                        </p:par>
                        <p:par>
                          <p:cTn id="79" fill="hold" nodeType="afterGroup">
                            <p:stCondLst>
                              <p:cond delay="2000"/>
                            </p:stCondLst>
                            <p:childTnLst>
                              <p:par>
                                <p:cTn id="80" presetID="17" presetClass="entr" presetSubtype="4" fill="hold" nodeType="afterEffect">
                                  <p:stCondLst>
                                    <p:cond delay="0"/>
                                  </p:stCondLst>
                                  <p:childTnLst>
                                    <p:set>
                                      <p:cBhvr>
                                        <p:cTn id="81" dur="1" fill="hold">
                                          <p:stCondLst>
                                            <p:cond delay="0"/>
                                          </p:stCondLst>
                                        </p:cTn>
                                        <p:tgtEl>
                                          <p:spTgt spid="376849"/>
                                        </p:tgtEl>
                                        <p:attrNameLst>
                                          <p:attrName>style.visibility</p:attrName>
                                        </p:attrNameLst>
                                      </p:cBhvr>
                                      <p:to>
                                        <p:strVal val="visible"/>
                                      </p:to>
                                    </p:set>
                                    <p:anim calcmode="lin" valueType="num">
                                      <p:cBhvr>
                                        <p:cTn id="82" dur="500" fill="hold"/>
                                        <p:tgtEl>
                                          <p:spTgt spid="376849"/>
                                        </p:tgtEl>
                                        <p:attrNameLst>
                                          <p:attrName>ppt_x</p:attrName>
                                        </p:attrNameLst>
                                      </p:cBhvr>
                                      <p:tavLst>
                                        <p:tav tm="0">
                                          <p:val>
                                            <p:strVal val="#ppt_x"/>
                                          </p:val>
                                        </p:tav>
                                        <p:tav tm="100000">
                                          <p:val>
                                            <p:strVal val="#ppt_x"/>
                                          </p:val>
                                        </p:tav>
                                      </p:tavLst>
                                    </p:anim>
                                    <p:anim calcmode="lin" valueType="num">
                                      <p:cBhvr>
                                        <p:cTn id="83" dur="500" fill="hold"/>
                                        <p:tgtEl>
                                          <p:spTgt spid="376849"/>
                                        </p:tgtEl>
                                        <p:attrNameLst>
                                          <p:attrName>ppt_y</p:attrName>
                                        </p:attrNameLst>
                                      </p:cBhvr>
                                      <p:tavLst>
                                        <p:tav tm="0">
                                          <p:val>
                                            <p:strVal val="#ppt_y+#ppt_h/2"/>
                                          </p:val>
                                        </p:tav>
                                        <p:tav tm="100000">
                                          <p:val>
                                            <p:strVal val="#ppt_y"/>
                                          </p:val>
                                        </p:tav>
                                      </p:tavLst>
                                    </p:anim>
                                    <p:anim calcmode="lin" valueType="num">
                                      <p:cBhvr>
                                        <p:cTn id="84" dur="500" fill="hold"/>
                                        <p:tgtEl>
                                          <p:spTgt spid="376849"/>
                                        </p:tgtEl>
                                        <p:attrNameLst>
                                          <p:attrName>ppt_w</p:attrName>
                                        </p:attrNameLst>
                                      </p:cBhvr>
                                      <p:tavLst>
                                        <p:tav tm="0">
                                          <p:val>
                                            <p:strVal val="#ppt_w"/>
                                          </p:val>
                                        </p:tav>
                                        <p:tav tm="100000">
                                          <p:val>
                                            <p:strVal val="#ppt_w"/>
                                          </p:val>
                                        </p:tav>
                                      </p:tavLst>
                                    </p:anim>
                                    <p:anim calcmode="lin" valueType="num">
                                      <p:cBhvr>
                                        <p:cTn id="85" dur="500" fill="hold"/>
                                        <p:tgtEl>
                                          <p:spTgt spid="376849"/>
                                        </p:tgtEl>
                                        <p:attrNameLst>
                                          <p:attrName>ppt_h</p:attrName>
                                        </p:attrNameLst>
                                      </p:cBhvr>
                                      <p:tavLst>
                                        <p:tav tm="0">
                                          <p:val>
                                            <p:fltVal val="0"/>
                                          </p:val>
                                        </p:tav>
                                        <p:tav tm="100000">
                                          <p:val>
                                            <p:strVal val="#ppt_h"/>
                                          </p:val>
                                        </p:tav>
                                      </p:tavLst>
                                    </p:anim>
                                  </p:childTnLst>
                                </p:cTn>
                              </p:par>
                            </p:childTnLst>
                          </p:cTn>
                        </p:par>
                        <p:par>
                          <p:cTn id="86" fill="hold" nodeType="afterGroup">
                            <p:stCondLst>
                              <p:cond delay="2500"/>
                            </p:stCondLst>
                            <p:childTnLst>
                              <p:par>
                                <p:cTn id="87" presetID="17" presetClass="entr" presetSubtype="8" fill="hold" nodeType="afterEffect">
                                  <p:stCondLst>
                                    <p:cond delay="0"/>
                                  </p:stCondLst>
                                  <p:childTnLst>
                                    <p:set>
                                      <p:cBhvr>
                                        <p:cTn id="88" dur="1" fill="hold">
                                          <p:stCondLst>
                                            <p:cond delay="0"/>
                                          </p:stCondLst>
                                        </p:cTn>
                                        <p:tgtEl>
                                          <p:spTgt spid="376850"/>
                                        </p:tgtEl>
                                        <p:attrNameLst>
                                          <p:attrName>style.visibility</p:attrName>
                                        </p:attrNameLst>
                                      </p:cBhvr>
                                      <p:to>
                                        <p:strVal val="visible"/>
                                      </p:to>
                                    </p:set>
                                    <p:anim calcmode="lin" valueType="num">
                                      <p:cBhvr>
                                        <p:cTn id="89" dur="500" fill="hold"/>
                                        <p:tgtEl>
                                          <p:spTgt spid="376850"/>
                                        </p:tgtEl>
                                        <p:attrNameLst>
                                          <p:attrName>ppt_x</p:attrName>
                                        </p:attrNameLst>
                                      </p:cBhvr>
                                      <p:tavLst>
                                        <p:tav tm="0">
                                          <p:val>
                                            <p:strVal val="#ppt_x-#ppt_w/2"/>
                                          </p:val>
                                        </p:tav>
                                        <p:tav tm="100000">
                                          <p:val>
                                            <p:strVal val="#ppt_x"/>
                                          </p:val>
                                        </p:tav>
                                      </p:tavLst>
                                    </p:anim>
                                    <p:anim calcmode="lin" valueType="num">
                                      <p:cBhvr>
                                        <p:cTn id="90" dur="500" fill="hold"/>
                                        <p:tgtEl>
                                          <p:spTgt spid="376850"/>
                                        </p:tgtEl>
                                        <p:attrNameLst>
                                          <p:attrName>ppt_y</p:attrName>
                                        </p:attrNameLst>
                                      </p:cBhvr>
                                      <p:tavLst>
                                        <p:tav tm="0">
                                          <p:val>
                                            <p:strVal val="#ppt_y"/>
                                          </p:val>
                                        </p:tav>
                                        <p:tav tm="100000">
                                          <p:val>
                                            <p:strVal val="#ppt_y"/>
                                          </p:val>
                                        </p:tav>
                                      </p:tavLst>
                                    </p:anim>
                                    <p:anim calcmode="lin" valueType="num">
                                      <p:cBhvr>
                                        <p:cTn id="91" dur="500" fill="hold"/>
                                        <p:tgtEl>
                                          <p:spTgt spid="376850"/>
                                        </p:tgtEl>
                                        <p:attrNameLst>
                                          <p:attrName>ppt_w</p:attrName>
                                        </p:attrNameLst>
                                      </p:cBhvr>
                                      <p:tavLst>
                                        <p:tav tm="0">
                                          <p:val>
                                            <p:fltVal val="0"/>
                                          </p:val>
                                        </p:tav>
                                        <p:tav tm="100000">
                                          <p:val>
                                            <p:strVal val="#ppt_w"/>
                                          </p:val>
                                        </p:tav>
                                      </p:tavLst>
                                    </p:anim>
                                    <p:anim calcmode="lin" valueType="num">
                                      <p:cBhvr>
                                        <p:cTn id="92" dur="500" fill="hold"/>
                                        <p:tgtEl>
                                          <p:spTgt spid="376850"/>
                                        </p:tgtEl>
                                        <p:attrNameLst>
                                          <p:attrName>ppt_h</p:attrName>
                                        </p:attrNameLst>
                                      </p:cBhvr>
                                      <p:tavLst>
                                        <p:tav tm="0">
                                          <p:val>
                                            <p:strVal val="#ppt_h"/>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7" presetClass="entr" presetSubtype="8" fill="hold" nodeType="clickEffect">
                                  <p:stCondLst>
                                    <p:cond delay="0"/>
                                  </p:stCondLst>
                                  <p:childTnLst>
                                    <p:set>
                                      <p:cBhvr>
                                        <p:cTn id="96" dur="1" fill="hold">
                                          <p:stCondLst>
                                            <p:cond delay="0"/>
                                          </p:stCondLst>
                                        </p:cTn>
                                        <p:tgtEl>
                                          <p:spTgt spid="376851"/>
                                        </p:tgtEl>
                                        <p:attrNameLst>
                                          <p:attrName>style.visibility</p:attrName>
                                        </p:attrNameLst>
                                      </p:cBhvr>
                                      <p:to>
                                        <p:strVal val="visible"/>
                                      </p:to>
                                    </p:set>
                                    <p:anim calcmode="lin" valueType="num">
                                      <p:cBhvr>
                                        <p:cTn id="97" dur="500" fill="hold"/>
                                        <p:tgtEl>
                                          <p:spTgt spid="376851"/>
                                        </p:tgtEl>
                                        <p:attrNameLst>
                                          <p:attrName>ppt_x</p:attrName>
                                        </p:attrNameLst>
                                      </p:cBhvr>
                                      <p:tavLst>
                                        <p:tav tm="0">
                                          <p:val>
                                            <p:strVal val="#ppt_x-#ppt_w/2"/>
                                          </p:val>
                                        </p:tav>
                                        <p:tav tm="100000">
                                          <p:val>
                                            <p:strVal val="#ppt_x"/>
                                          </p:val>
                                        </p:tav>
                                      </p:tavLst>
                                    </p:anim>
                                    <p:anim calcmode="lin" valueType="num">
                                      <p:cBhvr>
                                        <p:cTn id="98" dur="500" fill="hold"/>
                                        <p:tgtEl>
                                          <p:spTgt spid="376851"/>
                                        </p:tgtEl>
                                        <p:attrNameLst>
                                          <p:attrName>ppt_y</p:attrName>
                                        </p:attrNameLst>
                                      </p:cBhvr>
                                      <p:tavLst>
                                        <p:tav tm="0">
                                          <p:val>
                                            <p:strVal val="#ppt_y"/>
                                          </p:val>
                                        </p:tav>
                                        <p:tav tm="100000">
                                          <p:val>
                                            <p:strVal val="#ppt_y"/>
                                          </p:val>
                                        </p:tav>
                                      </p:tavLst>
                                    </p:anim>
                                    <p:anim calcmode="lin" valueType="num">
                                      <p:cBhvr>
                                        <p:cTn id="99" dur="500" fill="hold"/>
                                        <p:tgtEl>
                                          <p:spTgt spid="376851"/>
                                        </p:tgtEl>
                                        <p:attrNameLst>
                                          <p:attrName>ppt_w</p:attrName>
                                        </p:attrNameLst>
                                      </p:cBhvr>
                                      <p:tavLst>
                                        <p:tav tm="0">
                                          <p:val>
                                            <p:fltVal val="0"/>
                                          </p:val>
                                        </p:tav>
                                        <p:tav tm="100000">
                                          <p:val>
                                            <p:strVal val="#ppt_w"/>
                                          </p:val>
                                        </p:tav>
                                      </p:tavLst>
                                    </p:anim>
                                    <p:anim calcmode="lin" valueType="num">
                                      <p:cBhvr>
                                        <p:cTn id="100" dur="500" fill="hold"/>
                                        <p:tgtEl>
                                          <p:spTgt spid="376851"/>
                                        </p:tgtEl>
                                        <p:attrNameLst>
                                          <p:attrName>ppt_h</p:attrName>
                                        </p:attrNameLst>
                                      </p:cBhvr>
                                      <p:tavLst>
                                        <p:tav tm="0">
                                          <p:val>
                                            <p:strVal val="#ppt_h"/>
                                          </p:val>
                                        </p:tav>
                                        <p:tav tm="100000">
                                          <p:val>
                                            <p:strVal val="#ppt_h"/>
                                          </p:val>
                                        </p:tav>
                                      </p:tavLst>
                                    </p:anim>
                                  </p:childTnLst>
                                </p:cTn>
                              </p:par>
                            </p:childTnLst>
                          </p:cTn>
                        </p:par>
                        <p:par>
                          <p:cTn id="101" fill="hold" nodeType="afterGroup">
                            <p:stCondLst>
                              <p:cond delay="500"/>
                            </p:stCondLst>
                            <p:childTnLst>
                              <p:par>
                                <p:cTn id="102" presetID="17" presetClass="entr" presetSubtype="8" fill="hold" nodeType="afterEffect">
                                  <p:stCondLst>
                                    <p:cond delay="0"/>
                                  </p:stCondLst>
                                  <p:childTnLst>
                                    <p:set>
                                      <p:cBhvr>
                                        <p:cTn id="103" dur="1" fill="hold">
                                          <p:stCondLst>
                                            <p:cond delay="0"/>
                                          </p:stCondLst>
                                        </p:cTn>
                                        <p:tgtEl>
                                          <p:spTgt spid="376852"/>
                                        </p:tgtEl>
                                        <p:attrNameLst>
                                          <p:attrName>style.visibility</p:attrName>
                                        </p:attrNameLst>
                                      </p:cBhvr>
                                      <p:to>
                                        <p:strVal val="visible"/>
                                      </p:to>
                                    </p:set>
                                    <p:anim calcmode="lin" valueType="num">
                                      <p:cBhvr>
                                        <p:cTn id="104" dur="500" fill="hold"/>
                                        <p:tgtEl>
                                          <p:spTgt spid="376852"/>
                                        </p:tgtEl>
                                        <p:attrNameLst>
                                          <p:attrName>ppt_x</p:attrName>
                                        </p:attrNameLst>
                                      </p:cBhvr>
                                      <p:tavLst>
                                        <p:tav tm="0">
                                          <p:val>
                                            <p:strVal val="#ppt_x-#ppt_w/2"/>
                                          </p:val>
                                        </p:tav>
                                        <p:tav tm="100000">
                                          <p:val>
                                            <p:strVal val="#ppt_x"/>
                                          </p:val>
                                        </p:tav>
                                      </p:tavLst>
                                    </p:anim>
                                    <p:anim calcmode="lin" valueType="num">
                                      <p:cBhvr>
                                        <p:cTn id="105" dur="500" fill="hold"/>
                                        <p:tgtEl>
                                          <p:spTgt spid="376852"/>
                                        </p:tgtEl>
                                        <p:attrNameLst>
                                          <p:attrName>ppt_y</p:attrName>
                                        </p:attrNameLst>
                                      </p:cBhvr>
                                      <p:tavLst>
                                        <p:tav tm="0">
                                          <p:val>
                                            <p:strVal val="#ppt_y"/>
                                          </p:val>
                                        </p:tav>
                                        <p:tav tm="100000">
                                          <p:val>
                                            <p:strVal val="#ppt_y"/>
                                          </p:val>
                                        </p:tav>
                                      </p:tavLst>
                                    </p:anim>
                                    <p:anim calcmode="lin" valueType="num">
                                      <p:cBhvr>
                                        <p:cTn id="106" dur="500" fill="hold"/>
                                        <p:tgtEl>
                                          <p:spTgt spid="376852"/>
                                        </p:tgtEl>
                                        <p:attrNameLst>
                                          <p:attrName>ppt_w</p:attrName>
                                        </p:attrNameLst>
                                      </p:cBhvr>
                                      <p:tavLst>
                                        <p:tav tm="0">
                                          <p:val>
                                            <p:fltVal val="0"/>
                                          </p:val>
                                        </p:tav>
                                        <p:tav tm="100000">
                                          <p:val>
                                            <p:strVal val="#ppt_w"/>
                                          </p:val>
                                        </p:tav>
                                      </p:tavLst>
                                    </p:anim>
                                    <p:anim calcmode="lin" valueType="num">
                                      <p:cBhvr>
                                        <p:cTn id="107" dur="500" fill="hold"/>
                                        <p:tgtEl>
                                          <p:spTgt spid="376852"/>
                                        </p:tgtEl>
                                        <p:attrNameLst>
                                          <p:attrName>ppt_h</p:attrName>
                                        </p:attrNameLst>
                                      </p:cBhvr>
                                      <p:tavLst>
                                        <p:tav tm="0">
                                          <p:val>
                                            <p:strVal val="#ppt_h"/>
                                          </p:val>
                                        </p:tav>
                                        <p:tav tm="100000">
                                          <p:val>
                                            <p:strVal val="#ppt_h"/>
                                          </p:val>
                                        </p:tav>
                                      </p:tavLst>
                                    </p:anim>
                                  </p:childTnLst>
                                </p:cTn>
                              </p:par>
                            </p:childTnLst>
                          </p:cTn>
                        </p:par>
                        <p:par>
                          <p:cTn id="108" fill="hold" nodeType="afterGroup">
                            <p:stCondLst>
                              <p:cond delay="1000"/>
                            </p:stCondLst>
                            <p:childTnLst>
                              <p:par>
                                <p:cTn id="109" presetID="17" presetClass="entr" presetSubtype="8" fill="hold" nodeType="afterEffect">
                                  <p:stCondLst>
                                    <p:cond delay="0"/>
                                  </p:stCondLst>
                                  <p:childTnLst>
                                    <p:set>
                                      <p:cBhvr>
                                        <p:cTn id="110" dur="1" fill="hold">
                                          <p:stCondLst>
                                            <p:cond delay="0"/>
                                          </p:stCondLst>
                                        </p:cTn>
                                        <p:tgtEl>
                                          <p:spTgt spid="376855"/>
                                        </p:tgtEl>
                                        <p:attrNameLst>
                                          <p:attrName>style.visibility</p:attrName>
                                        </p:attrNameLst>
                                      </p:cBhvr>
                                      <p:to>
                                        <p:strVal val="visible"/>
                                      </p:to>
                                    </p:set>
                                    <p:anim calcmode="lin" valueType="num">
                                      <p:cBhvr>
                                        <p:cTn id="111" dur="500" fill="hold"/>
                                        <p:tgtEl>
                                          <p:spTgt spid="376855"/>
                                        </p:tgtEl>
                                        <p:attrNameLst>
                                          <p:attrName>ppt_x</p:attrName>
                                        </p:attrNameLst>
                                      </p:cBhvr>
                                      <p:tavLst>
                                        <p:tav tm="0">
                                          <p:val>
                                            <p:strVal val="#ppt_x-#ppt_w/2"/>
                                          </p:val>
                                        </p:tav>
                                        <p:tav tm="100000">
                                          <p:val>
                                            <p:strVal val="#ppt_x"/>
                                          </p:val>
                                        </p:tav>
                                      </p:tavLst>
                                    </p:anim>
                                    <p:anim calcmode="lin" valueType="num">
                                      <p:cBhvr>
                                        <p:cTn id="112" dur="500" fill="hold"/>
                                        <p:tgtEl>
                                          <p:spTgt spid="376855"/>
                                        </p:tgtEl>
                                        <p:attrNameLst>
                                          <p:attrName>ppt_y</p:attrName>
                                        </p:attrNameLst>
                                      </p:cBhvr>
                                      <p:tavLst>
                                        <p:tav tm="0">
                                          <p:val>
                                            <p:strVal val="#ppt_y"/>
                                          </p:val>
                                        </p:tav>
                                        <p:tav tm="100000">
                                          <p:val>
                                            <p:strVal val="#ppt_y"/>
                                          </p:val>
                                        </p:tav>
                                      </p:tavLst>
                                    </p:anim>
                                    <p:anim calcmode="lin" valueType="num">
                                      <p:cBhvr>
                                        <p:cTn id="113" dur="500" fill="hold"/>
                                        <p:tgtEl>
                                          <p:spTgt spid="376855"/>
                                        </p:tgtEl>
                                        <p:attrNameLst>
                                          <p:attrName>ppt_w</p:attrName>
                                        </p:attrNameLst>
                                      </p:cBhvr>
                                      <p:tavLst>
                                        <p:tav tm="0">
                                          <p:val>
                                            <p:fltVal val="0"/>
                                          </p:val>
                                        </p:tav>
                                        <p:tav tm="100000">
                                          <p:val>
                                            <p:strVal val="#ppt_w"/>
                                          </p:val>
                                        </p:tav>
                                      </p:tavLst>
                                    </p:anim>
                                    <p:anim calcmode="lin" valueType="num">
                                      <p:cBhvr>
                                        <p:cTn id="114" dur="500" fill="hold"/>
                                        <p:tgtEl>
                                          <p:spTgt spid="376855"/>
                                        </p:tgtEl>
                                        <p:attrNameLst>
                                          <p:attrName>ppt_h</p:attrName>
                                        </p:attrNameLst>
                                      </p:cBhvr>
                                      <p:tavLst>
                                        <p:tav tm="0">
                                          <p:val>
                                            <p:strVal val="#ppt_h"/>
                                          </p:val>
                                        </p:tav>
                                        <p:tav tm="100000">
                                          <p:val>
                                            <p:strVal val="#ppt_h"/>
                                          </p:val>
                                        </p:tav>
                                      </p:tavLst>
                                    </p:anim>
                                  </p:childTnLst>
                                </p:cTn>
                              </p:par>
                            </p:childTnLst>
                          </p:cTn>
                        </p:par>
                        <p:par>
                          <p:cTn id="115" fill="hold" nodeType="afterGroup">
                            <p:stCondLst>
                              <p:cond delay="1500"/>
                            </p:stCondLst>
                            <p:childTnLst>
                              <p:par>
                                <p:cTn id="116" presetID="17" presetClass="entr" presetSubtype="8" fill="hold" nodeType="afterEffect">
                                  <p:stCondLst>
                                    <p:cond delay="0"/>
                                  </p:stCondLst>
                                  <p:childTnLst>
                                    <p:set>
                                      <p:cBhvr>
                                        <p:cTn id="117" dur="1" fill="hold">
                                          <p:stCondLst>
                                            <p:cond delay="0"/>
                                          </p:stCondLst>
                                        </p:cTn>
                                        <p:tgtEl>
                                          <p:spTgt spid="376853"/>
                                        </p:tgtEl>
                                        <p:attrNameLst>
                                          <p:attrName>style.visibility</p:attrName>
                                        </p:attrNameLst>
                                      </p:cBhvr>
                                      <p:to>
                                        <p:strVal val="visible"/>
                                      </p:to>
                                    </p:set>
                                    <p:anim calcmode="lin" valueType="num">
                                      <p:cBhvr>
                                        <p:cTn id="118" dur="500" fill="hold"/>
                                        <p:tgtEl>
                                          <p:spTgt spid="376853"/>
                                        </p:tgtEl>
                                        <p:attrNameLst>
                                          <p:attrName>ppt_x</p:attrName>
                                        </p:attrNameLst>
                                      </p:cBhvr>
                                      <p:tavLst>
                                        <p:tav tm="0">
                                          <p:val>
                                            <p:strVal val="#ppt_x-#ppt_w/2"/>
                                          </p:val>
                                        </p:tav>
                                        <p:tav tm="100000">
                                          <p:val>
                                            <p:strVal val="#ppt_x"/>
                                          </p:val>
                                        </p:tav>
                                      </p:tavLst>
                                    </p:anim>
                                    <p:anim calcmode="lin" valueType="num">
                                      <p:cBhvr>
                                        <p:cTn id="119" dur="500" fill="hold"/>
                                        <p:tgtEl>
                                          <p:spTgt spid="376853"/>
                                        </p:tgtEl>
                                        <p:attrNameLst>
                                          <p:attrName>ppt_y</p:attrName>
                                        </p:attrNameLst>
                                      </p:cBhvr>
                                      <p:tavLst>
                                        <p:tav tm="0">
                                          <p:val>
                                            <p:strVal val="#ppt_y"/>
                                          </p:val>
                                        </p:tav>
                                        <p:tav tm="100000">
                                          <p:val>
                                            <p:strVal val="#ppt_y"/>
                                          </p:val>
                                        </p:tav>
                                      </p:tavLst>
                                    </p:anim>
                                    <p:anim calcmode="lin" valueType="num">
                                      <p:cBhvr>
                                        <p:cTn id="120" dur="500" fill="hold"/>
                                        <p:tgtEl>
                                          <p:spTgt spid="376853"/>
                                        </p:tgtEl>
                                        <p:attrNameLst>
                                          <p:attrName>ppt_w</p:attrName>
                                        </p:attrNameLst>
                                      </p:cBhvr>
                                      <p:tavLst>
                                        <p:tav tm="0">
                                          <p:val>
                                            <p:fltVal val="0"/>
                                          </p:val>
                                        </p:tav>
                                        <p:tav tm="100000">
                                          <p:val>
                                            <p:strVal val="#ppt_w"/>
                                          </p:val>
                                        </p:tav>
                                      </p:tavLst>
                                    </p:anim>
                                    <p:anim calcmode="lin" valueType="num">
                                      <p:cBhvr>
                                        <p:cTn id="121" dur="500" fill="hold"/>
                                        <p:tgtEl>
                                          <p:spTgt spid="376853"/>
                                        </p:tgtEl>
                                        <p:attrNameLst>
                                          <p:attrName>ppt_h</p:attrName>
                                        </p:attrNameLst>
                                      </p:cBhvr>
                                      <p:tavLst>
                                        <p:tav tm="0">
                                          <p:val>
                                            <p:strVal val="#ppt_h"/>
                                          </p:val>
                                        </p:tav>
                                        <p:tav tm="100000">
                                          <p:val>
                                            <p:strVal val="#ppt_h"/>
                                          </p:val>
                                        </p:tav>
                                      </p:tavLst>
                                    </p:anim>
                                  </p:childTnLst>
                                </p:cTn>
                              </p:par>
                            </p:childTnLst>
                          </p:cTn>
                        </p:par>
                        <p:par>
                          <p:cTn id="122" fill="hold" nodeType="afterGroup">
                            <p:stCondLst>
                              <p:cond delay="2000"/>
                            </p:stCondLst>
                            <p:childTnLst>
                              <p:par>
                                <p:cTn id="123" presetID="17" presetClass="entr" presetSubtype="8" fill="hold" nodeType="afterEffect">
                                  <p:stCondLst>
                                    <p:cond delay="0"/>
                                  </p:stCondLst>
                                  <p:childTnLst>
                                    <p:set>
                                      <p:cBhvr>
                                        <p:cTn id="124" dur="1" fill="hold">
                                          <p:stCondLst>
                                            <p:cond delay="0"/>
                                          </p:stCondLst>
                                        </p:cTn>
                                        <p:tgtEl>
                                          <p:spTgt spid="376854"/>
                                        </p:tgtEl>
                                        <p:attrNameLst>
                                          <p:attrName>style.visibility</p:attrName>
                                        </p:attrNameLst>
                                      </p:cBhvr>
                                      <p:to>
                                        <p:strVal val="visible"/>
                                      </p:to>
                                    </p:set>
                                    <p:anim calcmode="lin" valueType="num">
                                      <p:cBhvr>
                                        <p:cTn id="125" dur="500" fill="hold"/>
                                        <p:tgtEl>
                                          <p:spTgt spid="376854"/>
                                        </p:tgtEl>
                                        <p:attrNameLst>
                                          <p:attrName>ppt_x</p:attrName>
                                        </p:attrNameLst>
                                      </p:cBhvr>
                                      <p:tavLst>
                                        <p:tav tm="0">
                                          <p:val>
                                            <p:strVal val="#ppt_x-#ppt_w/2"/>
                                          </p:val>
                                        </p:tav>
                                        <p:tav tm="100000">
                                          <p:val>
                                            <p:strVal val="#ppt_x"/>
                                          </p:val>
                                        </p:tav>
                                      </p:tavLst>
                                    </p:anim>
                                    <p:anim calcmode="lin" valueType="num">
                                      <p:cBhvr>
                                        <p:cTn id="126" dur="500" fill="hold"/>
                                        <p:tgtEl>
                                          <p:spTgt spid="376854"/>
                                        </p:tgtEl>
                                        <p:attrNameLst>
                                          <p:attrName>ppt_y</p:attrName>
                                        </p:attrNameLst>
                                      </p:cBhvr>
                                      <p:tavLst>
                                        <p:tav tm="0">
                                          <p:val>
                                            <p:strVal val="#ppt_y"/>
                                          </p:val>
                                        </p:tav>
                                        <p:tav tm="100000">
                                          <p:val>
                                            <p:strVal val="#ppt_y"/>
                                          </p:val>
                                        </p:tav>
                                      </p:tavLst>
                                    </p:anim>
                                    <p:anim calcmode="lin" valueType="num">
                                      <p:cBhvr>
                                        <p:cTn id="127" dur="500" fill="hold"/>
                                        <p:tgtEl>
                                          <p:spTgt spid="376854"/>
                                        </p:tgtEl>
                                        <p:attrNameLst>
                                          <p:attrName>ppt_w</p:attrName>
                                        </p:attrNameLst>
                                      </p:cBhvr>
                                      <p:tavLst>
                                        <p:tav tm="0">
                                          <p:val>
                                            <p:fltVal val="0"/>
                                          </p:val>
                                        </p:tav>
                                        <p:tav tm="100000">
                                          <p:val>
                                            <p:strVal val="#ppt_w"/>
                                          </p:val>
                                        </p:tav>
                                      </p:tavLst>
                                    </p:anim>
                                    <p:anim calcmode="lin" valueType="num">
                                      <p:cBhvr>
                                        <p:cTn id="128" dur="500" fill="hold"/>
                                        <p:tgtEl>
                                          <p:spTgt spid="376854"/>
                                        </p:tgtEl>
                                        <p:attrNameLst>
                                          <p:attrName>ppt_h</p:attrName>
                                        </p:attrNameLst>
                                      </p:cBhvr>
                                      <p:tavLst>
                                        <p:tav tm="0">
                                          <p:val>
                                            <p:strVal val="#ppt_h"/>
                                          </p:val>
                                        </p:tav>
                                        <p:tav tm="100000">
                                          <p:val>
                                            <p:strVal val="#ppt_h"/>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7" presetClass="entr" presetSubtype="1" fill="hold" nodeType="clickEffect">
                                  <p:stCondLst>
                                    <p:cond delay="0"/>
                                  </p:stCondLst>
                                  <p:childTnLst>
                                    <p:set>
                                      <p:cBhvr>
                                        <p:cTn id="132" dur="1" fill="hold">
                                          <p:stCondLst>
                                            <p:cond delay="0"/>
                                          </p:stCondLst>
                                        </p:cTn>
                                        <p:tgtEl>
                                          <p:spTgt spid="376856"/>
                                        </p:tgtEl>
                                        <p:attrNameLst>
                                          <p:attrName>style.visibility</p:attrName>
                                        </p:attrNameLst>
                                      </p:cBhvr>
                                      <p:to>
                                        <p:strVal val="visible"/>
                                      </p:to>
                                    </p:set>
                                    <p:anim calcmode="lin" valueType="num">
                                      <p:cBhvr>
                                        <p:cTn id="133" dur="500" fill="hold"/>
                                        <p:tgtEl>
                                          <p:spTgt spid="376856"/>
                                        </p:tgtEl>
                                        <p:attrNameLst>
                                          <p:attrName>ppt_x</p:attrName>
                                        </p:attrNameLst>
                                      </p:cBhvr>
                                      <p:tavLst>
                                        <p:tav tm="0">
                                          <p:val>
                                            <p:strVal val="#ppt_x"/>
                                          </p:val>
                                        </p:tav>
                                        <p:tav tm="100000">
                                          <p:val>
                                            <p:strVal val="#ppt_x"/>
                                          </p:val>
                                        </p:tav>
                                      </p:tavLst>
                                    </p:anim>
                                    <p:anim calcmode="lin" valueType="num">
                                      <p:cBhvr>
                                        <p:cTn id="134" dur="500" fill="hold"/>
                                        <p:tgtEl>
                                          <p:spTgt spid="376856"/>
                                        </p:tgtEl>
                                        <p:attrNameLst>
                                          <p:attrName>ppt_y</p:attrName>
                                        </p:attrNameLst>
                                      </p:cBhvr>
                                      <p:tavLst>
                                        <p:tav tm="0">
                                          <p:val>
                                            <p:strVal val="#ppt_y-#ppt_h/2"/>
                                          </p:val>
                                        </p:tav>
                                        <p:tav tm="100000">
                                          <p:val>
                                            <p:strVal val="#ppt_y"/>
                                          </p:val>
                                        </p:tav>
                                      </p:tavLst>
                                    </p:anim>
                                    <p:anim calcmode="lin" valueType="num">
                                      <p:cBhvr>
                                        <p:cTn id="135" dur="500" fill="hold"/>
                                        <p:tgtEl>
                                          <p:spTgt spid="376856"/>
                                        </p:tgtEl>
                                        <p:attrNameLst>
                                          <p:attrName>ppt_w</p:attrName>
                                        </p:attrNameLst>
                                      </p:cBhvr>
                                      <p:tavLst>
                                        <p:tav tm="0">
                                          <p:val>
                                            <p:strVal val="#ppt_w"/>
                                          </p:val>
                                        </p:tav>
                                        <p:tav tm="100000">
                                          <p:val>
                                            <p:strVal val="#ppt_w"/>
                                          </p:val>
                                        </p:tav>
                                      </p:tavLst>
                                    </p:anim>
                                    <p:anim calcmode="lin" valueType="num">
                                      <p:cBhvr>
                                        <p:cTn id="136" dur="500" fill="hold"/>
                                        <p:tgtEl>
                                          <p:spTgt spid="376856"/>
                                        </p:tgtEl>
                                        <p:attrNameLst>
                                          <p:attrName>ppt_h</p:attrName>
                                        </p:attrNameLst>
                                      </p:cBhvr>
                                      <p:tavLst>
                                        <p:tav tm="0">
                                          <p:val>
                                            <p:fltVal val="0"/>
                                          </p:val>
                                        </p:tav>
                                        <p:tav tm="100000">
                                          <p:val>
                                            <p:strVal val="#ppt_h"/>
                                          </p:val>
                                        </p:tav>
                                      </p:tavLst>
                                    </p:anim>
                                  </p:childTnLst>
                                </p:cTn>
                              </p:par>
                            </p:childTnLst>
                          </p:cTn>
                        </p:par>
                        <p:par>
                          <p:cTn id="137" fill="hold" nodeType="afterGroup">
                            <p:stCondLst>
                              <p:cond delay="500"/>
                            </p:stCondLst>
                            <p:childTnLst>
                              <p:par>
                                <p:cTn id="138" presetID="17" presetClass="entr" presetSubtype="8" fill="hold" nodeType="afterEffect">
                                  <p:stCondLst>
                                    <p:cond delay="0"/>
                                  </p:stCondLst>
                                  <p:childTnLst>
                                    <p:set>
                                      <p:cBhvr>
                                        <p:cTn id="139" dur="1" fill="hold">
                                          <p:stCondLst>
                                            <p:cond delay="0"/>
                                          </p:stCondLst>
                                        </p:cTn>
                                        <p:tgtEl>
                                          <p:spTgt spid="376857"/>
                                        </p:tgtEl>
                                        <p:attrNameLst>
                                          <p:attrName>style.visibility</p:attrName>
                                        </p:attrNameLst>
                                      </p:cBhvr>
                                      <p:to>
                                        <p:strVal val="visible"/>
                                      </p:to>
                                    </p:set>
                                    <p:anim calcmode="lin" valueType="num">
                                      <p:cBhvr>
                                        <p:cTn id="140" dur="500" fill="hold"/>
                                        <p:tgtEl>
                                          <p:spTgt spid="376857"/>
                                        </p:tgtEl>
                                        <p:attrNameLst>
                                          <p:attrName>ppt_x</p:attrName>
                                        </p:attrNameLst>
                                      </p:cBhvr>
                                      <p:tavLst>
                                        <p:tav tm="0">
                                          <p:val>
                                            <p:strVal val="#ppt_x-#ppt_w/2"/>
                                          </p:val>
                                        </p:tav>
                                        <p:tav tm="100000">
                                          <p:val>
                                            <p:strVal val="#ppt_x"/>
                                          </p:val>
                                        </p:tav>
                                      </p:tavLst>
                                    </p:anim>
                                    <p:anim calcmode="lin" valueType="num">
                                      <p:cBhvr>
                                        <p:cTn id="141" dur="500" fill="hold"/>
                                        <p:tgtEl>
                                          <p:spTgt spid="376857"/>
                                        </p:tgtEl>
                                        <p:attrNameLst>
                                          <p:attrName>ppt_y</p:attrName>
                                        </p:attrNameLst>
                                      </p:cBhvr>
                                      <p:tavLst>
                                        <p:tav tm="0">
                                          <p:val>
                                            <p:strVal val="#ppt_y"/>
                                          </p:val>
                                        </p:tav>
                                        <p:tav tm="100000">
                                          <p:val>
                                            <p:strVal val="#ppt_y"/>
                                          </p:val>
                                        </p:tav>
                                      </p:tavLst>
                                    </p:anim>
                                    <p:anim calcmode="lin" valueType="num">
                                      <p:cBhvr>
                                        <p:cTn id="142" dur="500" fill="hold"/>
                                        <p:tgtEl>
                                          <p:spTgt spid="376857"/>
                                        </p:tgtEl>
                                        <p:attrNameLst>
                                          <p:attrName>ppt_w</p:attrName>
                                        </p:attrNameLst>
                                      </p:cBhvr>
                                      <p:tavLst>
                                        <p:tav tm="0">
                                          <p:val>
                                            <p:fltVal val="0"/>
                                          </p:val>
                                        </p:tav>
                                        <p:tav tm="100000">
                                          <p:val>
                                            <p:strVal val="#ppt_w"/>
                                          </p:val>
                                        </p:tav>
                                      </p:tavLst>
                                    </p:anim>
                                    <p:anim calcmode="lin" valueType="num">
                                      <p:cBhvr>
                                        <p:cTn id="143" dur="500" fill="hold"/>
                                        <p:tgtEl>
                                          <p:spTgt spid="376857"/>
                                        </p:tgtEl>
                                        <p:attrNameLst>
                                          <p:attrName>ppt_h</p:attrName>
                                        </p:attrNameLst>
                                      </p:cBhvr>
                                      <p:tavLst>
                                        <p:tav tm="0">
                                          <p:val>
                                            <p:strVal val="#ppt_h"/>
                                          </p:val>
                                        </p:tav>
                                        <p:tav tm="100000">
                                          <p:val>
                                            <p:strVal val="#ppt_h"/>
                                          </p:val>
                                        </p:tav>
                                      </p:tavLst>
                                    </p:anim>
                                  </p:childTnLst>
                                </p:cTn>
                              </p:par>
                            </p:childTnLst>
                          </p:cTn>
                        </p:par>
                        <p:par>
                          <p:cTn id="144" fill="hold" nodeType="afterGroup">
                            <p:stCondLst>
                              <p:cond delay="1000"/>
                            </p:stCondLst>
                            <p:childTnLst>
                              <p:par>
                                <p:cTn id="145" presetID="17" presetClass="entr" presetSubtype="4" fill="hold" nodeType="afterEffect">
                                  <p:stCondLst>
                                    <p:cond delay="0"/>
                                  </p:stCondLst>
                                  <p:childTnLst>
                                    <p:set>
                                      <p:cBhvr>
                                        <p:cTn id="146" dur="1" fill="hold">
                                          <p:stCondLst>
                                            <p:cond delay="0"/>
                                          </p:stCondLst>
                                        </p:cTn>
                                        <p:tgtEl>
                                          <p:spTgt spid="376858"/>
                                        </p:tgtEl>
                                        <p:attrNameLst>
                                          <p:attrName>style.visibility</p:attrName>
                                        </p:attrNameLst>
                                      </p:cBhvr>
                                      <p:to>
                                        <p:strVal val="visible"/>
                                      </p:to>
                                    </p:set>
                                    <p:anim calcmode="lin" valueType="num">
                                      <p:cBhvr>
                                        <p:cTn id="147" dur="500" fill="hold"/>
                                        <p:tgtEl>
                                          <p:spTgt spid="376858"/>
                                        </p:tgtEl>
                                        <p:attrNameLst>
                                          <p:attrName>ppt_x</p:attrName>
                                        </p:attrNameLst>
                                      </p:cBhvr>
                                      <p:tavLst>
                                        <p:tav tm="0">
                                          <p:val>
                                            <p:strVal val="#ppt_x"/>
                                          </p:val>
                                        </p:tav>
                                        <p:tav tm="100000">
                                          <p:val>
                                            <p:strVal val="#ppt_x"/>
                                          </p:val>
                                        </p:tav>
                                      </p:tavLst>
                                    </p:anim>
                                    <p:anim calcmode="lin" valueType="num">
                                      <p:cBhvr>
                                        <p:cTn id="148" dur="500" fill="hold"/>
                                        <p:tgtEl>
                                          <p:spTgt spid="376858"/>
                                        </p:tgtEl>
                                        <p:attrNameLst>
                                          <p:attrName>ppt_y</p:attrName>
                                        </p:attrNameLst>
                                      </p:cBhvr>
                                      <p:tavLst>
                                        <p:tav tm="0">
                                          <p:val>
                                            <p:strVal val="#ppt_y+#ppt_h/2"/>
                                          </p:val>
                                        </p:tav>
                                        <p:tav tm="100000">
                                          <p:val>
                                            <p:strVal val="#ppt_y"/>
                                          </p:val>
                                        </p:tav>
                                      </p:tavLst>
                                    </p:anim>
                                    <p:anim calcmode="lin" valueType="num">
                                      <p:cBhvr>
                                        <p:cTn id="149" dur="500" fill="hold"/>
                                        <p:tgtEl>
                                          <p:spTgt spid="376858"/>
                                        </p:tgtEl>
                                        <p:attrNameLst>
                                          <p:attrName>ppt_w</p:attrName>
                                        </p:attrNameLst>
                                      </p:cBhvr>
                                      <p:tavLst>
                                        <p:tav tm="0">
                                          <p:val>
                                            <p:strVal val="#ppt_w"/>
                                          </p:val>
                                        </p:tav>
                                        <p:tav tm="100000">
                                          <p:val>
                                            <p:strVal val="#ppt_w"/>
                                          </p:val>
                                        </p:tav>
                                      </p:tavLst>
                                    </p:anim>
                                    <p:anim calcmode="lin" valueType="num">
                                      <p:cBhvr>
                                        <p:cTn id="150" dur="500" fill="hold"/>
                                        <p:tgtEl>
                                          <p:spTgt spid="376858"/>
                                        </p:tgtEl>
                                        <p:attrNameLst>
                                          <p:attrName>ppt_h</p:attrName>
                                        </p:attrNameLst>
                                      </p:cBhvr>
                                      <p:tavLst>
                                        <p:tav tm="0">
                                          <p:val>
                                            <p:fltVal val="0"/>
                                          </p:val>
                                        </p:tav>
                                        <p:tav tm="100000">
                                          <p:val>
                                            <p:strVal val="#ppt_h"/>
                                          </p:val>
                                        </p:tav>
                                      </p:tavLst>
                                    </p:anim>
                                  </p:childTnLst>
                                </p:cTn>
                              </p:par>
                            </p:childTnLst>
                          </p:cTn>
                        </p:par>
                        <p:par>
                          <p:cTn id="151" fill="hold" nodeType="afterGroup">
                            <p:stCondLst>
                              <p:cond delay="1500"/>
                            </p:stCondLst>
                            <p:childTnLst>
                              <p:par>
                                <p:cTn id="152" presetID="17" presetClass="entr" presetSubtype="8" fill="hold" nodeType="afterEffect">
                                  <p:stCondLst>
                                    <p:cond delay="0"/>
                                  </p:stCondLst>
                                  <p:childTnLst>
                                    <p:set>
                                      <p:cBhvr>
                                        <p:cTn id="153" dur="1" fill="hold">
                                          <p:stCondLst>
                                            <p:cond delay="0"/>
                                          </p:stCondLst>
                                        </p:cTn>
                                        <p:tgtEl>
                                          <p:spTgt spid="376859"/>
                                        </p:tgtEl>
                                        <p:attrNameLst>
                                          <p:attrName>style.visibility</p:attrName>
                                        </p:attrNameLst>
                                      </p:cBhvr>
                                      <p:to>
                                        <p:strVal val="visible"/>
                                      </p:to>
                                    </p:set>
                                    <p:anim calcmode="lin" valueType="num">
                                      <p:cBhvr>
                                        <p:cTn id="154" dur="500" fill="hold"/>
                                        <p:tgtEl>
                                          <p:spTgt spid="376859"/>
                                        </p:tgtEl>
                                        <p:attrNameLst>
                                          <p:attrName>ppt_x</p:attrName>
                                        </p:attrNameLst>
                                      </p:cBhvr>
                                      <p:tavLst>
                                        <p:tav tm="0">
                                          <p:val>
                                            <p:strVal val="#ppt_x-#ppt_w/2"/>
                                          </p:val>
                                        </p:tav>
                                        <p:tav tm="100000">
                                          <p:val>
                                            <p:strVal val="#ppt_x"/>
                                          </p:val>
                                        </p:tav>
                                      </p:tavLst>
                                    </p:anim>
                                    <p:anim calcmode="lin" valueType="num">
                                      <p:cBhvr>
                                        <p:cTn id="155" dur="500" fill="hold"/>
                                        <p:tgtEl>
                                          <p:spTgt spid="376859"/>
                                        </p:tgtEl>
                                        <p:attrNameLst>
                                          <p:attrName>ppt_y</p:attrName>
                                        </p:attrNameLst>
                                      </p:cBhvr>
                                      <p:tavLst>
                                        <p:tav tm="0">
                                          <p:val>
                                            <p:strVal val="#ppt_y"/>
                                          </p:val>
                                        </p:tav>
                                        <p:tav tm="100000">
                                          <p:val>
                                            <p:strVal val="#ppt_y"/>
                                          </p:val>
                                        </p:tav>
                                      </p:tavLst>
                                    </p:anim>
                                    <p:anim calcmode="lin" valueType="num">
                                      <p:cBhvr>
                                        <p:cTn id="156" dur="500" fill="hold"/>
                                        <p:tgtEl>
                                          <p:spTgt spid="376859"/>
                                        </p:tgtEl>
                                        <p:attrNameLst>
                                          <p:attrName>ppt_w</p:attrName>
                                        </p:attrNameLst>
                                      </p:cBhvr>
                                      <p:tavLst>
                                        <p:tav tm="0">
                                          <p:val>
                                            <p:fltVal val="0"/>
                                          </p:val>
                                        </p:tav>
                                        <p:tav tm="100000">
                                          <p:val>
                                            <p:strVal val="#ppt_w"/>
                                          </p:val>
                                        </p:tav>
                                      </p:tavLst>
                                    </p:anim>
                                    <p:anim calcmode="lin" valueType="num">
                                      <p:cBhvr>
                                        <p:cTn id="157" dur="500" fill="hold"/>
                                        <p:tgtEl>
                                          <p:spTgt spid="376859"/>
                                        </p:tgtEl>
                                        <p:attrNameLst>
                                          <p:attrName>ppt_h</p:attrName>
                                        </p:attrNameLst>
                                      </p:cBhvr>
                                      <p:tavLst>
                                        <p:tav tm="0">
                                          <p:val>
                                            <p:strVal val="#ppt_h"/>
                                          </p:val>
                                        </p:tav>
                                        <p:tav tm="100000">
                                          <p:val>
                                            <p:strVal val="#ppt_h"/>
                                          </p:val>
                                        </p:tav>
                                      </p:tavLst>
                                    </p:anim>
                                  </p:childTnLst>
                                </p:cTn>
                              </p:par>
                            </p:childTnLst>
                          </p:cTn>
                        </p:par>
                        <p:par>
                          <p:cTn id="158" fill="hold" nodeType="afterGroup">
                            <p:stCondLst>
                              <p:cond delay="2000"/>
                            </p:stCondLst>
                            <p:childTnLst>
                              <p:par>
                                <p:cTn id="159" presetID="17" presetClass="entr" presetSubtype="8" fill="hold" nodeType="afterEffect">
                                  <p:stCondLst>
                                    <p:cond delay="0"/>
                                  </p:stCondLst>
                                  <p:childTnLst>
                                    <p:set>
                                      <p:cBhvr>
                                        <p:cTn id="160" dur="1" fill="hold">
                                          <p:stCondLst>
                                            <p:cond delay="0"/>
                                          </p:stCondLst>
                                        </p:cTn>
                                        <p:tgtEl>
                                          <p:spTgt spid="376861"/>
                                        </p:tgtEl>
                                        <p:attrNameLst>
                                          <p:attrName>style.visibility</p:attrName>
                                        </p:attrNameLst>
                                      </p:cBhvr>
                                      <p:to>
                                        <p:strVal val="visible"/>
                                      </p:to>
                                    </p:set>
                                    <p:anim calcmode="lin" valueType="num">
                                      <p:cBhvr>
                                        <p:cTn id="161" dur="500" fill="hold"/>
                                        <p:tgtEl>
                                          <p:spTgt spid="376861"/>
                                        </p:tgtEl>
                                        <p:attrNameLst>
                                          <p:attrName>ppt_x</p:attrName>
                                        </p:attrNameLst>
                                      </p:cBhvr>
                                      <p:tavLst>
                                        <p:tav tm="0">
                                          <p:val>
                                            <p:strVal val="#ppt_x-#ppt_w/2"/>
                                          </p:val>
                                        </p:tav>
                                        <p:tav tm="100000">
                                          <p:val>
                                            <p:strVal val="#ppt_x"/>
                                          </p:val>
                                        </p:tav>
                                      </p:tavLst>
                                    </p:anim>
                                    <p:anim calcmode="lin" valueType="num">
                                      <p:cBhvr>
                                        <p:cTn id="162" dur="500" fill="hold"/>
                                        <p:tgtEl>
                                          <p:spTgt spid="376861"/>
                                        </p:tgtEl>
                                        <p:attrNameLst>
                                          <p:attrName>ppt_y</p:attrName>
                                        </p:attrNameLst>
                                      </p:cBhvr>
                                      <p:tavLst>
                                        <p:tav tm="0">
                                          <p:val>
                                            <p:strVal val="#ppt_y"/>
                                          </p:val>
                                        </p:tav>
                                        <p:tav tm="100000">
                                          <p:val>
                                            <p:strVal val="#ppt_y"/>
                                          </p:val>
                                        </p:tav>
                                      </p:tavLst>
                                    </p:anim>
                                    <p:anim calcmode="lin" valueType="num">
                                      <p:cBhvr>
                                        <p:cTn id="163" dur="500" fill="hold"/>
                                        <p:tgtEl>
                                          <p:spTgt spid="376861"/>
                                        </p:tgtEl>
                                        <p:attrNameLst>
                                          <p:attrName>ppt_w</p:attrName>
                                        </p:attrNameLst>
                                      </p:cBhvr>
                                      <p:tavLst>
                                        <p:tav tm="0">
                                          <p:val>
                                            <p:fltVal val="0"/>
                                          </p:val>
                                        </p:tav>
                                        <p:tav tm="100000">
                                          <p:val>
                                            <p:strVal val="#ppt_w"/>
                                          </p:val>
                                        </p:tav>
                                      </p:tavLst>
                                    </p:anim>
                                    <p:anim calcmode="lin" valueType="num">
                                      <p:cBhvr>
                                        <p:cTn id="164" dur="500" fill="hold"/>
                                        <p:tgtEl>
                                          <p:spTgt spid="376861"/>
                                        </p:tgtEl>
                                        <p:attrNameLst>
                                          <p:attrName>ppt_h</p:attrName>
                                        </p:attrNameLst>
                                      </p:cBhvr>
                                      <p:tavLst>
                                        <p:tav tm="0">
                                          <p:val>
                                            <p:strVal val="#ppt_h"/>
                                          </p:val>
                                        </p:tav>
                                        <p:tav tm="100000">
                                          <p:val>
                                            <p:strVal val="#ppt_h"/>
                                          </p:val>
                                        </p:tav>
                                      </p:tavLst>
                                    </p:anim>
                                  </p:childTnLst>
                                </p:cTn>
                              </p:par>
                            </p:childTnLst>
                          </p:cTn>
                        </p:par>
                        <p:par>
                          <p:cTn id="165" fill="hold" nodeType="afterGroup">
                            <p:stCondLst>
                              <p:cond delay="2500"/>
                            </p:stCondLst>
                            <p:childTnLst>
                              <p:par>
                                <p:cTn id="166" presetID="17" presetClass="entr" presetSubtype="8" fill="hold" nodeType="afterEffect">
                                  <p:stCondLst>
                                    <p:cond delay="0"/>
                                  </p:stCondLst>
                                  <p:childTnLst>
                                    <p:set>
                                      <p:cBhvr>
                                        <p:cTn id="167" dur="1" fill="hold">
                                          <p:stCondLst>
                                            <p:cond delay="0"/>
                                          </p:stCondLst>
                                        </p:cTn>
                                        <p:tgtEl>
                                          <p:spTgt spid="376862"/>
                                        </p:tgtEl>
                                        <p:attrNameLst>
                                          <p:attrName>style.visibility</p:attrName>
                                        </p:attrNameLst>
                                      </p:cBhvr>
                                      <p:to>
                                        <p:strVal val="visible"/>
                                      </p:to>
                                    </p:set>
                                    <p:anim calcmode="lin" valueType="num">
                                      <p:cBhvr>
                                        <p:cTn id="168" dur="500" fill="hold"/>
                                        <p:tgtEl>
                                          <p:spTgt spid="376862"/>
                                        </p:tgtEl>
                                        <p:attrNameLst>
                                          <p:attrName>ppt_x</p:attrName>
                                        </p:attrNameLst>
                                      </p:cBhvr>
                                      <p:tavLst>
                                        <p:tav tm="0">
                                          <p:val>
                                            <p:strVal val="#ppt_x-#ppt_w/2"/>
                                          </p:val>
                                        </p:tav>
                                        <p:tav tm="100000">
                                          <p:val>
                                            <p:strVal val="#ppt_x"/>
                                          </p:val>
                                        </p:tav>
                                      </p:tavLst>
                                    </p:anim>
                                    <p:anim calcmode="lin" valueType="num">
                                      <p:cBhvr>
                                        <p:cTn id="169" dur="500" fill="hold"/>
                                        <p:tgtEl>
                                          <p:spTgt spid="376862"/>
                                        </p:tgtEl>
                                        <p:attrNameLst>
                                          <p:attrName>ppt_y</p:attrName>
                                        </p:attrNameLst>
                                      </p:cBhvr>
                                      <p:tavLst>
                                        <p:tav tm="0">
                                          <p:val>
                                            <p:strVal val="#ppt_y"/>
                                          </p:val>
                                        </p:tav>
                                        <p:tav tm="100000">
                                          <p:val>
                                            <p:strVal val="#ppt_y"/>
                                          </p:val>
                                        </p:tav>
                                      </p:tavLst>
                                    </p:anim>
                                    <p:anim calcmode="lin" valueType="num">
                                      <p:cBhvr>
                                        <p:cTn id="170" dur="500" fill="hold"/>
                                        <p:tgtEl>
                                          <p:spTgt spid="376862"/>
                                        </p:tgtEl>
                                        <p:attrNameLst>
                                          <p:attrName>ppt_w</p:attrName>
                                        </p:attrNameLst>
                                      </p:cBhvr>
                                      <p:tavLst>
                                        <p:tav tm="0">
                                          <p:val>
                                            <p:fltVal val="0"/>
                                          </p:val>
                                        </p:tav>
                                        <p:tav tm="100000">
                                          <p:val>
                                            <p:strVal val="#ppt_w"/>
                                          </p:val>
                                        </p:tav>
                                      </p:tavLst>
                                    </p:anim>
                                    <p:anim calcmode="lin" valueType="num">
                                      <p:cBhvr>
                                        <p:cTn id="171" dur="500" fill="hold"/>
                                        <p:tgtEl>
                                          <p:spTgt spid="376862"/>
                                        </p:tgtEl>
                                        <p:attrNameLst>
                                          <p:attrName>ppt_h</p:attrName>
                                        </p:attrNameLst>
                                      </p:cBhvr>
                                      <p:tavLst>
                                        <p:tav tm="0">
                                          <p:val>
                                            <p:strVal val="#ppt_h"/>
                                          </p:val>
                                        </p:tav>
                                        <p:tav tm="100000">
                                          <p:val>
                                            <p:strVal val="#ppt_h"/>
                                          </p:val>
                                        </p:tav>
                                      </p:tavLst>
                                    </p:anim>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7" presetClass="entr" presetSubtype="8" fill="hold" nodeType="clickEffect">
                                  <p:stCondLst>
                                    <p:cond delay="0"/>
                                  </p:stCondLst>
                                  <p:childTnLst>
                                    <p:set>
                                      <p:cBhvr>
                                        <p:cTn id="175" dur="1" fill="hold">
                                          <p:stCondLst>
                                            <p:cond delay="0"/>
                                          </p:stCondLst>
                                        </p:cTn>
                                        <p:tgtEl>
                                          <p:spTgt spid="376860"/>
                                        </p:tgtEl>
                                        <p:attrNameLst>
                                          <p:attrName>style.visibility</p:attrName>
                                        </p:attrNameLst>
                                      </p:cBhvr>
                                      <p:to>
                                        <p:strVal val="visible"/>
                                      </p:to>
                                    </p:set>
                                    <p:anim calcmode="lin" valueType="num">
                                      <p:cBhvr>
                                        <p:cTn id="176" dur="500" fill="hold"/>
                                        <p:tgtEl>
                                          <p:spTgt spid="376860"/>
                                        </p:tgtEl>
                                        <p:attrNameLst>
                                          <p:attrName>ppt_x</p:attrName>
                                        </p:attrNameLst>
                                      </p:cBhvr>
                                      <p:tavLst>
                                        <p:tav tm="0">
                                          <p:val>
                                            <p:strVal val="#ppt_x-#ppt_w/2"/>
                                          </p:val>
                                        </p:tav>
                                        <p:tav tm="100000">
                                          <p:val>
                                            <p:strVal val="#ppt_x"/>
                                          </p:val>
                                        </p:tav>
                                      </p:tavLst>
                                    </p:anim>
                                    <p:anim calcmode="lin" valueType="num">
                                      <p:cBhvr>
                                        <p:cTn id="177" dur="500" fill="hold"/>
                                        <p:tgtEl>
                                          <p:spTgt spid="376860"/>
                                        </p:tgtEl>
                                        <p:attrNameLst>
                                          <p:attrName>ppt_y</p:attrName>
                                        </p:attrNameLst>
                                      </p:cBhvr>
                                      <p:tavLst>
                                        <p:tav tm="0">
                                          <p:val>
                                            <p:strVal val="#ppt_y"/>
                                          </p:val>
                                        </p:tav>
                                        <p:tav tm="100000">
                                          <p:val>
                                            <p:strVal val="#ppt_y"/>
                                          </p:val>
                                        </p:tav>
                                      </p:tavLst>
                                    </p:anim>
                                    <p:anim calcmode="lin" valueType="num">
                                      <p:cBhvr>
                                        <p:cTn id="178" dur="500" fill="hold"/>
                                        <p:tgtEl>
                                          <p:spTgt spid="376860"/>
                                        </p:tgtEl>
                                        <p:attrNameLst>
                                          <p:attrName>ppt_w</p:attrName>
                                        </p:attrNameLst>
                                      </p:cBhvr>
                                      <p:tavLst>
                                        <p:tav tm="0">
                                          <p:val>
                                            <p:fltVal val="0"/>
                                          </p:val>
                                        </p:tav>
                                        <p:tav tm="100000">
                                          <p:val>
                                            <p:strVal val="#ppt_w"/>
                                          </p:val>
                                        </p:tav>
                                      </p:tavLst>
                                    </p:anim>
                                    <p:anim calcmode="lin" valueType="num">
                                      <p:cBhvr>
                                        <p:cTn id="179" dur="500" fill="hold"/>
                                        <p:tgtEl>
                                          <p:spTgt spid="376860"/>
                                        </p:tgtEl>
                                        <p:attrNameLst>
                                          <p:attrName>ppt_h</p:attrName>
                                        </p:attrNameLst>
                                      </p:cBhvr>
                                      <p:tavLst>
                                        <p:tav tm="0">
                                          <p:val>
                                            <p:strVal val="#ppt_h"/>
                                          </p:val>
                                        </p:tav>
                                        <p:tav tm="100000">
                                          <p:val>
                                            <p:strVal val="#ppt_h"/>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 presetClass="entr" presetSubtype="0" fill="hold" grpId="0" nodeType="clickEffect">
                                  <p:stCondLst>
                                    <p:cond delay="0"/>
                                  </p:stCondLst>
                                  <p:childTnLst>
                                    <p:set>
                                      <p:cBhvr>
                                        <p:cTn id="183" dur="1" fill="hold">
                                          <p:stCondLst>
                                            <p:cond delay="499"/>
                                          </p:stCondLst>
                                        </p:cTn>
                                        <p:tgtEl>
                                          <p:spTgt spid="376863"/>
                                        </p:tgtEl>
                                        <p:attrNameLst>
                                          <p:attrName>style.visibility</p:attrName>
                                        </p:attrNameLst>
                                      </p:cBhvr>
                                      <p:to>
                                        <p:strVal val="visible"/>
                                      </p:to>
                                    </p:se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7" presetClass="entr" presetSubtype="1" fill="hold" nodeType="clickEffect">
                                  <p:stCondLst>
                                    <p:cond delay="0"/>
                                  </p:stCondLst>
                                  <p:childTnLst>
                                    <p:set>
                                      <p:cBhvr>
                                        <p:cTn id="187" dur="1" fill="hold">
                                          <p:stCondLst>
                                            <p:cond delay="0"/>
                                          </p:stCondLst>
                                        </p:cTn>
                                        <p:tgtEl>
                                          <p:spTgt spid="376864"/>
                                        </p:tgtEl>
                                        <p:attrNameLst>
                                          <p:attrName>style.visibility</p:attrName>
                                        </p:attrNameLst>
                                      </p:cBhvr>
                                      <p:to>
                                        <p:strVal val="visible"/>
                                      </p:to>
                                    </p:set>
                                    <p:anim calcmode="lin" valueType="num">
                                      <p:cBhvr>
                                        <p:cTn id="188" dur="500" fill="hold"/>
                                        <p:tgtEl>
                                          <p:spTgt spid="376864"/>
                                        </p:tgtEl>
                                        <p:attrNameLst>
                                          <p:attrName>ppt_x</p:attrName>
                                        </p:attrNameLst>
                                      </p:cBhvr>
                                      <p:tavLst>
                                        <p:tav tm="0">
                                          <p:val>
                                            <p:strVal val="#ppt_x"/>
                                          </p:val>
                                        </p:tav>
                                        <p:tav tm="100000">
                                          <p:val>
                                            <p:strVal val="#ppt_x"/>
                                          </p:val>
                                        </p:tav>
                                      </p:tavLst>
                                    </p:anim>
                                    <p:anim calcmode="lin" valueType="num">
                                      <p:cBhvr>
                                        <p:cTn id="189" dur="500" fill="hold"/>
                                        <p:tgtEl>
                                          <p:spTgt spid="376864"/>
                                        </p:tgtEl>
                                        <p:attrNameLst>
                                          <p:attrName>ppt_y</p:attrName>
                                        </p:attrNameLst>
                                      </p:cBhvr>
                                      <p:tavLst>
                                        <p:tav tm="0">
                                          <p:val>
                                            <p:strVal val="#ppt_y-#ppt_h/2"/>
                                          </p:val>
                                        </p:tav>
                                        <p:tav tm="100000">
                                          <p:val>
                                            <p:strVal val="#ppt_y"/>
                                          </p:val>
                                        </p:tav>
                                      </p:tavLst>
                                    </p:anim>
                                    <p:anim calcmode="lin" valueType="num">
                                      <p:cBhvr>
                                        <p:cTn id="190" dur="500" fill="hold"/>
                                        <p:tgtEl>
                                          <p:spTgt spid="376864"/>
                                        </p:tgtEl>
                                        <p:attrNameLst>
                                          <p:attrName>ppt_w</p:attrName>
                                        </p:attrNameLst>
                                      </p:cBhvr>
                                      <p:tavLst>
                                        <p:tav tm="0">
                                          <p:val>
                                            <p:strVal val="#ppt_w"/>
                                          </p:val>
                                        </p:tav>
                                        <p:tav tm="100000">
                                          <p:val>
                                            <p:strVal val="#ppt_w"/>
                                          </p:val>
                                        </p:tav>
                                      </p:tavLst>
                                    </p:anim>
                                    <p:anim calcmode="lin" valueType="num">
                                      <p:cBhvr>
                                        <p:cTn id="191" dur="500" fill="hold"/>
                                        <p:tgtEl>
                                          <p:spTgt spid="376864"/>
                                        </p:tgtEl>
                                        <p:attrNameLst>
                                          <p:attrName>ppt_h</p:attrName>
                                        </p:attrNameLst>
                                      </p:cBhvr>
                                      <p:tavLst>
                                        <p:tav tm="0">
                                          <p:val>
                                            <p:fltVal val="0"/>
                                          </p:val>
                                        </p:tav>
                                        <p:tav tm="100000">
                                          <p:val>
                                            <p:strVal val="#ppt_h"/>
                                          </p:val>
                                        </p:tav>
                                      </p:tavLst>
                                    </p:anim>
                                  </p:childTnLst>
                                </p:cTn>
                              </p:par>
                            </p:childTnLst>
                          </p:cTn>
                        </p:par>
                        <p:par>
                          <p:cTn id="192" fill="hold" nodeType="afterGroup">
                            <p:stCondLst>
                              <p:cond delay="500"/>
                            </p:stCondLst>
                            <p:childTnLst>
                              <p:par>
                                <p:cTn id="193" presetID="17" presetClass="entr" presetSubtype="2" fill="hold" nodeType="afterEffect">
                                  <p:stCondLst>
                                    <p:cond delay="0"/>
                                  </p:stCondLst>
                                  <p:childTnLst>
                                    <p:set>
                                      <p:cBhvr>
                                        <p:cTn id="194" dur="1" fill="hold">
                                          <p:stCondLst>
                                            <p:cond delay="0"/>
                                          </p:stCondLst>
                                        </p:cTn>
                                        <p:tgtEl>
                                          <p:spTgt spid="376865"/>
                                        </p:tgtEl>
                                        <p:attrNameLst>
                                          <p:attrName>style.visibility</p:attrName>
                                        </p:attrNameLst>
                                      </p:cBhvr>
                                      <p:to>
                                        <p:strVal val="visible"/>
                                      </p:to>
                                    </p:set>
                                    <p:anim calcmode="lin" valueType="num">
                                      <p:cBhvr>
                                        <p:cTn id="195" dur="500" fill="hold"/>
                                        <p:tgtEl>
                                          <p:spTgt spid="376865"/>
                                        </p:tgtEl>
                                        <p:attrNameLst>
                                          <p:attrName>ppt_x</p:attrName>
                                        </p:attrNameLst>
                                      </p:cBhvr>
                                      <p:tavLst>
                                        <p:tav tm="0">
                                          <p:val>
                                            <p:strVal val="#ppt_x+#ppt_w/2"/>
                                          </p:val>
                                        </p:tav>
                                        <p:tav tm="100000">
                                          <p:val>
                                            <p:strVal val="#ppt_x"/>
                                          </p:val>
                                        </p:tav>
                                      </p:tavLst>
                                    </p:anim>
                                    <p:anim calcmode="lin" valueType="num">
                                      <p:cBhvr>
                                        <p:cTn id="196" dur="500" fill="hold"/>
                                        <p:tgtEl>
                                          <p:spTgt spid="376865"/>
                                        </p:tgtEl>
                                        <p:attrNameLst>
                                          <p:attrName>ppt_y</p:attrName>
                                        </p:attrNameLst>
                                      </p:cBhvr>
                                      <p:tavLst>
                                        <p:tav tm="0">
                                          <p:val>
                                            <p:strVal val="#ppt_y"/>
                                          </p:val>
                                        </p:tav>
                                        <p:tav tm="100000">
                                          <p:val>
                                            <p:strVal val="#ppt_y"/>
                                          </p:val>
                                        </p:tav>
                                      </p:tavLst>
                                    </p:anim>
                                    <p:anim calcmode="lin" valueType="num">
                                      <p:cBhvr>
                                        <p:cTn id="197" dur="500" fill="hold"/>
                                        <p:tgtEl>
                                          <p:spTgt spid="376865"/>
                                        </p:tgtEl>
                                        <p:attrNameLst>
                                          <p:attrName>ppt_w</p:attrName>
                                        </p:attrNameLst>
                                      </p:cBhvr>
                                      <p:tavLst>
                                        <p:tav tm="0">
                                          <p:val>
                                            <p:fltVal val="0"/>
                                          </p:val>
                                        </p:tav>
                                        <p:tav tm="100000">
                                          <p:val>
                                            <p:strVal val="#ppt_w"/>
                                          </p:val>
                                        </p:tav>
                                      </p:tavLst>
                                    </p:anim>
                                    <p:anim calcmode="lin" valueType="num">
                                      <p:cBhvr>
                                        <p:cTn id="198" dur="500" fill="hold"/>
                                        <p:tgtEl>
                                          <p:spTgt spid="376865"/>
                                        </p:tgtEl>
                                        <p:attrNameLst>
                                          <p:attrName>ppt_h</p:attrName>
                                        </p:attrNameLst>
                                      </p:cBhvr>
                                      <p:tavLst>
                                        <p:tav tm="0">
                                          <p:val>
                                            <p:strVal val="#ppt_h"/>
                                          </p:val>
                                        </p:tav>
                                        <p:tav tm="100000">
                                          <p:val>
                                            <p:strVal val="#ppt_h"/>
                                          </p:val>
                                        </p:tav>
                                      </p:tavLst>
                                    </p:anim>
                                  </p:childTnLst>
                                </p:cTn>
                              </p:par>
                            </p:childTnLst>
                          </p:cTn>
                        </p:par>
                        <p:par>
                          <p:cTn id="199" fill="hold" nodeType="afterGroup">
                            <p:stCondLst>
                              <p:cond delay="1000"/>
                            </p:stCondLst>
                            <p:childTnLst>
                              <p:par>
                                <p:cTn id="200" presetID="17" presetClass="entr" presetSubtype="4" fill="hold" nodeType="afterEffect">
                                  <p:stCondLst>
                                    <p:cond delay="0"/>
                                  </p:stCondLst>
                                  <p:childTnLst>
                                    <p:set>
                                      <p:cBhvr>
                                        <p:cTn id="201" dur="1" fill="hold">
                                          <p:stCondLst>
                                            <p:cond delay="0"/>
                                          </p:stCondLst>
                                        </p:cTn>
                                        <p:tgtEl>
                                          <p:spTgt spid="376866"/>
                                        </p:tgtEl>
                                        <p:attrNameLst>
                                          <p:attrName>style.visibility</p:attrName>
                                        </p:attrNameLst>
                                      </p:cBhvr>
                                      <p:to>
                                        <p:strVal val="visible"/>
                                      </p:to>
                                    </p:set>
                                    <p:anim calcmode="lin" valueType="num">
                                      <p:cBhvr>
                                        <p:cTn id="202" dur="500" fill="hold"/>
                                        <p:tgtEl>
                                          <p:spTgt spid="376866"/>
                                        </p:tgtEl>
                                        <p:attrNameLst>
                                          <p:attrName>ppt_x</p:attrName>
                                        </p:attrNameLst>
                                      </p:cBhvr>
                                      <p:tavLst>
                                        <p:tav tm="0">
                                          <p:val>
                                            <p:strVal val="#ppt_x"/>
                                          </p:val>
                                        </p:tav>
                                        <p:tav tm="100000">
                                          <p:val>
                                            <p:strVal val="#ppt_x"/>
                                          </p:val>
                                        </p:tav>
                                      </p:tavLst>
                                    </p:anim>
                                    <p:anim calcmode="lin" valueType="num">
                                      <p:cBhvr>
                                        <p:cTn id="203" dur="500" fill="hold"/>
                                        <p:tgtEl>
                                          <p:spTgt spid="376866"/>
                                        </p:tgtEl>
                                        <p:attrNameLst>
                                          <p:attrName>ppt_y</p:attrName>
                                        </p:attrNameLst>
                                      </p:cBhvr>
                                      <p:tavLst>
                                        <p:tav tm="0">
                                          <p:val>
                                            <p:strVal val="#ppt_y+#ppt_h/2"/>
                                          </p:val>
                                        </p:tav>
                                        <p:tav tm="100000">
                                          <p:val>
                                            <p:strVal val="#ppt_y"/>
                                          </p:val>
                                        </p:tav>
                                      </p:tavLst>
                                    </p:anim>
                                    <p:anim calcmode="lin" valueType="num">
                                      <p:cBhvr>
                                        <p:cTn id="204" dur="500" fill="hold"/>
                                        <p:tgtEl>
                                          <p:spTgt spid="376866"/>
                                        </p:tgtEl>
                                        <p:attrNameLst>
                                          <p:attrName>ppt_w</p:attrName>
                                        </p:attrNameLst>
                                      </p:cBhvr>
                                      <p:tavLst>
                                        <p:tav tm="0">
                                          <p:val>
                                            <p:strVal val="#ppt_w"/>
                                          </p:val>
                                        </p:tav>
                                        <p:tav tm="100000">
                                          <p:val>
                                            <p:strVal val="#ppt_w"/>
                                          </p:val>
                                        </p:tav>
                                      </p:tavLst>
                                    </p:anim>
                                    <p:anim calcmode="lin" valueType="num">
                                      <p:cBhvr>
                                        <p:cTn id="205" dur="500" fill="hold"/>
                                        <p:tgtEl>
                                          <p:spTgt spid="376866"/>
                                        </p:tgtEl>
                                        <p:attrNameLst>
                                          <p:attrName>ppt_h</p:attrName>
                                        </p:attrNameLst>
                                      </p:cBhvr>
                                      <p:tavLst>
                                        <p:tav tm="0">
                                          <p:val>
                                            <p:fltVal val="0"/>
                                          </p:val>
                                        </p:tav>
                                        <p:tav tm="100000">
                                          <p:val>
                                            <p:strVal val="#ppt_h"/>
                                          </p:val>
                                        </p:tav>
                                      </p:tavLst>
                                    </p:anim>
                                  </p:childTnLst>
                                </p:cTn>
                              </p:par>
                            </p:childTnLst>
                          </p:cTn>
                        </p:par>
                        <p:par>
                          <p:cTn id="206" fill="hold" nodeType="afterGroup">
                            <p:stCondLst>
                              <p:cond delay="1500"/>
                            </p:stCondLst>
                            <p:childTnLst>
                              <p:par>
                                <p:cTn id="207" presetID="17" presetClass="entr" presetSubtype="8" fill="hold" nodeType="afterEffect">
                                  <p:stCondLst>
                                    <p:cond delay="0"/>
                                  </p:stCondLst>
                                  <p:childTnLst>
                                    <p:set>
                                      <p:cBhvr>
                                        <p:cTn id="208" dur="1" fill="hold">
                                          <p:stCondLst>
                                            <p:cond delay="0"/>
                                          </p:stCondLst>
                                        </p:cTn>
                                        <p:tgtEl>
                                          <p:spTgt spid="376867"/>
                                        </p:tgtEl>
                                        <p:attrNameLst>
                                          <p:attrName>style.visibility</p:attrName>
                                        </p:attrNameLst>
                                      </p:cBhvr>
                                      <p:to>
                                        <p:strVal val="visible"/>
                                      </p:to>
                                    </p:set>
                                    <p:anim calcmode="lin" valueType="num">
                                      <p:cBhvr>
                                        <p:cTn id="209" dur="500" fill="hold"/>
                                        <p:tgtEl>
                                          <p:spTgt spid="376867"/>
                                        </p:tgtEl>
                                        <p:attrNameLst>
                                          <p:attrName>ppt_x</p:attrName>
                                        </p:attrNameLst>
                                      </p:cBhvr>
                                      <p:tavLst>
                                        <p:tav tm="0">
                                          <p:val>
                                            <p:strVal val="#ppt_x-#ppt_w/2"/>
                                          </p:val>
                                        </p:tav>
                                        <p:tav tm="100000">
                                          <p:val>
                                            <p:strVal val="#ppt_x"/>
                                          </p:val>
                                        </p:tav>
                                      </p:tavLst>
                                    </p:anim>
                                    <p:anim calcmode="lin" valueType="num">
                                      <p:cBhvr>
                                        <p:cTn id="210" dur="500" fill="hold"/>
                                        <p:tgtEl>
                                          <p:spTgt spid="376867"/>
                                        </p:tgtEl>
                                        <p:attrNameLst>
                                          <p:attrName>ppt_y</p:attrName>
                                        </p:attrNameLst>
                                      </p:cBhvr>
                                      <p:tavLst>
                                        <p:tav tm="0">
                                          <p:val>
                                            <p:strVal val="#ppt_y"/>
                                          </p:val>
                                        </p:tav>
                                        <p:tav tm="100000">
                                          <p:val>
                                            <p:strVal val="#ppt_y"/>
                                          </p:val>
                                        </p:tav>
                                      </p:tavLst>
                                    </p:anim>
                                    <p:anim calcmode="lin" valueType="num">
                                      <p:cBhvr>
                                        <p:cTn id="211" dur="500" fill="hold"/>
                                        <p:tgtEl>
                                          <p:spTgt spid="376867"/>
                                        </p:tgtEl>
                                        <p:attrNameLst>
                                          <p:attrName>ppt_w</p:attrName>
                                        </p:attrNameLst>
                                      </p:cBhvr>
                                      <p:tavLst>
                                        <p:tav tm="0">
                                          <p:val>
                                            <p:fltVal val="0"/>
                                          </p:val>
                                        </p:tav>
                                        <p:tav tm="100000">
                                          <p:val>
                                            <p:strVal val="#ppt_w"/>
                                          </p:val>
                                        </p:tav>
                                      </p:tavLst>
                                    </p:anim>
                                    <p:anim calcmode="lin" valueType="num">
                                      <p:cBhvr>
                                        <p:cTn id="212" dur="500" fill="hold"/>
                                        <p:tgtEl>
                                          <p:spTgt spid="376867"/>
                                        </p:tgtEl>
                                        <p:attrNameLst>
                                          <p:attrName>ppt_h</p:attrName>
                                        </p:attrNameLst>
                                      </p:cBhvr>
                                      <p:tavLst>
                                        <p:tav tm="0">
                                          <p:val>
                                            <p:strVal val="#ppt_h"/>
                                          </p:val>
                                        </p:tav>
                                        <p:tav tm="100000">
                                          <p:val>
                                            <p:strVal val="#ppt_h"/>
                                          </p:val>
                                        </p:tav>
                                      </p:tavLst>
                                    </p:anim>
                                  </p:childTnLst>
                                </p:cTn>
                              </p:par>
                            </p:childTnLst>
                          </p:cTn>
                        </p:par>
                        <p:par>
                          <p:cTn id="213" fill="hold" nodeType="afterGroup">
                            <p:stCondLst>
                              <p:cond delay="2000"/>
                            </p:stCondLst>
                            <p:childTnLst>
                              <p:par>
                                <p:cTn id="214" presetID="17" presetClass="entr" presetSubtype="8" fill="hold" nodeType="afterEffect">
                                  <p:stCondLst>
                                    <p:cond delay="0"/>
                                  </p:stCondLst>
                                  <p:childTnLst>
                                    <p:set>
                                      <p:cBhvr>
                                        <p:cTn id="215" dur="1" fill="hold">
                                          <p:stCondLst>
                                            <p:cond delay="0"/>
                                          </p:stCondLst>
                                        </p:cTn>
                                        <p:tgtEl>
                                          <p:spTgt spid="376868"/>
                                        </p:tgtEl>
                                        <p:attrNameLst>
                                          <p:attrName>style.visibility</p:attrName>
                                        </p:attrNameLst>
                                      </p:cBhvr>
                                      <p:to>
                                        <p:strVal val="visible"/>
                                      </p:to>
                                    </p:set>
                                    <p:anim calcmode="lin" valueType="num">
                                      <p:cBhvr>
                                        <p:cTn id="216" dur="500" fill="hold"/>
                                        <p:tgtEl>
                                          <p:spTgt spid="376868"/>
                                        </p:tgtEl>
                                        <p:attrNameLst>
                                          <p:attrName>ppt_x</p:attrName>
                                        </p:attrNameLst>
                                      </p:cBhvr>
                                      <p:tavLst>
                                        <p:tav tm="0">
                                          <p:val>
                                            <p:strVal val="#ppt_x-#ppt_w/2"/>
                                          </p:val>
                                        </p:tav>
                                        <p:tav tm="100000">
                                          <p:val>
                                            <p:strVal val="#ppt_x"/>
                                          </p:val>
                                        </p:tav>
                                      </p:tavLst>
                                    </p:anim>
                                    <p:anim calcmode="lin" valueType="num">
                                      <p:cBhvr>
                                        <p:cTn id="217" dur="500" fill="hold"/>
                                        <p:tgtEl>
                                          <p:spTgt spid="376868"/>
                                        </p:tgtEl>
                                        <p:attrNameLst>
                                          <p:attrName>ppt_y</p:attrName>
                                        </p:attrNameLst>
                                      </p:cBhvr>
                                      <p:tavLst>
                                        <p:tav tm="0">
                                          <p:val>
                                            <p:strVal val="#ppt_y"/>
                                          </p:val>
                                        </p:tav>
                                        <p:tav tm="100000">
                                          <p:val>
                                            <p:strVal val="#ppt_y"/>
                                          </p:val>
                                        </p:tav>
                                      </p:tavLst>
                                    </p:anim>
                                    <p:anim calcmode="lin" valueType="num">
                                      <p:cBhvr>
                                        <p:cTn id="218" dur="500" fill="hold"/>
                                        <p:tgtEl>
                                          <p:spTgt spid="376868"/>
                                        </p:tgtEl>
                                        <p:attrNameLst>
                                          <p:attrName>ppt_w</p:attrName>
                                        </p:attrNameLst>
                                      </p:cBhvr>
                                      <p:tavLst>
                                        <p:tav tm="0">
                                          <p:val>
                                            <p:fltVal val="0"/>
                                          </p:val>
                                        </p:tav>
                                        <p:tav tm="100000">
                                          <p:val>
                                            <p:strVal val="#ppt_w"/>
                                          </p:val>
                                        </p:tav>
                                      </p:tavLst>
                                    </p:anim>
                                    <p:anim calcmode="lin" valueType="num">
                                      <p:cBhvr>
                                        <p:cTn id="219" dur="500" fill="hold"/>
                                        <p:tgtEl>
                                          <p:spTgt spid="376868"/>
                                        </p:tgtEl>
                                        <p:attrNameLst>
                                          <p:attrName>ppt_h</p:attrName>
                                        </p:attrNameLst>
                                      </p:cBhvr>
                                      <p:tavLst>
                                        <p:tav tm="0">
                                          <p:val>
                                            <p:strVal val="#ppt_h"/>
                                          </p:val>
                                        </p:tav>
                                        <p:tav tm="100000">
                                          <p:val>
                                            <p:strVal val="#ppt_h"/>
                                          </p:val>
                                        </p:tav>
                                      </p:tavLst>
                                    </p:anim>
                                  </p:childTnLst>
                                </p:cTn>
                              </p:par>
                            </p:childTnLst>
                          </p:cTn>
                        </p:par>
                        <p:par>
                          <p:cTn id="220" fill="hold" nodeType="afterGroup">
                            <p:stCondLst>
                              <p:cond delay="2500"/>
                            </p:stCondLst>
                            <p:childTnLst>
                              <p:par>
                                <p:cTn id="221" presetID="17" presetClass="entr" presetSubtype="4" fill="hold" nodeType="afterEffect">
                                  <p:stCondLst>
                                    <p:cond delay="0"/>
                                  </p:stCondLst>
                                  <p:childTnLst>
                                    <p:set>
                                      <p:cBhvr>
                                        <p:cTn id="222" dur="1" fill="hold">
                                          <p:stCondLst>
                                            <p:cond delay="0"/>
                                          </p:stCondLst>
                                        </p:cTn>
                                        <p:tgtEl>
                                          <p:spTgt spid="376869"/>
                                        </p:tgtEl>
                                        <p:attrNameLst>
                                          <p:attrName>style.visibility</p:attrName>
                                        </p:attrNameLst>
                                      </p:cBhvr>
                                      <p:to>
                                        <p:strVal val="visible"/>
                                      </p:to>
                                    </p:set>
                                    <p:anim calcmode="lin" valueType="num">
                                      <p:cBhvr>
                                        <p:cTn id="223" dur="500" fill="hold"/>
                                        <p:tgtEl>
                                          <p:spTgt spid="376869"/>
                                        </p:tgtEl>
                                        <p:attrNameLst>
                                          <p:attrName>ppt_x</p:attrName>
                                        </p:attrNameLst>
                                      </p:cBhvr>
                                      <p:tavLst>
                                        <p:tav tm="0">
                                          <p:val>
                                            <p:strVal val="#ppt_x"/>
                                          </p:val>
                                        </p:tav>
                                        <p:tav tm="100000">
                                          <p:val>
                                            <p:strVal val="#ppt_x"/>
                                          </p:val>
                                        </p:tav>
                                      </p:tavLst>
                                    </p:anim>
                                    <p:anim calcmode="lin" valueType="num">
                                      <p:cBhvr>
                                        <p:cTn id="224" dur="500" fill="hold"/>
                                        <p:tgtEl>
                                          <p:spTgt spid="376869"/>
                                        </p:tgtEl>
                                        <p:attrNameLst>
                                          <p:attrName>ppt_y</p:attrName>
                                        </p:attrNameLst>
                                      </p:cBhvr>
                                      <p:tavLst>
                                        <p:tav tm="0">
                                          <p:val>
                                            <p:strVal val="#ppt_y+#ppt_h/2"/>
                                          </p:val>
                                        </p:tav>
                                        <p:tav tm="100000">
                                          <p:val>
                                            <p:strVal val="#ppt_y"/>
                                          </p:val>
                                        </p:tav>
                                      </p:tavLst>
                                    </p:anim>
                                    <p:anim calcmode="lin" valueType="num">
                                      <p:cBhvr>
                                        <p:cTn id="225" dur="500" fill="hold"/>
                                        <p:tgtEl>
                                          <p:spTgt spid="376869"/>
                                        </p:tgtEl>
                                        <p:attrNameLst>
                                          <p:attrName>ppt_w</p:attrName>
                                        </p:attrNameLst>
                                      </p:cBhvr>
                                      <p:tavLst>
                                        <p:tav tm="0">
                                          <p:val>
                                            <p:strVal val="#ppt_w"/>
                                          </p:val>
                                        </p:tav>
                                        <p:tav tm="100000">
                                          <p:val>
                                            <p:strVal val="#ppt_w"/>
                                          </p:val>
                                        </p:tav>
                                      </p:tavLst>
                                    </p:anim>
                                    <p:anim calcmode="lin" valueType="num">
                                      <p:cBhvr>
                                        <p:cTn id="226" dur="500" fill="hold"/>
                                        <p:tgtEl>
                                          <p:spTgt spid="376869"/>
                                        </p:tgtEl>
                                        <p:attrNameLst>
                                          <p:attrName>ppt_h</p:attrName>
                                        </p:attrNameLst>
                                      </p:cBhvr>
                                      <p:tavLst>
                                        <p:tav tm="0">
                                          <p:val>
                                            <p:fltVal val="0"/>
                                          </p:val>
                                        </p:tav>
                                        <p:tav tm="100000">
                                          <p:val>
                                            <p:strVal val="#ppt_h"/>
                                          </p:val>
                                        </p:tav>
                                      </p:tavLst>
                                    </p:anim>
                                  </p:childTnLst>
                                </p:cTn>
                              </p:par>
                            </p:childTnLst>
                          </p:cTn>
                        </p:par>
                        <p:par>
                          <p:cTn id="227" fill="hold" nodeType="afterGroup">
                            <p:stCondLst>
                              <p:cond delay="3000"/>
                            </p:stCondLst>
                            <p:childTnLst>
                              <p:par>
                                <p:cTn id="228" presetID="17" presetClass="entr" presetSubtype="2" fill="hold" nodeType="afterEffect">
                                  <p:stCondLst>
                                    <p:cond delay="0"/>
                                  </p:stCondLst>
                                  <p:childTnLst>
                                    <p:set>
                                      <p:cBhvr>
                                        <p:cTn id="229" dur="1" fill="hold">
                                          <p:stCondLst>
                                            <p:cond delay="0"/>
                                          </p:stCondLst>
                                        </p:cTn>
                                        <p:tgtEl>
                                          <p:spTgt spid="376870"/>
                                        </p:tgtEl>
                                        <p:attrNameLst>
                                          <p:attrName>style.visibility</p:attrName>
                                        </p:attrNameLst>
                                      </p:cBhvr>
                                      <p:to>
                                        <p:strVal val="visible"/>
                                      </p:to>
                                    </p:set>
                                    <p:anim calcmode="lin" valueType="num">
                                      <p:cBhvr>
                                        <p:cTn id="230" dur="500" fill="hold"/>
                                        <p:tgtEl>
                                          <p:spTgt spid="376870"/>
                                        </p:tgtEl>
                                        <p:attrNameLst>
                                          <p:attrName>ppt_x</p:attrName>
                                        </p:attrNameLst>
                                      </p:cBhvr>
                                      <p:tavLst>
                                        <p:tav tm="0">
                                          <p:val>
                                            <p:strVal val="#ppt_x+#ppt_w/2"/>
                                          </p:val>
                                        </p:tav>
                                        <p:tav tm="100000">
                                          <p:val>
                                            <p:strVal val="#ppt_x"/>
                                          </p:val>
                                        </p:tav>
                                      </p:tavLst>
                                    </p:anim>
                                    <p:anim calcmode="lin" valueType="num">
                                      <p:cBhvr>
                                        <p:cTn id="231" dur="500" fill="hold"/>
                                        <p:tgtEl>
                                          <p:spTgt spid="376870"/>
                                        </p:tgtEl>
                                        <p:attrNameLst>
                                          <p:attrName>ppt_y</p:attrName>
                                        </p:attrNameLst>
                                      </p:cBhvr>
                                      <p:tavLst>
                                        <p:tav tm="0">
                                          <p:val>
                                            <p:strVal val="#ppt_y"/>
                                          </p:val>
                                        </p:tav>
                                        <p:tav tm="100000">
                                          <p:val>
                                            <p:strVal val="#ppt_y"/>
                                          </p:val>
                                        </p:tav>
                                      </p:tavLst>
                                    </p:anim>
                                    <p:anim calcmode="lin" valueType="num">
                                      <p:cBhvr>
                                        <p:cTn id="232" dur="500" fill="hold"/>
                                        <p:tgtEl>
                                          <p:spTgt spid="376870"/>
                                        </p:tgtEl>
                                        <p:attrNameLst>
                                          <p:attrName>ppt_w</p:attrName>
                                        </p:attrNameLst>
                                      </p:cBhvr>
                                      <p:tavLst>
                                        <p:tav tm="0">
                                          <p:val>
                                            <p:fltVal val="0"/>
                                          </p:val>
                                        </p:tav>
                                        <p:tav tm="100000">
                                          <p:val>
                                            <p:strVal val="#ppt_w"/>
                                          </p:val>
                                        </p:tav>
                                      </p:tavLst>
                                    </p:anim>
                                    <p:anim calcmode="lin" valueType="num">
                                      <p:cBhvr>
                                        <p:cTn id="233" dur="500" fill="hold"/>
                                        <p:tgtEl>
                                          <p:spTgt spid="376870"/>
                                        </p:tgtEl>
                                        <p:attrNameLst>
                                          <p:attrName>ppt_h</p:attrName>
                                        </p:attrNameLst>
                                      </p:cBhvr>
                                      <p:tavLst>
                                        <p:tav tm="0">
                                          <p:val>
                                            <p:strVal val="#ppt_h"/>
                                          </p:val>
                                        </p:tav>
                                        <p:tav tm="100000">
                                          <p:val>
                                            <p:strVal val="#ppt_h"/>
                                          </p:val>
                                        </p:tav>
                                      </p:tavLst>
                                    </p:anim>
                                  </p:childTnLst>
                                </p:cTn>
                              </p:par>
                            </p:childTnLst>
                          </p:cTn>
                        </p:par>
                        <p:par>
                          <p:cTn id="234" fill="hold" nodeType="afterGroup">
                            <p:stCondLst>
                              <p:cond delay="3500"/>
                            </p:stCondLst>
                            <p:childTnLst>
                              <p:par>
                                <p:cTn id="235" presetID="17" presetClass="entr" presetSubtype="1" fill="hold" nodeType="afterEffect">
                                  <p:stCondLst>
                                    <p:cond delay="0"/>
                                  </p:stCondLst>
                                  <p:childTnLst>
                                    <p:set>
                                      <p:cBhvr>
                                        <p:cTn id="236" dur="1" fill="hold">
                                          <p:stCondLst>
                                            <p:cond delay="0"/>
                                          </p:stCondLst>
                                        </p:cTn>
                                        <p:tgtEl>
                                          <p:spTgt spid="376871"/>
                                        </p:tgtEl>
                                        <p:attrNameLst>
                                          <p:attrName>style.visibility</p:attrName>
                                        </p:attrNameLst>
                                      </p:cBhvr>
                                      <p:to>
                                        <p:strVal val="visible"/>
                                      </p:to>
                                    </p:set>
                                    <p:anim calcmode="lin" valueType="num">
                                      <p:cBhvr>
                                        <p:cTn id="237" dur="500" fill="hold"/>
                                        <p:tgtEl>
                                          <p:spTgt spid="376871"/>
                                        </p:tgtEl>
                                        <p:attrNameLst>
                                          <p:attrName>ppt_x</p:attrName>
                                        </p:attrNameLst>
                                      </p:cBhvr>
                                      <p:tavLst>
                                        <p:tav tm="0">
                                          <p:val>
                                            <p:strVal val="#ppt_x"/>
                                          </p:val>
                                        </p:tav>
                                        <p:tav tm="100000">
                                          <p:val>
                                            <p:strVal val="#ppt_x"/>
                                          </p:val>
                                        </p:tav>
                                      </p:tavLst>
                                    </p:anim>
                                    <p:anim calcmode="lin" valueType="num">
                                      <p:cBhvr>
                                        <p:cTn id="238" dur="500" fill="hold"/>
                                        <p:tgtEl>
                                          <p:spTgt spid="376871"/>
                                        </p:tgtEl>
                                        <p:attrNameLst>
                                          <p:attrName>ppt_y</p:attrName>
                                        </p:attrNameLst>
                                      </p:cBhvr>
                                      <p:tavLst>
                                        <p:tav tm="0">
                                          <p:val>
                                            <p:strVal val="#ppt_y-#ppt_h/2"/>
                                          </p:val>
                                        </p:tav>
                                        <p:tav tm="100000">
                                          <p:val>
                                            <p:strVal val="#ppt_y"/>
                                          </p:val>
                                        </p:tav>
                                      </p:tavLst>
                                    </p:anim>
                                    <p:anim calcmode="lin" valueType="num">
                                      <p:cBhvr>
                                        <p:cTn id="239" dur="500" fill="hold"/>
                                        <p:tgtEl>
                                          <p:spTgt spid="376871"/>
                                        </p:tgtEl>
                                        <p:attrNameLst>
                                          <p:attrName>ppt_w</p:attrName>
                                        </p:attrNameLst>
                                      </p:cBhvr>
                                      <p:tavLst>
                                        <p:tav tm="0">
                                          <p:val>
                                            <p:strVal val="#ppt_w"/>
                                          </p:val>
                                        </p:tav>
                                        <p:tav tm="100000">
                                          <p:val>
                                            <p:strVal val="#ppt_w"/>
                                          </p:val>
                                        </p:tav>
                                      </p:tavLst>
                                    </p:anim>
                                    <p:anim calcmode="lin" valueType="num">
                                      <p:cBhvr>
                                        <p:cTn id="240" dur="500" fill="hold"/>
                                        <p:tgtEl>
                                          <p:spTgt spid="376871"/>
                                        </p:tgtEl>
                                        <p:attrNameLst>
                                          <p:attrName>ppt_h</p:attrName>
                                        </p:attrNameLst>
                                      </p:cBhvr>
                                      <p:tavLst>
                                        <p:tav tm="0">
                                          <p:val>
                                            <p:fltVal val="0"/>
                                          </p:val>
                                        </p:tav>
                                        <p:tav tm="100000">
                                          <p:val>
                                            <p:strVal val="#ppt_h"/>
                                          </p:val>
                                        </p:tav>
                                      </p:tavLst>
                                    </p:anim>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 presetClass="entr" presetSubtype="0" fill="hold" grpId="0" nodeType="clickEffect">
                                  <p:stCondLst>
                                    <p:cond delay="0"/>
                                  </p:stCondLst>
                                  <p:childTnLst>
                                    <p:set>
                                      <p:cBhvr>
                                        <p:cTn id="244" dur="1" fill="hold">
                                          <p:stCondLst>
                                            <p:cond delay="499"/>
                                          </p:stCondLst>
                                        </p:cTn>
                                        <p:tgtEl>
                                          <p:spTgt spid="376872"/>
                                        </p:tgtEl>
                                        <p:attrNameLst>
                                          <p:attrName>style.visibility</p:attrName>
                                        </p:attrNameLst>
                                      </p:cBhvr>
                                      <p:to>
                                        <p:strVal val="visible"/>
                                      </p:to>
                                    </p:set>
                                  </p:childTnLst>
                                </p:cTn>
                              </p:par>
                            </p:childTnLst>
                          </p:cTn>
                        </p:par>
                        <p:par>
                          <p:cTn id="245" fill="hold" nodeType="afterGroup">
                            <p:stCondLst>
                              <p:cond delay="500"/>
                            </p:stCondLst>
                            <p:childTnLst>
                              <p:par>
                                <p:cTn id="246" presetID="1" presetClass="entr" presetSubtype="0" fill="hold" grpId="0" nodeType="afterEffect">
                                  <p:stCondLst>
                                    <p:cond delay="0"/>
                                  </p:stCondLst>
                                  <p:childTnLst>
                                    <p:set>
                                      <p:cBhvr>
                                        <p:cTn id="247" dur="1" fill="hold">
                                          <p:stCondLst>
                                            <p:cond delay="499"/>
                                          </p:stCondLst>
                                        </p:cTn>
                                        <p:tgtEl>
                                          <p:spTgt spid="376873"/>
                                        </p:tgtEl>
                                        <p:attrNameLst>
                                          <p:attrName>style.visibility</p:attrName>
                                        </p:attrNameLst>
                                      </p:cBhvr>
                                      <p:to>
                                        <p:strVal val="visible"/>
                                      </p:to>
                                    </p:se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1" presetClass="entr" presetSubtype="0" fill="hold" grpId="0" nodeType="clickEffect">
                                  <p:stCondLst>
                                    <p:cond delay="0"/>
                                  </p:stCondLst>
                                  <p:childTnLst>
                                    <p:set>
                                      <p:cBhvr>
                                        <p:cTn id="251" dur="1" fill="hold">
                                          <p:stCondLst>
                                            <p:cond delay="499"/>
                                          </p:stCondLst>
                                        </p:cTn>
                                        <p:tgtEl>
                                          <p:spTgt spid="3768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7" grpId="0" autoUpdateAnimBg="0"/>
      <p:bldP spid="376863" grpId="0" autoUpdateAnimBg="0"/>
      <p:bldP spid="376872" grpId="0" animBg="1"/>
      <p:bldP spid="376873"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altLang="zh-TW" smtClean="0"/>
              <a:t>Clocking Methodology</a:t>
            </a:r>
          </a:p>
        </p:txBody>
      </p:sp>
      <p:sp>
        <p:nvSpPr>
          <p:cNvPr id="36868" name="Rectangle 3"/>
          <p:cNvSpPr>
            <a:spLocks noGrp="1" noChangeArrowheads="1"/>
          </p:cNvSpPr>
          <p:nvPr>
            <p:ph type="body" idx="1"/>
          </p:nvPr>
        </p:nvSpPr>
        <p:spPr/>
        <p:txBody>
          <a:bodyPr/>
          <a:lstStyle/>
          <a:p>
            <a:r>
              <a:rPr lang="en-US" altLang="zh-TW" smtClean="0"/>
              <a:t>Define when signals are read and written</a:t>
            </a:r>
          </a:p>
          <a:p>
            <a:r>
              <a:rPr lang="en-US" altLang="zh-TW" smtClean="0"/>
              <a:t>Assume edge-triggered:</a:t>
            </a:r>
          </a:p>
          <a:p>
            <a:pPr lvl="1"/>
            <a:r>
              <a:rPr lang="en-US" altLang="zh-TW" smtClean="0"/>
              <a:t>Values in storage (state) elements updated only on a clock edge</a:t>
            </a:r>
            <a:br>
              <a:rPr lang="en-US" altLang="zh-TW" smtClean="0"/>
            </a:br>
            <a:r>
              <a:rPr lang="en-US" altLang="zh-TW" smtClean="0"/>
              <a:t>=&gt; clock edge should arrive only after input signals stable</a:t>
            </a:r>
          </a:p>
          <a:p>
            <a:pPr lvl="1"/>
            <a:r>
              <a:rPr lang="en-US" altLang="zh-TW" smtClean="0"/>
              <a:t>Any combinational circuit must have inputs from and outputs to storage elements</a:t>
            </a:r>
          </a:p>
          <a:p>
            <a:pPr lvl="1"/>
            <a:r>
              <a:rPr lang="en-US" altLang="zh-TW" i="1" smtClean="0"/>
              <a:t>Clock cycle</a:t>
            </a:r>
            <a:r>
              <a:rPr lang="en-US" altLang="zh-TW" smtClean="0"/>
              <a:t>: time for signals to propagate from one storage element, through combinational circuit, to reach the second storage element</a:t>
            </a:r>
          </a:p>
          <a:p>
            <a:pPr lvl="1"/>
            <a:r>
              <a:rPr lang="en-US" altLang="zh-TW" smtClean="0"/>
              <a:t>A register can be read, its value propagated through some combinational circuit, new value is written back to the same register, all in same cycle =&gt; no feedback within a single cycle</a:t>
            </a:r>
          </a:p>
        </p:txBody>
      </p:sp>
    </p:spTree>
    <p:extLst>
      <p:ext uri="{BB962C8B-B14F-4D97-AF65-F5344CB8AC3E}">
        <p14:creationId xmlns:p14="http://schemas.microsoft.com/office/powerpoint/2010/main" val="882525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20850" y="104776"/>
            <a:ext cx="8667750" cy="581025"/>
          </a:xfrm>
          <a:noFill/>
        </p:spPr>
        <p:txBody>
          <a:bodyPr vert="horz" lIns="92075" tIns="46038" rIns="92075" bIns="46038" rtlCol="0" anchor="ctr">
            <a:normAutofit fontScale="90000"/>
          </a:bodyPr>
          <a:lstStyle/>
          <a:p>
            <a:r>
              <a:rPr lang="en-US" altLang="zh-TW" smtClean="0"/>
              <a:t>Register-Register Timing</a:t>
            </a:r>
          </a:p>
        </p:txBody>
      </p:sp>
      <p:grpSp>
        <p:nvGrpSpPr>
          <p:cNvPr id="37891" name="Group 3"/>
          <p:cNvGrpSpPr>
            <a:grpSpLocks/>
          </p:cNvGrpSpPr>
          <p:nvPr/>
        </p:nvGrpSpPr>
        <p:grpSpPr bwMode="auto">
          <a:xfrm>
            <a:off x="8324850" y="5254625"/>
            <a:ext cx="495300" cy="1092200"/>
            <a:chOff x="3696" y="3215"/>
            <a:chExt cx="288" cy="688"/>
          </a:xfrm>
        </p:grpSpPr>
        <p:sp>
          <p:nvSpPr>
            <p:cNvPr id="38039" name="Line 4"/>
            <p:cNvSpPr>
              <a:spLocks noChangeShapeType="1"/>
            </p:cNvSpPr>
            <p:nvPr/>
          </p:nvSpPr>
          <p:spPr bwMode="auto">
            <a:xfrm>
              <a:off x="3696" y="3215"/>
              <a:ext cx="0"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0" name="Line 5"/>
            <p:cNvSpPr>
              <a:spLocks noChangeShapeType="1"/>
            </p:cNvSpPr>
            <p:nvPr/>
          </p:nvSpPr>
          <p:spPr bwMode="auto">
            <a:xfrm>
              <a:off x="3696" y="3215"/>
              <a:ext cx="288"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1" name="Line 6"/>
            <p:cNvSpPr>
              <a:spLocks noChangeShapeType="1"/>
            </p:cNvSpPr>
            <p:nvPr/>
          </p:nvSpPr>
          <p:spPr bwMode="auto">
            <a:xfrm>
              <a:off x="3696" y="3387"/>
              <a:ext cx="144" cy="8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2" name="Line 7"/>
            <p:cNvSpPr>
              <a:spLocks noChangeShapeType="1"/>
            </p:cNvSpPr>
            <p:nvPr/>
          </p:nvSpPr>
          <p:spPr bwMode="auto">
            <a:xfrm>
              <a:off x="3840" y="3473"/>
              <a:ext cx="0"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3" name="Line 8"/>
            <p:cNvSpPr>
              <a:spLocks noChangeShapeType="1"/>
            </p:cNvSpPr>
            <p:nvPr/>
          </p:nvSpPr>
          <p:spPr bwMode="auto">
            <a:xfrm>
              <a:off x="3984" y="3387"/>
              <a:ext cx="0" cy="34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4" name="Line 9"/>
            <p:cNvSpPr>
              <a:spLocks noChangeShapeType="1"/>
            </p:cNvSpPr>
            <p:nvPr/>
          </p:nvSpPr>
          <p:spPr bwMode="auto">
            <a:xfrm flipV="1">
              <a:off x="3696" y="3645"/>
              <a:ext cx="144" cy="8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5" name="Line 10"/>
            <p:cNvSpPr>
              <a:spLocks noChangeShapeType="1"/>
            </p:cNvSpPr>
            <p:nvPr/>
          </p:nvSpPr>
          <p:spPr bwMode="auto">
            <a:xfrm>
              <a:off x="3696" y="3731"/>
              <a:ext cx="0"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46" name="Line 11"/>
            <p:cNvSpPr>
              <a:spLocks noChangeShapeType="1"/>
            </p:cNvSpPr>
            <p:nvPr/>
          </p:nvSpPr>
          <p:spPr bwMode="auto">
            <a:xfrm flipV="1">
              <a:off x="3696" y="3731"/>
              <a:ext cx="288"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892" name="Line 12"/>
          <p:cNvSpPr>
            <a:spLocks noChangeShapeType="1"/>
          </p:cNvSpPr>
          <p:nvPr/>
        </p:nvSpPr>
        <p:spPr bwMode="auto">
          <a:xfrm flipH="1">
            <a:off x="8820150" y="5800725"/>
            <a:ext cx="19812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Line 13"/>
          <p:cNvSpPr>
            <a:spLocks noChangeShapeType="1"/>
          </p:cNvSpPr>
          <p:nvPr/>
        </p:nvSpPr>
        <p:spPr bwMode="auto">
          <a:xfrm flipH="1">
            <a:off x="9315450" y="5664200"/>
            <a:ext cx="165100" cy="2730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4" name="Rectangle 14"/>
          <p:cNvSpPr>
            <a:spLocks noChangeArrowheads="1"/>
          </p:cNvSpPr>
          <p:nvPr/>
        </p:nvSpPr>
        <p:spPr bwMode="auto">
          <a:xfrm>
            <a:off x="8967788" y="5794375"/>
            <a:ext cx="5953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7895" name="Rectangle 15"/>
          <p:cNvSpPr>
            <a:spLocks noChangeArrowheads="1"/>
          </p:cNvSpPr>
          <p:nvPr/>
        </p:nvSpPr>
        <p:spPr bwMode="auto">
          <a:xfrm>
            <a:off x="9463089" y="5534025"/>
            <a:ext cx="81272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Result</a:t>
            </a:r>
          </a:p>
        </p:txBody>
      </p:sp>
      <p:sp>
        <p:nvSpPr>
          <p:cNvPr id="37896" name="Line 16"/>
          <p:cNvSpPr>
            <a:spLocks noChangeShapeType="1"/>
          </p:cNvSpPr>
          <p:nvPr/>
        </p:nvSpPr>
        <p:spPr bwMode="auto">
          <a:xfrm>
            <a:off x="8572500" y="4981576"/>
            <a:ext cx="0" cy="409575"/>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7" name="Rectangle 17"/>
          <p:cNvSpPr>
            <a:spLocks noChangeArrowheads="1"/>
          </p:cNvSpPr>
          <p:nvPr/>
        </p:nvSpPr>
        <p:spPr bwMode="auto">
          <a:xfrm>
            <a:off x="7994650" y="4702175"/>
            <a:ext cx="1073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ALUctr</a:t>
            </a:r>
          </a:p>
        </p:txBody>
      </p:sp>
      <p:sp>
        <p:nvSpPr>
          <p:cNvPr id="37898" name="Rectangle 18"/>
          <p:cNvSpPr>
            <a:spLocks noChangeArrowheads="1"/>
          </p:cNvSpPr>
          <p:nvPr/>
        </p:nvSpPr>
        <p:spPr bwMode="auto">
          <a:xfrm>
            <a:off x="4025900" y="5951538"/>
            <a:ext cx="50494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Clk</a:t>
            </a:r>
          </a:p>
        </p:txBody>
      </p:sp>
      <p:sp>
        <p:nvSpPr>
          <p:cNvPr id="37899" name="Rectangle 19"/>
          <p:cNvSpPr>
            <a:spLocks noChangeArrowheads="1"/>
          </p:cNvSpPr>
          <p:nvPr/>
        </p:nvSpPr>
        <p:spPr bwMode="auto">
          <a:xfrm>
            <a:off x="3602039" y="5465763"/>
            <a:ext cx="74379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busW</a:t>
            </a:r>
          </a:p>
        </p:txBody>
      </p:sp>
      <p:sp>
        <p:nvSpPr>
          <p:cNvPr id="37900" name="Rectangle 20"/>
          <p:cNvSpPr>
            <a:spLocks noChangeArrowheads="1"/>
          </p:cNvSpPr>
          <p:nvPr/>
        </p:nvSpPr>
        <p:spPr bwMode="auto">
          <a:xfrm>
            <a:off x="4778375" y="5267326"/>
            <a:ext cx="1550988" cy="108426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7901" name="Line 21"/>
          <p:cNvSpPr>
            <a:spLocks noChangeShapeType="1"/>
          </p:cNvSpPr>
          <p:nvPr/>
        </p:nvSpPr>
        <p:spPr bwMode="auto">
          <a:xfrm>
            <a:off x="4806950" y="6124576"/>
            <a:ext cx="298450" cy="857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2" name="Line 22"/>
          <p:cNvSpPr>
            <a:spLocks noChangeShapeType="1"/>
          </p:cNvSpPr>
          <p:nvPr/>
        </p:nvSpPr>
        <p:spPr bwMode="auto">
          <a:xfrm flipH="1">
            <a:off x="4806950" y="6210301"/>
            <a:ext cx="298450" cy="1190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Oval 23"/>
          <p:cNvSpPr>
            <a:spLocks noChangeArrowheads="1"/>
          </p:cNvSpPr>
          <p:nvPr/>
        </p:nvSpPr>
        <p:spPr bwMode="auto">
          <a:xfrm>
            <a:off x="4613276" y="6172201"/>
            <a:ext cx="138113" cy="1111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7904" name="Rectangle 24"/>
          <p:cNvSpPr>
            <a:spLocks noChangeArrowheads="1"/>
          </p:cNvSpPr>
          <p:nvPr/>
        </p:nvSpPr>
        <p:spPr bwMode="auto">
          <a:xfrm>
            <a:off x="4178301" y="4781550"/>
            <a:ext cx="84266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RegWr</a:t>
            </a:r>
          </a:p>
        </p:txBody>
      </p:sp>
      <p:sp>
        <p:nvSpPr>
          <p:cNvPr id="37905" name="Line 25"/>
          <p:cNvSpPr>
            <a:spLocks noChangeShapeType="1"/>
          </p:cNvSpPr>
          <p:nvPr/>
        </p:nvSpPr>
        <p:spPr bwMode="auto">
          <a:xfrm flipH="1">
            <a:off x="3702050" y="5732463"/>
            <a:ext cx="107315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26"/>
          <p:cNvSpPr>
            <a:spLocks noChangeShapeType="1"/>
          </p:cNvSpPr>
          <p:nvPr/>
        </p:nvSpPr>
        <p:spPr bwMode="auto">
          <a:xfrm flipH="1">
            <a:off x="4197350" y="5595938"/>
            <a:ext cx="165100" cy="2730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Rectangle 27"/>
          <p:cNvSpPr>
            <a:spLocks noChangeArrowheads="1"/>
          </p:cNvSpPr>
          <p:nvPr/>
        </p:nvSpPr>
        <p:spPr bwMode="auto">
          <a:xfrm>
            <a:off x="3849689" y="5738813"/>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7908" name="Line 28"/>
          <p:cNvSpPr>
            <a:spLocks noChangeShapeType="1"/>
          </p:cNvSpPr>
          <p:nvPr/>
        </p:nvSpPr>
        <p:spPr bwMode="auto">
          <a:xfrm>
            <a:off x="6343650" y="5391150"/>
            <a:ext cx="19812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9"/>
          <p:cNvSpPr>
            <a:spLocks noChangeShapeType="1"/>
          </p:cNvSpPr>
          <p:nvPr/>
        </p:nvSpPr>
        <p:spPr bwMode="auto">
          <a:xfrm flipH="1">
            <a:off x="7416800" y="5254625"/>
            <a:ext cx="165100" cy="2730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Rectangle 30"/>
          <p:cNvSpPr>
            <a:spLocks noChangeArrowheads="1"/>
          </p:cNvSpPr>
          <p:nvPr/>
        </p:nvSpPr>
        <p:spPr bwMode="auto">
          <a:xfrm>
            <a:off x="7069139" y="5465763"/>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7911" name="Rectangle 31"/>
          <p:cNvSpPr>
            <a:spLocks noChangeArrowheads="1"/>
          </p:cNvSpPr>
          <p:nvPr/>
        </p:nvSpPr>
        <p:spPr bwMode="auto">
          <a:xfrm>
            <a:off x="6738939" y="5124450"/>
            <a:ext cx="69730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busA</a:t>
            </a:r>
          </a:p>
        </p:txBody>
      </p:sp>
      <p:sp>
        <p:nvSpPr>
          <p:cNvPr id="37912" name="Line 32"/>
          <p:cNvSpPr>
            <a:spLocks noChangeShapeType="1"/>
          </p:cNvSpPr>
          <p:nvPr/>
        </p:nvSpPr>
        <p:spPr bwMode="auto">
          <a:xfrm flipV="1">
            <a:off x="4940300" y="5049839"/>
            <a:ext cx="0" cy="2047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3" name="Line 33"/>
          <p:cNvSpPr>
            <a:spLocks noChangeShapeType="1"/>
          </p:cNvSpPr>
          <p:nvPr/>
        </p:nvSpPr>
        <p:spPr bwMode="auto">
          <a:xfrm>
            <a:off x="6343650" y="6210300"/>
            <a:ext cx="19812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Line 34"/>
          <p:cNvSpPr>
            <a:spLocks noChangeShapeType="1"/>
          </p:cNvSpPr>
          <p:nvPr/>
        </p:nvSpPr>
        <p:spPr bwMode="auto">
          <a:xfrm flipH="1">
            <a:off x="7416800" y="6073775"/>
            <a:ext cx="165100" cy="2730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5" name="Rectangle 35"/>
          <p:cNvSpPr>
            <a:spLocks noChangeArrowheads="1"/>
          </p:cNvSpPr>
          <p:nvPr/>
        </p:nvSpPr>
        <p:spPr bwMode="auto">
          <a:xfrm>
            <a:off x="7069139" y="6216650"/>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7916" name="Rectangle 36"/>
          <p:cNvSpPr>
            <a:spLocks noChangeArrowheads="1"/>
          </p:cNvSpPr>
          <p:nvPr/>
        </p:nvSpPr>
        <p:spPr bwMode="auto">
          <a:xfrm>
            <a:off x="6738939" y="5943600"/>
            <a:ext cx="69730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busB</a:t>
            </a:r>
          </a:p>
        </p:txBody>
      </p:sp>
      <p:sp>
        <p:nvSpPr>
          <p:cNvPr id="37917" name="Line 37"/>
          <p:cNvSpPr>
            <a:spLocks noChangeShapeType="1"/>
          </p:cNvSpPr>
          <p:nvPr/>
        </p:nvSpPr>
        <p:spPr bwMode="auto">
          <a:xfrm flipH="1">
            <a:off x="4114800" y="6210300"/>
            <a:ext cx="4953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8" name="Line 38"/>
          <p:cNvSpPr>
            <a:spLocks noChangeShapeType="1"/>
          </p:cNvSpPr>
          <p:nvPr/>
        </p:nvSpPr>
        <p:spPr bwMode="auto">
          <a:xfrm>
            <a:off x="5270500" y="4845051"/>
            <a:ext cx="0" cy="4095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9" name="Line 39"/>
          <p:cNvSpPr>
            <a:spLocks noChangeShapeType="1"/>
          </p:cNvSpPr>
          <p:nvPr/>
        </p:nvSpPr>
        <p:spPr bwMode="auto">
          <a:xfrm flipV="1">
            <a:off x="5187950" y="4981576"/>
            <a:ext cx="165100" cy="1365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Rectangle 40"/>
          <p:cNvSpPr>
            <a:spLocks noChangeArrowheads="1"/>
          </p:cNvSpPr>
          <p:nvPr/>
        </p:nvSpPr>
        <p:spPr bwMode="auto">
          <a:xfrm>
            <a:off x="5005388" y="4851400"/>
            <a:ext cx="299762"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a:t>
            </a:r>
          </a:p>
        </p:txBody>
      </p:sp>
      <p:sp>
        <p:nvSpPr>
          <p:cNvPr id="37921" name="Line 41"/>
          <p:cNvSpPr>
            <a:spLocks noChangeShapeType="1"/>
          </p:cNvSpPr>
          <p:nvPr/>
        </p:nvSpPr>
        <p:spPr bwMode="auto">
          <a:xfrm>
            <a:off x="5683250" y="4845051"/>
            <a:ext cx="0" cy="4095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Line 42"/>
          <p:cNvSpPr>
            <a:spLocks noChangeShapeType="1"/>
          </p:cNvSpPr>
          <p:nvPr/>
        </p:nvSpPr>
        <p:spPr bwMode="auto">
          <a:xfrm flipV="1">
            <a:off x="5600700" y="4981576"/>
            <a:ext cx="165100" cy="1365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Rectangle 43"/>
          <p:cNvSpPr>
            <a:spLocks noChangeArrowheads="1"/>
          </p:cNvSpPr>
          <p:nvPr/>
        </p:nvSpPr>
        <p:spPr bwMode="auto">
          <a:xfrm>
            <a:off x="5418138" y="4851400"/>
            <a:ext cx="299762"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a:t>
            </a:r>
          </a:p>
        </p:txBody>
      </p:sp>
      <p:sp>
        <p:nvSpPr>
          <p:cNvPr id="37924" name="Line 44"/>
          <p:cNvSpPr>
            <a:spLocks noChangeShapeType="1"/>
          </p:cNvSpPr>
          <p:nvPr/>
        </p:nvSpPr>
        <p:spPr bwMode="auto">
          <a:xfrm>
            <a:off x="6178550" y="4845051"/>
            <a:ext cx="0" cy="4095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5" name="Line 45"/>
          <p:cNvSpPr>
            <a:spLocks noChangeShapeType="1"/>
          </p:cNvSpPr>
          <p:nvPr/>
        </p:nvSpPr>
        <p:spPr bwMode="auto">
          <a:xfrm flipV="1">
            <a:off x="6096000" y="4981576"/>
            <a:ext cx="165100" cy="1365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Rectangle 46"/>
          <p:cNvSpPr>
            <a:spLocks noChangeArrowheads="1"/>
          </p:cNvSpPr>
          <p:nvPr/>
        </p:nvSpPr>
        <p:spPr bwMode="auto">
          <a:xfrm>
            <a:off x="5913438" y="4851400"/>
            <a:ext cx="299762"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a:t>
            </a:r>
          </a:p>
        </p:txBody>
      </p:sp>
      <p:sp>
        <p:nvSpPr>
          <p:cNvPr id="37927" name="Rectangle 47"/>
          <p:cNvSpPr>
            <a:spLocks noChangeArrowheads="1"/>
          </p:cNvSpPr>
          <p:nvPr/>
        </p:nvSpPr>
        <p:spPr bwMode="auto">
          <a:xfrm>
            <a:off x="5005389" y="5260975"/>
            <a:ext cx="49372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Rw</a:t>
            </a:r>
          </a:p>
        </p:txBody>
      </p:sp>
      <p:sp>
        <p:nvSpPr>
          <p:cNvPr id="37928" name="Rectangle 48"/>
          <p:cNvSpPr>
            <a:spLocks noChangeArrowheads="1"/>
          </p:cNvSpPr>
          <p:nvPr/>
        </p:nvSpPr>
        <p:spPr bwMode="auto">
          <a:xfrm>
            <a:off x="5500688" y="5260975"/>
            <a:ext cx="44723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Ra</a:t>
            </a:r>
          </a:p>
        </p:txBody>
      </p:sp>
      <p:sp>
        <p:nvSpPr>
          <p:cNvPr id="37929" name="Rectangle 49"/>
          <p:cNvSpPr>
            <a:spLocks noChangeArrowheads="1"/>
          </p:cNvSpPr>
          <p:nvPr/>
        </p:nvSpPr>
        <p:spPr bwMode="auto">
          <a:xfrm>
            <a:off x="5913439" y="5260975"/>
            <a:ext cx="458459"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Rb</a:t>
            </a:r>
          </a:p>
        </p:txBody>
      </p:sp>
      <p:sp>
        <p:nvSpPr>
          <p:cNvPr id="37930" name="Rectangle 50"/>
          <p:cNvSpPr>
            <a:spLocks noChangeArrowheads="1"/>
          </p:cNvSpPr>
          <p:nvPr/>
        </p:nvSpPr>
        <p:spPr bwMode="auto">
          <a:xfrm>
            <a:off x="5005388" y="5534025"/>
            <a:ext cx="1120500"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 32-</a:t>
            </a:r>
            <a:r>
              <a:rPr kumimoji="1" lang="en-US" altLang="zh-TW" sz="1600" b="1">
                <a:latin typeface="Arial" panose="020B0604020202020204" pitchFamily="34" charset="0"/>
              </a:rPr>
              <a:t>bit</a:t>
            </a:r>
          </a:p>
          <a:p>
            <a:r>
              <a:rPr kumimoji="1" lang="en-US" altLang="zh-TW" sz="1600" b="1">
                <a:latin typeface="Arial" panose="020B0604020202020204" pitchFamily="34" charset="0"/>
              </a:rPr>
              <a:t>Registers</a:t>
            </a:r>
          </a:p>
        </p:txBody>
      </p:sp>
      <p:sp>
        <p:nvSpPr>
          <p:cNvPr id="37931" name="Line 51"/>
          <p:cNvSpPr>
            <a:spLocks noChangeShapeType="1"/>
          </p:cNvSpPr>
          <p:nvPr/>
        </p:nvSpPr>
        <p:spPr bwMode="auto">
          <a:xfrm>
            <a:off x="9975850" y="5800725"/>
            <a:ext cx="0" cy="7508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Line 52"/>
          <p:cNvSpPr>
            <a:spLocks noChangeShapeType="1"/>
          </p:cNvSpPr>
          <p:nvPr/>
        </p:nvSpPr>
        <p:spPr bwMode="auto">
          <a:xfrm flipH="1">
            <a:off x="3702050" y="6551613"/>
            <a:ext cx="62738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3" name="Line 53"/>
          <p:cNvSpPr>
            <a:spLocks noChangeShapeType="1"/>
          </p:cNvSpPr>
          <p:nvPr/>
        </p:nvSpPr>
        <p:spPr bwMode="auto">
          <a:xfrm flipV="1">
            <a:off x="3702050" y="5732463"/>
            <a:ext cx="0" cy="8191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Rectangle 54"/>
          <p:cNvSpPr>
            <a:spLocks noChangeArrowheads="1"/>
          </p:cNvSpPr>
          <p:nvPr/>
        </p:nvSpPr>
        <p:spPr bwMode="auto">
          <a:xfrm>
            <a:off x="5500688" y="4578350"/>
            <a:ext cx="44723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Rs</a:t>
            </a:r>
          </a:p>
        </p:txBody>
      </p:sp>
      <p:sp>
        <p:nvSpPr>
          <p:cNvPr id="37935" name="Rectangle 55"/>
          <p:cNvSpPr>
            <a:spLocks noChangeArrowheads="1"/>
          </p:cNvSpPr>
          <p:nvPr/>
        </p:nvSpPr>
        <p:spPr bwMode="auto">
          <a:xfrm>
            <a:off x="5995988" y="4578350"/>
            <a:ext cx="4023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a:t>
            </a:r>
          </a:p>
        </p:txBody>
      </p:sp>
      <p:sp>
        <p:nvSpPr>
          <p:cNvPr id="37936" name="Rectangle 56"/>
          <p:cNvSpPr>
            <a:spLocks noChangeArrowheads="1"/>
          </p:cNvSpPr>
          <p:nvPr/>
        </p:nvSpPr>
        <p:spPr bwMode="auto">
          <a:xfrm>
            <a:off x="5087939" y="4578350"/>
            <a:ext cx="458459"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Rd</a:t>
            </a:r>
          </a:p>
        </p:txBody>
      </p:sp>
      <p:sp>
        <p:nvSpPr>
          <p:cNvPr id="37937" name="Rectangle 57"/>
          <p:cNvSpPr>
            <a:spLocks noChangeArrowheads="1"/>
          </p:cNvSpPr>
          <p:nvPr/>
        </p:nvSpPr>
        <p:spPr bwMode="auto">
          <a:xfrm rot="5400000">
            <a:off x="8362402" y="5645415"/>
            <a:ext cx="60593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a:t>
            </a:r>
          </a:p>
        </p:txBody>
      </p:sp>
      <p:sp>
        <p:nvSpPr>
          <p:cNvPr id="37938" name="Line 58"/>
          <p:cNvSpPr>
            <a:spLocks noChangeShapeType="1"/>
          </p:cNvSpPr>
          <p:nvPr/>
        </p:nvSpPr>
        <p:spPr bwMode="auto">
          <a:xfrm>
            <a:off x="1638300" y="685800"/>
            <a:ext cx="13208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Line 59"/>
          <p:cNvSpPr>
            <a:spLocks noChangeShapeType="1"/>
          </p:cNvSpPr>
          <p:nvPr/>
        </p:nvSpPr>
        <p:spPr bwMode="auto">
          <a:xfrm>
            <a:off x="2959100" y="685800"/>
            <a:ext cx="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0" name="Line 60"/>
          <p:cNvSpPr>
            <a:spLocks noChangeShapeType="1"/>
          </p:cNvSpPr>
          <p:nvPr/>
        </p:nvSpPr>
        <p:spPr bwMode="auto">
          <a:xfrm>
            <a:off x="2959100" y="914400"/>
            <a:ext cx="3302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Line 61"/>
          <p:cNvSpPr>
            <a:spLocks noChangeShapeType="1"/>
          </p:cNvSpPr>
          <p:nvPr/>
        </p:nvSpPr>
        <p:spPr bwMode="auto">
          <a:xfrm>
            <a:off x="6261100" y="685800"/>
            <a:ext cx="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2" name="Line 62"/>
          <p:cNvSpPr>
            <a:spLocks noChangeShapeType="1"/>
          </p:cNvSpPr>
          <p:nvPr/>
        </p:nvSpPr>
        <p:spPr bwMode="auto">
          <a:xfrm>
            <a:off x="6261100" y="685800"/>
            <a:ext cx="37147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3" name="Line 63"/>
          <p:cNvSpPr>
            <a:spLocks noChangeShapeType="1"/>
          </p:cNvSpPr>
          <p:nvPr/>
        </p:nvSpPr>
        <p:spPr bwMode="auto">
          <a:xfrm>
            <a:off x="9975850" y="685800"/>
            <a:ext cx="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4" name="Line 64"/>
          <p:cNvSpPr>
            <a:spLocks noChangeShapeType="1"/>
          </p:cNvSpPr>
          <p:nvPr/>
        </p:nvSpPr>
        <p:spPr bwMode="auto">
          <a:xfrm>
            <a:off x="9975850" y="914400"/>
            <a:ext cx="7429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5" name="Rectangle 65"/>
          <p:cNvSpPr>
            <a:spLocks noChangeArrowheads="1"/>
          </p:cNvSpPr>
          <p:nvPr/>
        </p:nvSpPr>
        <p:spPr bwMode="auto">
          <a:xfrm>
            <a:off x="1290639" y="719139"/>
            <a:ext cx="46487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Clk</a:t>
            </a:r>
          </a:p>
        </p:txBody>
      </p:sp>
      <p:sp>
        <p:nvSpPr>
          <p:cNvPr id="37946" name="Line 66"/>
          <p:cNvSpPr>
            <a:spLocks noChangeShapeType="1"/>
          </p:cNvSpPr>
          <p:nvPr/>
        </p:nvSpPr>
        <p:spPr bwMode="auto">
          <a:xfrm>
            <a:off x="1720850" y="1219200"/>
            <a:ext cx="14033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7" name="Line 67"/>
          <p:cNvSpPr>
            <a:spLocks noChangeShapeType="1"/>
          </p:cNvSpPr>
          <p:nvPr/>
        </p:nvSpPr>
        <p:spPr bwMode="auto">
          <a:xfrm>
            <a:off x="3124200" y="12192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8" name="Line 68"/>
          <p:cNvSpPr>
            <a:spLocks noChangeShapeType="1"/>
          </p:cNvSpPr>
          <p:nvPr/>
        </p:nvSpPr>
        <p:spPr bwMode="auto">
          <a:xfrm>
            <a:off x="1720850" y="1447800"/>
            <a:ext cx="14033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9" name="Line 69"/>
          <p:cNvSpPr>
            <a:spLocks noChangeShapeType="1"/>
          </p:cNvSpPr>
          <p:nvPr/>
        </p:nvSpPr>
        <p:spPr bwMode="auto">
          <a:xfrm flipV="1">
            <a:off x="3124200" y="12192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0" name="Line 70"/>
          <p:cNvSpPr>
            <a:spLocks noChangeShapeType="1"/>
          </p:cNvSpPr>
          <p:nvPr/>
        </p:nvSpPr>
        <p:spPr bwMode="auto">
          <a:xfrm>
            <a:off x="3289300" y="1219200"/>
            <a:ext cx="68516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1" name="Rectangle 71"/>
          <p:cNvSpPr>
            <a:spLocks noChangeArrowheads="1"/>
          </p:cNvSpPr>
          <p:nvPr/>
        </p:nvSpPr>
        <p:spPr bwMode="auto">
          <a:xfrm>
            <a:off x="1290638" y="1217614"/>
            <a:ext cx="49371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PC</a:t>
            </a:r>
          </a:p>
        </p:txBody>
      </p:sp>
      <p:sp>
        <p:nvSpPr>
          <p:cNvPr id="37952" name="Line 72"/>
          <p:cNvSpPr>
            <a:spLocks noChangeShapeType="1"/>
          </p:cNvSpPr>
          <p:nvPr/>
        </p:nvSpPr>
        <p:spPr bwMode="auto">
          <a:xfrm>
            <a:off x="3289300" y="1447800"/>
            <a:ext cx="68516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3" name="Line 73"/>
          <p:cNvSpPr>
            <a:spLocks noChangeShapeType="1"/>
          </p:cNvSpPr>
          <p:nvPr/>
        </p:nvSpPr>
        <p:spPr bwMode="auto">
          <a:xfrm>
            <a:off x="2959100" y="990600"/>
            <a:ext cx="0" cy="3352800"/>
          </a:xfrm>
          <a:prstGeom prst="line">
            <a:avLst/>
          </a:prstGeom>
          <a:noFill/>
          <a:ln w="254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4" name="Line 74"/>
          <p:cNvSpPr>
            <a:spLocks noChangeShapeType="1"/>
          </p:cNvSpPr>
          <p:nvPr/>
        </p:nvSpPr>
        <p:spPr bwMode="auto">
          <a:xfrm>
            <a:off x="9975850" y="990600"/>
            <a:ext cx="0" cy="3352800"/>
          </a:xfrm>
          <a:prstGeom prst="line">
            <a:avLst/>
          </a:prstGeom>
          <a:noFill/>
          <a:ln w="254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5" name="Line 75"/>
          <p:cNvSpPr>
            <a:spLocks noChangeShapeType="1"/>
          </p:cNvSpPr>
          <p:nvPr/>
        </p:nvSpPr>
        <p:spPr bwMode="auto">
          <a:xfrm>
            <a:off x="10140950" y="12192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6" name="Line 76"/>
          <p:cNvSpPr>
            <a:spLocks noChangeShapeType="1"/>
          </p:cNvSpPr>
          <p:nvPr/>
        </p:nvSpPr>
        <p:spPr bwMode="auto">
          <a:xfrm flipV="1">
            <a:off x="10140950" y="12192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7" name="Line 77"/>
          <p:cNvSpPr>
            <a:spLocks noChangeShapeType="1"/>
          </p:cNvSpPr>
          <p:nvPr/>
        </p:nvSpPr>
        <p:spPr bwMode="auto">
          <a:xfrm>
            <a:off x="2298700" y="1752600"/>
            <a:ext cx="22288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8" name="Line 78"/>
          <p:cNvSpPr>
            <a:spLocks noChangeShapeType="1"/>
          </p:cNvSpPr>
          <p:nvPr/>
        </p:nvSpPr>
        <p:spPr bwMode="auto">
          <a:xfrm>
            <a:off x="4527550" y="17526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9" name="Line 79"/>
          <p:cNvSpPr>
            <a:spLocks noChangeShapeType="1"/>
          </p:cNvSpPr>
          <p:nvPr/>
        </p:nvSpPr>
        <p:spPr bwMode="auto">
          <a:xfrm>
            <a:off x="2298700" y="1981200"/>
            <a:ext cx="22288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0" name="Line 80"/>
          <p:cNvSpPr>
            <a:spLocks noChangeShapeType="1"/>
          </p:cNvSpPr>
          <p:nvPr/>
        </p:nvSpPr>
        <p:spPr bwMode="auto">
          <a:xfrm flipV="1">
            <a:off x="4527550" y="17526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1" name="Line 81"/>
          <p:cNvSpPr>
            <a:spLocks noChangeShapeType="1"/>
          </p:cNvSpPr>
          <p:nvPr/>
        </p:nvSpPr>
        <p:spPr bwMode="auto">
          <a:xfrm>
            <a:off x="4692650" y="1752600"/>
            <a:ext cx="60261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2" name="Rectangle 82"/>
          <p:cNvSpPr>
            <a:spLocks noChangeArrowheads="1"/>
          </p:cNvSpPr>
          <p:nvPr/>
        </p:nvSpPr>
        <p:spPr bwMode="auto">
          <a:xfrm>
            <a:off x="1308100" y="1631950"/>
            <a:ext cx="1238250"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Rs, Rt, Rd,</a:t>
            </a:r>
          </a:p>
          <a:p>
            <a:r>
              <a:rPr kumimoji="1" lang="en-US" altLang="zh-TW" sz="1400" b="1">
                <a:latin typeface="Arial" panose="020B0604020202020204" pitchFamily="34" charset="0"/>
              </a:rPr>
              <a:t>Op, Func</a:t>
            </a:r>
          </a:p>
        </p:txBody>
      </p:sp>
      <p:sp>
        <p:nvSpPr>
          <p:cNvPr id="37963" name="Line 83"/>
          <p:cNvSpPr>
            <a:spLocks noChangeShapeType="1"/>
          </p:cNvSpPr>
          <p:nvPr/>
        </p:nvSpPr>
        <p:spPr bwMode="auto">
          <a:xfrm>
            <a:off x="4692650" y="1981200"/>
            <a:ext cx="60261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4" name="Line 84"/>
          <p:cNvSpPr>
            <a:spLocks noChangeShapeType="1"/>
          </p:cNvSpPr>
          <p:nvPr/>
        </p:nvSpPr>
        <p:spPr bwMode="auto">
          <a:xfrm>
            <a:off x="3206750" y="990600"/>
            <a:ext cx="0" cy="68580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5" name="Rectangle 85"/>
          <p:cNvSpPr>
            <a:spLocks noChangeArrowheads="1"/>
          </p:cNvSpPr>
          <p:nvPr/>
        </p:nvSpPr>
        <p:spPr bwMode="auto">
          <a:xfrm>
            <a:off x="3684588" y="947739"/>
            <a:ext cx="891270"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Clk-to-Q</a:t>
            </a:r>
          </a:p>
        </p:txBody>
      </p:sp>
      <p:sp>
        <p:nvSpPr>
          <p:cNvPr id="37966" name="Line 86"/>
          <p:cNvSpPr>
            <a:spLocks noChangeShapeType="1"/>
          </p:cNvSpPr>
          <p:nvPr/>
        </p:nvSpPr>
        <p:spPr bwMode="auto">
          <a:xfrm flipH="1">
            <a:off x="3206750" y="1066800"/>
            <a:ext cx="4953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7" name="Line 87"/>
          <p:cNvSpPr>
            <a:spLocks noChangeShapeType="1"/>
          </p:cNvSpPr>
          <p:nvPr/>
        </p:nvSpPr>
        <p:spPr bwMode="auto">
          <a:xfrm flipH="1">
            <a:off x="2463800" y="1066800"/>
            <a:ext cx="4953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8" name="Line 88"/>
          <p:cNvSpPr>
            <a:spLocks noChangeShapeType="1"/>
          </p:cNvSpPr>
          <p:nvPr/>
        </p:nvSpPr>
        <p:spPr bwMode="auto">
          <a:xfrm>
            <a:off x="1885950" y="2286000"/>
            <a:ext cx="38798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9" name="Line 89"/>
          <p:cNvSpPr>
            <a:spLocks noChangeShapeType="1"/>
          </p:cNvSpPr>
          <p:nvPr/>
        </p:nvSpPr>
        <p:spPr bwMode="auto">
          <a:xfrm>
            <a:off x="5765800" y="22860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0" name="Line 90"/>
          <p:cNvSpPr>
            <a:spLocks noChangeShapeType="1"/>
          </p:cNvSpPr>
          <p:nvPr/>
        </p:nvSpPr>
        <p:spPr bwMode="auto">
          <a:xfrm>
            <a:off x="1885950" y="2514600"/>
            <a:ext cx="38798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1" name="Line 91"/>
          <p:cNvSpPr>
            <a:spLocks noChangeShapeType="1"/>
          </p:cNvSpPr>
          <p:nvPr/>
        </p:nvSpPr>
        <p:spPr bwMode="auto">
          <a:xfrm flipV="1">
            <a:off x="5765800" y="22860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2" name="Line 92"/>
          <p:cNvSpPr>
            <a:spLocks noChangeShapeType="1"/>
          </p:cNvSpPr>
          <p:nvPr/>
        </p:nvSpPr>
        <p:spPr bwMode="auto">
          <a:xfrm>
            <a:off x="5930900" y="2286000"/>
            <a:ext cx="47879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3" name="Line 93"/>
          <p:cNvSpPr>
            <a:spLocks noChangeShapeType="1"/>
          </p:cNvSpPr>
          <p:nvPr/>
        </p:nvSpPr>
        <p:spPr bwMode="auto">
          <a:xfrm>
            <a:off x="5930900" y="2514600"/>
            <a:ext cx="47879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4" name="Line 94"/>
          <p:cNvSpPr>
            <a:spLocks noChangeShapeType="1"/>
          </p:cNvSpPr>
          <p:nvPr/>
        </p:nvSpPr>
        <p:spPr bwMode="auto">
          <a:xfrm>
            <a:off x="1885950" y="3352800"/>
            <a:ext cx="50355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5" name="Line 95"/>
          <p:cNvSpPr>
            <a:spLocks noChangeShapeType="1"/>
          </p:cNvSpPr>
          <p:nvPr/>
        </p:nvSpPr>
        <p:spPr bwMode="auto">
          <a:xfrm>
            <a:off x="6921500" y="33528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6" name="Line 96"/>
          <p:cNvSpPr>
            <a:spLocks noChangeShapeType="1"/>
          </p:cNvSpPr>
          <p:nvPr/>
        </p:nvSpPr>
        <p:spPr bwMode="auto">
          <a:xfrm>
            <a:off x="1885950" y="3581400"/>
            <a:ext cx="50355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7" name="Line 97"/>
          <p:cNvSpPr>
            <a:spLocks noChangeShapeType="1"/>
          </p:cNvSpPr>
          <p:nvPr/>
        </p:nvSpPr>
        <p:spPr bwMode="auto">
          <a:xfrm flipV="1">
            <a:off x="6921500" y="33528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8" name="Line 98"/>
          <p:cNvSpPr>
            <a:spLocks noChangeShapeType="1"/>
          </p:cNvSpPr>
          <p:nvPr/>
        </p:nvSpPr>
        <p:spPr bwMode="auto">
          <a:xfrm>
            <a:off x="7086600" y="3581400"/>
            <a:ext cx="36322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9" name="Line 99"/>
          <p:cNvSpPr>
            <a:spLocks noChangeShapeType="1"/>
          </p:cNvSpPr>
          <p:nvPr/>
        </p:nvSpPr>
        <p:spPr bwMode="auto">
          <a:xfrm>
            <a:off x="1885950" y="3886200"/>
            <a:ext cx="62738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0" name="Line 100"/>
          <p:cNvSpPr>
            <a:spLocks noChangeShapeType="1"/>
          </p:cNvSpPr>
          <p:nvPr/>
        </p:nvSpPr>
        <p:spPr bwMode="auto">
          <a:xfrm>
            <a:off x="8159750" y="38862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1" name="Line 101"/>
          <p:cNvSpPr>
            <a:spLocks noChangeShapeType="1"/>
          </p:cNvSpPr>
          <p:nvPr/>
        </p:nvSpPr>
        <p:spPr bwMode="auto">
          <a:xfrm>
            <a:off x="1885950" y="4114800"/>
            <a:ext cx="62738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2" name="Line 102"/>
          <p:cNvSpPr>
            <a:spLocks noChangeShapeType="1"/>
          </p:cNvSpPr>
          <p:nvPr/>
        </p:nvSpPr>
        <p:spPr bwMode="auto">
          <a:xfrm flipV="1">
            <a:off x="8159750" y="38862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3" name="Line 103"/>
          <p:cNvSpPr>
            <a:spLocks noChangeShapeType="1"/>
          </p:cNvSpPr>
          <p:nvPr/>
        </p:nvSpPr>
        <p:spPr bwMode="auto">
          <a:xfrm>
            <a:off x="8324850" y="3886200"/>
            <a:ext cx="23939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4" name="Line 104"/>
          <p:cNvSpPr>
            <a:spLocks noChangeShapeType="1"/>
          </p:cNvSpPr>
          <p:nvPr/>
        </p:nvSpPr>
        <p:spPr bwMode="auto">
          <a:xfrm>
            <a:off x="8324850" y="4114800"/>
            <a:ext cx="23939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5" name="Rectangle 105"/>
          <p:cNvSpPr>
            <a:spLocks noChangeArrowheads="1"/>
          </p:cNvSpPr>
          <p:nvPr/>
        </p:nvSpPr>
        <p:spPr bwMode="auto">
          <a:xfrm>
            <a:off x="1290638" y="2249489"/>
            <a:ext cx="8429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ALUctr</a:t>
            </a:r>
          </a:p>
        </p:txBody>
      </p:sp>
      <p:sp>
        <p:nvSpPr>
          <p:cNvPr id="37986" name="Line 106"/>
          <p:cNvSpPr>
            <a:spLocks noChangeShapeType="1"/>
          </p:cNvSpPr>
          <p:nvPr/>
        </p:nvSpPr>
        <p:spPr bwMode="auto">
          <a:xfrm>
            <a:off x="4610100" y="1524000"/>
            <a:ext cx="0" cy="220980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7" name="Rectangle 107"/>
          <p:cNvSpPr>
            <a:spLocks noChangeArrowheads="1"/>
          </p:cNvSpPr>
          <p:nvPr/>
        </p:nvSpPr>
        <p:spPr bwMode="auto">
          <a:xfrm>
            <a:off x="4675189" y="1481139"/>
            <a:ext cx="2981265"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Instruction Memory Access Time</a:t>
            </a:r>
          </a:p>
        </p:txBody>
      </p:sp>
      <p:sp>
        <p:nvSpPr>
          <p:cNvPr id="37988" name="Line 108"/>
          <p:cNvSpPr>
            <a:spLocks noChangeShapeType="1"/>
          </p:cNvSpPr>
          <p:nvPr/>
        </p:nvSpPr>
        <p:spPr bwMode="auto">
          <a:xfrm>
            <a:off x="3206750" y="1600200"/>
            <a:ext cx="1403350"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9" name="Rectangle 109"/>
          <p:cNvSpPr>
            <a:spLocks noChangeArrowheads="1"/>
          </p:cNvSpPr>
          <p:nvPr/>
        </p:nvSpPr>
        <p:spPr bwMode="auto">
          <a:xfrm>
            <a:off x="3354388" y="2249489"/>
            <a:ext cx="10080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Old Value</a:t>
            </a:r>
          </a:p>
        </p:txBody>
      </p:sp>
      <p:sp>
        <p:nvSpPr>
          <p:cNvPr id="37990" name="Rectangle 110"/>
          <p:cNvSpPr>
            <a:spLocks noChangeArrowheads="1"/>
          </p:cNvSpPr>
          <p:nvPr/>
        </p:nvSpPr>
        <p:spPr bwMode="auto">
          <a:xfrm>
            <a:off x="6408738" y="2249489"/>
            <a:ext cx="11731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New Value</a:t>
            </a:r>
          </a:p>
        </p:txBody>
      </p:sp>
      <p:sp>
        <p:nvSpPr>
          <p:cNvPr id="37991" name="Line 111"/>
          <p:cNvSpPr>
            <a:spLocks noChangeShapeType="1"/>
          </p:cNvSpPr>
          <p:nvPr/>
        </p:nvSpPr>
        <p:spPr bwMode="auto">
          <a:xfrm>
            <a:off x="5848350" y="2057400"/>
            <a:ext cx="0" cy="106680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2" name="Line 112"/>
          <p:cNvSpPr>
            <a:spLocks noChangeShapeType="1"/>
          </p:cNvSpPr>
          <p:nvPr/>
        </p:nvSpPr>
        <p:spPr bwMode="auto">
          <a:xfrm>
            <a:off x="1885950" y="2819400"/>
            <a:ext cx="41275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3" name="Line 113"/>
          <p:cNvSpPr>
            <a:spLocks noChangeShapeType="1"/>
          </p:cNvSpPr>
          <p:nvPr/>
        </p:nvSpPr>
        <p:spPr bwMode="auto">
          <a:xfrm flipH="1">
            <a:off x="5765800" y="2819400"/>
            <a:ext cx="16510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4" name="Line 114"/>
          <p:cNvSpPr>
            <a:spLocks noChangeShapeType="1"/>
          </p:cNvSpPr>
          <p:nvPr/>
        </p:nvSpPr>
        <p:spPr bwMode="auto">
          <a:xfrm>
            <a:off x="1885950" y="3048000"/>
            <a:ext cx="38798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5" name="Line 115"/>
          <p:cNvSpPr>
            <a:spLocks noChangeShapeType="1"/>
          </p:cNvSpPr>
          <p:nvPr/>
        </p:nvSpPr>
        <p:spPr bwMode="auto">
          <a:xfrm>
            <a:off x="5930900" y="2819400"/>
            <a:ext cx="47879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6" name="Rectangle 116"/>
          <p:cNvSpPr>
            <a:spLocks noChangeArrowheads="1"/>
          </p:cNvSpPr>
          <p:nvPr/>
        </p:nvSpPr>
        <p:spPr bwMode="auto">
          <a:xfrm>
            <a:off x="1290638" y="2782889"/>
            <a:ext cx="8429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RegWr</a:t>
            </a:r>
          </a:p>
        </p:txBody>
      </p:sp>
      <p:sp>
        <p:nvSpPr>
          <p:cNvPr id="37997" name="Rectangle 117"/>
          <p:cNvSpPr>
            <a:spLocks noChangeArrowheads="1"/>
          </p:cNvSpPr>
          <p:nvPr/>
        </p:nvSpPr>
        <p:spPr bwMode="auto">
          <a:xfrm>
            <a:off x="3354388" y="2782889"/>
            <a:ext cx="10080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Old Value</a:t>
            </a:r>
          </a:p>
        </p:txBody>
      </p:sp>
      <p:sp>
        <p:nvSpPr>
          <p:cNvPr id="37998" name="Rectangle 118"/>
          <p:cNvSpPr>
            <a:spLocks noChangeArrowheads="1"/>
          </p:cNvSpPr>
          <p:nvPr/>
        </p:nvSpPr>
        <p:spPr bwMode="auto">
          <a:xfrm>
            <a:off x="6408738" y="2782889"/>
            <a:ext cx="11731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New Value</a:t>
            </a:r>
          </a:p>
        </p:txBody>
      </p:sp>
      <p:sp>
        <p:nvSpPr>
          <p:cNvPr id="37999" name="Line 119"/>
          <p:cNvSpPr>
            <a:spLocks noChangeShapeType="1"/>
          </p:cNvSpPr>
          <p:nvPr/>
        </p:nvSpPr>
        <p:spPr bwMode="auto">
          <a:xfrm>
            <a:off x="4610100" y="2133600"/>
            <a:ext cx="1238250"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00" name="Rectangle 120"/>
          <p:cNvSpPr>
            <a:spLocks noChangeArrowheads="1"/>
          </p:cNvSpPr>
          <p:nvPr/>
        </p:nvSpPr>
        <p:spPr bwMode="auto">
          <a:xfrm>
            <a:off x="5830889" y="2014539"/>
            <a:ext cx="260007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Delay through Control Logic</a:t>
            </a:r>
          </a:p>
        </p:txBody>
      </p:sp>
      <p:sp>
        <p:nvSpPr>
          <p:cNvPr id="38001" name="Line 121"/>
          <p:cNvSpPr>
            <a:spLocks noChangeShapeType="1"/>
          </p:cNvSpPr>
          <p:nvPr/>
        </p:nvSpPr>
        <p:spPr bwMode="auto">
          <a:xfrm>
            <a:off x="7086600" y="3352800"/>
            <a:ext cx="36322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02" name="Rectangle 122"/>
          <p:cNvSpPr>
            <a:spLocks noChangeArrowheads="1"/>
          </p:cNvSpPr>
          <p:nvPr/>
        </p:nvSpPr>
        <p:spPr bwMode="auto">
          <a:xfrm>
            <a:off x="1290638" y="3316288"/>
            <a:ext cx="842962"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busA, B</a:t>
            </a:r>
          </a:p>
        </p:txBody>
      </p:sp>
      <p:sp>
        <p:nvSpPr>
          <p:cNvPr id="38003" name="Line 123"/>
          <p:cNvSpPr>
            <a:spLocks noChangeShapeType="1"/>
          </p:cNvSpPr>
          <p:nvPr/>
        </p:nvSpPr>
        <p:spPr bwMode="auto">
          <a:xfrm>
            <a:off x="7004050" y="3124200"/>
            <a:ext cx="0" cy="68580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04" name="Line 124"/>
          <p:cNvSpPr>
            <a:spLocks noChangeShapeType="1"/>
          </p:cNvSpPr>
          <p:nvPr/>
        </p:nvSpPr>
        <p:spPr bwMode="auto">
          <a:xfrm>
            <a:off x="4610100" y="3200400"/>
            <a:ext cx="2393950"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05" name="Rectangle 125"/>
          <p:cNvSpPr>
            <a:spLocks noChangeArrowheads="1"/>
          </p:cNvSpPr>
          <p:nvPr/>
        </p:nvSpPr>
        <p:spPr bwMode="auto">
          <a:xfrm>
            <a:off x="6986588" y="3081339"/>
            <a:ext cx="2394566"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Register File Access Time</a:t>
            </a:r>
          </a:p>
        </p:txBody>
      </p:sp>
      <p:sp>
        <p:nvSpPr>
          <p:cNvPr id="38006" name="Rectangle 126"/>
          <p:cNvSpPr>
            <a:spLocks noChangeArrowheads="1"/>
          </p:cNvSpPr>
          <p:nvPr/>
        </p:nvSpPr>
        <p:spPr bwMode="auto">
          <a:xfrm>
            <a:off x="3436938" y="3316289"/>
            <a:ext cx="10080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Old Value</a:t>
            </a:r>
          </a:p>
        </p:txBody>
      </p:sp>
      <p:sp>
        <p:nvSpPr>
          <p:cNvPr id="38007" name="Rectangle 127"/>
          <p:cNvSpPr>
            <a:spLocks noChangeArrowheads="1"/>
          </p:cNvSpPr>
          <p:nvPr/>
        </p:nvSpPr>
        <p:spPr bwMode="auto">
          <a:xfrm>
            <a:off x="7646988" y="3316289"/>
            <a:ext cx="11731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New Value</a:t>
            </a:r>
          </a:p>
        </p:txBody>
      </p:sp>
      <p:sp>
        <p:nvSpPr>
          <p:cNvPr id="38008" name="Rectangle 128"/>
          <p:cNvSpPr>
            <a:spLocks noChangeArrowheads="1"/>
          </p:cNvSpPr>
          <p:nvPr/>
        </p:nvSpPr>
        <p:spPr bwMode="auto">
          <a:xfrm>
            <a:off x="1290638" y="3849689"/>
            <a:ext cx="8429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busW</a:t>
            </a:r>
          </a:p>
        </p:txBody>
      </p:sp>
      <p:sp>
        <p:nvSpPr>
          <p:cNvPr id="38009" name="Line 129"/>
          <p:cNvSpPr>
            <a:spLocks noChangeShapeType="1"/>
          </p:cNvSpPr>
          <p:nvPr/>
        </p:nvSpPr>
        <p:spPr bwMode="auto">
          <a:xfrm>
            <a:off x="8242300" y="3657600"/>
            <a:ext cx="0" cy="68580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10" name="Line 130"/>
          <p:cNvSpPr>
            <a:spLocks noChangeShapeType="1"/>
          </p:cNvSpPr>
          <p:nvPr/>
        </p:nvSpPr>
        <p:spPr bwMode="auto">
          <a:xfrm>
            <a:off x="7004050" y="3733800"/>
            <a:ext cx="1238250"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11" name="Rectangle 131"/>
          <p:cNvSpPr>
            <a:spLocks noChangeArrowheads="1"/>
          </p:cNvSpPr>
          <p:nvPr/>
        </p:nvSpPr>
        <p:spPr bwMode="auto">
          <a:xfrm>
            <a:off x="8307389" y="3614739"/>
            <a:ext cx="1082027"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ALU Delay</a:t>
            </a:r>
          </a:p>
        </p:txBody>
      </p:sp>
      <p:sp>
        <p:nvSpPr>
          <p:cNvPr id="38012" name="Rectangle 132"/>
          <p:cNvSpPr>
            <a:spLocks noChangeArrowheads="1"/>
          </p:cNvSpPr>
          <p:nvPr/>
        </p:nvSpPr>
        <p:spPr bwMode="auto">
          <a:xfrm>
            <a:off x="3436938" y="3849689"/>
            <a:ext cx="10080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Old Value</a:t>
            </a:r>
          </a:p>
        </p:txBody>
      </p:sp>
      <p:sp>
        <p:nvSpPr>
          <p:cNvPr id="38013" name="Rectangle 133"/>
          <p:cNvSpPr>
            <a:spLocks noChangeArrowheads="1"/>
          </p:cNvSpPr>
          <p:nvPr/>
        </p:nvSpPr>
        <p:spPr bwMode="auto">
          <a:xfrm>
            <a:off x="8720138" y="3849689"/>
            <a:ext cx="11731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New Value</a:t>
            </a:r>
          </a:p>
        </p:txBody>
      </p:sp>
      <p:sp>
        <p:nvSpPr>
          <p:cNvPr id="38014" name="Rectangle 134"/>
          <p:cNvSpPr>
            <a:spLocks noChangeArrowheads="1"/>
          </p:cNvSpPr>
          <p:nvPr/>
        </p:nvSpPr>
        <p:spPr bwMode="auto">
          <a:xfrm>
            <a:off x="3354388" y="1716089"/>
            <a:ext cx="10080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Old Value</a:t>
            </a:r>
          </a:p>
        </p:txBody>
      </p:sp>
      <p:sp>
        <p:nvSpPr>
          <p:cNvPr id="38015" name="Line 135"/>
          <p:cNvSpPr>
            <a:spLocks noChangeShapeType="1"/>
          </p:cNvSpPr>
          <p:nvPr/>
        </p:nvSpPr>
        <p:spPr bwMode="auto">
          <a:xfrm>
            <a:off x="10306050" y="1219200"/>
            <a:ext cx="4127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16" name="Line 136"/>
          <p:cNvSpPr>
            <a:spLocks noChangeShapeType="1"/>
          </p:cNvSpPr>
          <p:nvPr/>
        </p:nvSpPr>
        <p:spPr bwMode="auto">
          <a:xfrm>
            <a:off x="10306050" y="1447800"/>
            <a:ext cx="4127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17" name="Rectangle 137"/>
          <p:cNvSpPr>
            <a:spLocks noChangeArrowheads="1"/>
          </p:cNvSpPr>
          <p:nvPr/>
        </p:nvSpPr>
        <p:spPr bwMode="auto">
          <a:xfrm>
            <a:off x="5005388" y="1716089"/>
            <a:ext cx="11731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New Value</a:t>
            </a:r>
          </a:p>
        </p:txBody>
      </p:sp>
      <p:sp>
        <p:nvSpPr>
          <p:cNvPr id="38018" name="Rectangle 138"/>
          <p:cNvSpPr>
            <a:spLocks noChangeArrowheads="1"/>
          </p:cNvSpPr>
          <p:nvPr/>
        </p:nvSpPr>
        <p:spPr bwMode="auto">
          <a:xfrm>
            <a:off x="3436938" y="1182689"/>
            <a:ext cx="11731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New Value</a:t>
            </a:r>
          </a:p>
        </p:txBody>
      </p:sp>
      <p:sp>
        <p:nvSpPr>
          <p:cNvPr id="38019" name="Rectangle 139"/>
          <p:cNvSpPr>
            <a:spLocks noChangeArrowheads="1"/>
          </p:cNvSpPr>
          <p:nvPr/>
        </p:nvSpPr>
        <p:spPr bwMode="auto">
          <a:xfrm>
            <a:off x="1785938" y="1182689"/>
            <a:ext cx="1008062"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400" b="1">
                <a:latin typeface="Arial" panose="020B0604020202020204" pitchFamily="34" charset="0"/>
              </a:rPr>
              <a:t>Old Value</a:t>
            </a:r>
          </a:p>
        </p:txBody>
      </p:sp>
      <p:sp>
        <p:nvSpPr>
          <p:cNvPr id="38020" name="Oval 140"/>
          <p:cNvSpPr>
            <a:spLocks noChangeArrowheads="1"/>
          </p:cNvSpPr>
          <p:nvPr/>
        </p:nvSpPr>
        <p:spPr bwMode="auto">
          <a:xfrm>
            <a:off x="9899650" y="2749550"/>
            <a:ext cx="152400" cy="215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021" name="Oval 141"/>
          <p:cNvSpPr>
            <a:spLocks noChangeArrowheads="1"/>
          </p:cNvSpPr>
          <p:nvPr/>
        </p:nvSpPr>
        <p:spPr bwMode="auto">
          <a:xfrm>
            <a:off x="9899650" y="3740150"/>
            <a:ext cx="152400" cy="4445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022" name="Arc 142"/>
          <p:cNvSpPr>
            <a:spLocks/>
          </p:cNvSpPr>
          <p:nvPr/>
        </p:nvSpPr>
        <p:spPr bwMode="auto">
          <a:xfrm>
            <a:off x="10058400" y="2897188"/>
            <a:ext cx="247650" cy="1676400"/>
          </a:xfrm>
          <a:custGeom>
            <a:avLst/>
            <a:gdLst>
              <a:gd name="T0" fmla="*/ 0 w 21600"/>
              <a:gd name="T1" fmla="*/ 0 h 21600"/>
              <a:gd name="T2" fmla="*/ 247650 w 21600"/>
              <a:gd name="T3" fmla="*/ 1676400 h 21600"/>
              <a:gd name="T4" fmla="*/ 0 w 21600"/>
              <a:gd name="T5" fmla="*/ 16764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tx1"/>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23" name="Arc 143"/>
          <p:cNvSpPr>
            <a:spLocks/>
          </p:cNvSpPr>
          <p:nvPr/>
        </p:nvSpPr>
        <p:spPr bwMode="auto">
          <a:xfrm>
            <a:off x="10058400" y="3963988"/>
            <a:ext cx="247650" cy="76200"/>
          </a:xfrm>
          <a:custGeom>
            <a:avLst/>
            <a:gdLst>
              <a:gd name="T0" fmla="*/ 0 w 21600"/>
              <a:gd name="T1" fmla="*/ 0 h 21600"/>
              <a:gd name="T2" fmla="*/ 247650 w 21600"/>
              <a:gd name="T3" fmla="*/ 76200 h 21600"/>
              <a:gd name="T4" fmla="*/ 0 w 21600"/>
              <a:gd name="T5" fmla="*/ 762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24" name="Rectangle 144"/>
          <p:cNvSpPr>
            <a:spLocks noChangeArrowheads="1"/>
          </p:cNvSpPr>
          <p:nvPr/>
        </p:nvSpPr>
        <p:spPr bwMode="auto">
          <a:xfrm>
            <a:off x="9139813" y="4583113"/>
            <a:ext cx="1575239"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Register Write</a:t>
            </a:r>
          </a:p>
          <a:p>
            <a:pPr algn="ctr"/>
            <a:r>
              <a:rPr kumimoji="1" lang="en-US" altLang="zh-TW" sz="1600" b="1">
                <a:latin typeface="Arial" panose="020B0604020202020204" pitchFamily="34" charset="0"/>
              </a:rPr>
              <a:t>Occurs Here</a:t>
            </a:r>
          </a:p>
        </p:txBody>
      </p:sp>
      <p:sp>
        <p:nvSpPr>
          <p:cNvPr id="38025" name="Rectangle 145"/>
          <p:cNvSpPr>
            <a:spLocks noChangeArrowheads="1"/>
          </p:cNvSpPr>
          <p:nvPr/>
        </p:nvSpPr>
        <p:spPr bwMode="auto">
          <a:xfrm>
            <a:off x="2424113" y="4343400"/>
            <a:ext cx="1344612" cy="1201738"/>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026" name="Line 146"/>
          <p:cNvSpPr>
            <a:spLocks noChangeShapeType="1"/>
          </p:cNvSpPr>
          <p:nvPr/>
        </p:nvSpPr>
        <p:spPr bwMode="auto">
          <a:xfrm>
            <a:off x="3289300" y="5562600"/>
            <a:ext cx="0" cy="45720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27" name="Rectangle 147"/>
          <p:cNvSpPr>
            <a:spLocks noChangeArrowheads="1"/>
          </p:cNvSpPr>
          <p:nvPr/>
        </p:nvSpPr>
        <p:spPr bwMode="auto">
          <a:xfrm>
            <a:off x="2483963" y="4510089"/>
            <a:ext cx="1247136"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Ideal</a:t>
            </a:r>
          </a:p>
          <a:p>
            <a:pPr algn="ctr"/>
            <a:r>
              <a:rPr kumimoji="1" lang="en-US" altLang="zh-TW" sz="1600" b="1">
                <a:latin typeface="Arial" panose="020B0604020202020204" pitchFamily="34" charset="0"/>
              </a:rPr>
              <a:t>Instruction</a:t>
            </a:r>
          </a:p>
          <a:p>
            <a:pPr algn="ctr"/>
            <a:r>
              <a:rPr kumimoji="1" lang="en-US" altLang="zh-TW" sz="1600" b="1">
                <a:latin typeface="Arial" panose="020B0604020202020204" pitchFamily="34" charset="0"/>
              </a:rPr>
              <a:t>Memory</a:t>
            </a:r>
          </a:p>
        </p:txBody>
      </p:sp>
      <p:sp>
        <p:nvSpPr>
          <p:cNvPr id="38028" name="Rectangle 148"/>
          <p:cNvSpPr>
            <a:spLocks noChangeArrowheads="1"/>
          </p:cNvSpPr>
          <p:nvPr/>
        </p:nvSpPr>
        <p:spPr bwMode="auto">
          <a:xfrm>
            <a:off x="1863725" y="5124450"/>
            <a:ext cx="285750" cy="1187450"/>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029" name="Line 149"/>
          <p:cNvSpPr>
            <a:spLocks noChangeShapeType="1"/>
          </p:cNvSpPr>
          <p:nvPr/>
        </p:nvSpPr>
        <p:spPr bwMode="auto">
          <a:xfrm flipV="1">
            <a:off x="1919288" y="6108700"/>
            <a:ext cx="8255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30" name="Line 150"/>
          <p:cNvSpPr>
            <a:spLocks noChangeShapeType="1"/>
          </p:cNvSpPr>
          <p:nvPr/>
        </p:nvSpPr>
        <p:spPr bwMode="auto">
          <a:xfrm>
            <a:off x="2001838" y="6108700"/>
            <a:ext cx="8255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31" name="Oval 151"/>
          <p:cNvSpPr>
            <a:spLocks noChangeArrowheads="1"/>
          </p:cNvSpPr>
          <p:nvPr/>
        </p:nvSpPr>
        <p:spPr bwMode="auto">
          <a:xfrm>
            <a:off x="1931988" y="6350000"/>
            <a:ext cx="138112" cy="1270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032" name="Line 152"/>
          <p:cNvSpPr>
            <a:spLocks noChangeShapeType="1"/>
          </p:cNvSpPr>
          <p:nvPr/>
        </p:nvSpPr>
        <p:spPr bwMode="auto">
          <a:xfrm rot="16200000">
            <a:off x="1739107" y="6271419"/>
            <a:ext cx="0" cy="36671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33" name="Rectangle 153"/>
          <p:cNvSpPr>
            <a:spLocks noChangeArrowheads="1"/>
          </p:cNvSpPr>
          <p:nvPr/>
        </p:nvSpPr>
        <p:spPr bwMode="auto">
          <a:xfrm rot="16200000">
            <a:off x="1764617" y="5541433"/>
            <a:ext cx="469680"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PC</a:t>
            </a:r>
          </a:p>
        </p:txBody>
      </p:sp>
      <p:sp>
        <p:nvSpPr>
          <p:cNvPr id="38034" name="Line 154"/>
          <p:cNvSpPr>
            <a:spLocks noChangeShapeType="1"/>
          </p:cNvSpPr>
          <p:nvPr/>
        </p:nvSpPr>
        <p:spPr bwMode="auto">
          <a:xfrm>
            <a:off x="3784600" y="4800600"/>
            <a:ext cx="23939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35" name="Line 155"/>
          <p:cNvSpPr>
            <a:spLocks noChangeShapeType="1"/>
          </p:cNvSpPr>
          <p:nvPr/>
        </p:nvSpPr>
        <p:spPr bwMode="auto">
          <a:xfrm flipH="1">
            <a:off x="4114800" y="4648200"/>
            <a:ext cx="1651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36" name="Rectangle 156"/>
          <p:cNvSpPr>
            <a:spLocks noChangeArrowheads="1"/>
          </p:cNvSpPr>
          <p:nvPr/>
        </p:nvSpPr>
        <p:spPr bwMode="auto">
          <a:xfrm>
            <a:off x="3919539" y="4419600"/>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8037" name="Rectangle 157"/>
          <p:cNvSpPr>
            <a:spLocks noChangeArrowheads="1"/>
          </p:cNvSpPr>
          <p:nvPr/>
        </p:nvSpPr>
        <p:spPr bwMode="auto">
          <a:xfrm>
            <a:off x="1225550" y="6118225"/>
            <a:ext cx="50494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Clk</a:t>
            </a:r>
          </a:p>
        </p:txBody>
      </p:sp>
      <p:sp>
        <p:nvSpPr>
          <p:cNvPr id="38038" name="Line 158"/>
          <p:cNvSpPr>
            <a:spLocks noChangeShapeType="1"/>
          </p:cNvSpPr>
          <p:nvPr/>
        </p:nvSpPr>
        <p:spPr bwMode="auto">
          <a:xfrm>
            <a:off x="2133600" y="6019800"/>
            <a:ext cx="1155700" cy="0"/>
          </a:xfrm>
          <a:prstGeom prst="line">
            <a:avLst/>
          </a:prstGeom>
          <a:noFill/>
          <a:ln w="2540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679899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6573838" y="2373314"/>
            <a:ext cx="395605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Critical Path (Load Operation) = </a:t>
            </a:r>
          </a:p>
          <a:p>
            <a:r>
              <a:rPr kumimoji="1" lang="en-US" altLang="zh-TW" sz="1600" b="1">
                <a:latin typeface="Arial" panose="020B0604020202020204" pitchFamily="34" charset="0"/>
              </a:rPr>
              <a:t>    PC’s Clk-to-Q +</a:t>
            </a:r>
          </a:p>
          <a:p>
            <a:r>
              <a:rPr kumimoji="1" lang="en-US" altLang="zh-TW" sz="1600" b="1">
                <a:latin typeface="Arial" panose="020B0604020202020204" pitchFamily="34" charset="0"/>
              </a:rPr>
              <a:t>    Instruction memory’s Access Time +</a:t>
            </a:r>
          </a:p>
          <a:p>
            <a:r>
              <a:rPr kumimoji="1" lang="en-US" altLang="zh-TW" sz="1600" b="1">
                <a:latin typeface="Arial" panose="020B0604020202020204" pitchFamily="34" charset="0"/>
              </a:rPr>
              <a:t>    Register file’s Access Time +</a:t>
            </a:r>
          </a:p>
          <a:p>
            <a:r>
              <a:rPr kumimoji="1" lang="en-US" altLang="zh-TW" sz="1600" b="1">
                <a:latin typeface="Arial" panose="020B0604020202020204" pitchFamily="34" charset="0"/>
              </a:rPr>
              <a:t>    ALU to Perform a 32-bit Add +</a:t>
            </a:r>
          </a:p>
          <a:p>
            <a:r>
              <a:rPr kumimoji="1" lang="en-US" altLang="zh-TW" sz="1600" b="1">
                <a:latin typeface="Arial" panose="020B0604020202020204" pitchFamily="34" charset="0"/>
              </a:rPr>
              <a:t>    Data Memory Access Time +</a:t>
            </a:r>
          </a:p>
          <a:p>
            <a:r>
              <a:rPr kumimoji="1" lang="en-US" altLang="zh-TW" sz="1600" b="1">
                <a:latin typeface="Arial" panose="020B0604020202020204" pitchFamily="34" charset="0"/>
              </a:rPr>
              <a:t>    Setup Time for Register File Write +</a:t>
            </a:r>
          </a:p>
          <a:p>
            <a:r>
              <a:rPr kumimoji="1" lang="en-US" altLang="zh-TW" sz="1600" b="1">
                <a:latin typeface="Arial" panose="020B0604020202020204" pitchFamily="34" charset="0"/>
              </a:rPr>
              <a:t>    Clock Skew</a:t>
            </a:r>
          </a:p>
        </p:txBody>
      </p:sp>
      <p:sp>
        <p:nvSpPr>
          <p:cNvPr id="38916" name="Line 3"/>
          <p:cNvSpPr>
            <a:spLocks noChangeShapeType="1"/>
          </p:cNvSpPr>
          <p:nvPr/>
        </p:nvSpPr>
        <p:spPr bwMode="auto">
          <a:xfrm>
            <a:off x="5454650" y="5519738"/>
            <a:ext cx="12382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4"/>
          <p:cNvSpPr>
            <a:spLocks noChangeArrowheads="1"/>
          </p:cNvSpPr>
          <p:nvPr/>
        </p:nvSpPr>
        <p:spPr bwMode="auto">
          <a:xfrm>
            <a:off x="3646488" y="5726113"/>
            <a:ext cx="50494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Clk</a:t>
            </a:r>
          </a:p>
        </p:txBody>
      </p:sp>
      <p:sp>
        <p:nvSpPr>
          <p:cNvPr id="38918" name="Rectangle 5"/>
          <p:cNvSpPr>
            <a:spLocks noChangeArrowheads="1"/>
          </p:cNvSpPr>
          <p:nvPr/>
        </p:nvSpPr>
        <p:spPr bwMode="auto">
          <a:xfrm>
            <a:off x="4035426" y="4511675"/>
            <a:ext cx="1406525" cy="1187450"/>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19" name="Line 6"/>
          <p:cNvSpPr>
            <a:spLocks noChangeShapeType="1"/>
          </p:cNvSpPr>
          <p:nvPr/>
        </p:nvSpPr>
        <p:spPr bwMode="auto">
          <a:xfrm flipV="1">
            <a:off x="4197350" y="5511800"/>
            <a:ext cx="8255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7"/>
          <p:cNvSpPr>
            <a:spLocks noChangeShapeType="1"/>
          </p:cNvSpPr>
          <p:nvPr/>
        </p:nvSpPr>
        <p:spPr bwMode="auto">
          <a:xfrm>
            <a:off x="4279900" y="5511800"/>
            <a:ext cx="8255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Oval 8"/>
          <p:cNvSpPr>
            <a:spLocks noChangeArrowheads="1"/>
          </p:cNvSpPr>
          <p:nvPr/>
        </p:nvSpPr>
        <p:spPr bwMode="auto">
          <a:xfrm>
            <a:off x="4200526" y="5737225"/>
            <a:ext cx="123825" cy="1270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22" name="Line 9"/>
          <p:cNvSpPr>
            <a:spLocks noChangeShapeType="1"/>
          </p:cNvSpPr>
          <p:nvPr/>
        </p:nvSpPr>
        <p:spPr bwMode="auto">
          <a:xfrm>
            <a:off x="4216400" y="3462338"/>
            <a:ext cx="0" cy="9906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0"/>
          <p:cNvSpPr>
            <a:spLocks noChangeShapeType="1"/>
          </p:cNvSpPr>
          <p:nvPr/>
        </p:nvSpPr>
        <p:spPr bwMode="auto">
          <a:xfrm flipV="1">
            <a:off x="4133851" y="3876676"/>
            <a:ext cx="219075" cy="1952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Rectangle 11"/>
          <p:cNvSpPr>
            <a:spLocks noChangeArrowheads="1"/>
          </p:cNvSpPr>
          <p:nvPr/>
        </p:nvSpPr>
        <p:spPr bwMode="auto">
          <a:xfrm>
            <a:off x="3976688" y="3722688"/>
            <a:ext cx="404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a:t>
            </a:r>
          </a:p>
        </p:txBody>
      </p:sp>
      <p:sp>
        <p:nvSpPr>
          <p:cNvPr id="38925" name="Rectangle 12"/>
          <p:cNvSpPr>
            <a:spLocks noChangeArrowheads="1"/>
          </p:cNvSpPr>
          <p:nvPr/>
        </p:nvSpPr>
        <p:spPr bwMode="auto">
          <a:xfrm>
            <a:off x="4059239" y="4497388"/>
            <a:ext cx="49372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Rw</a:t>
            </a:r>
          </a:p>
        </p:txBody>
      </p:sp>
      <p:sp>
        <p:nvSpPr>
          <p:cNvPr id="38926" name="Rectangle 13"/>
          <p:cNvSpPr>
            <a:spLocks noChangeArrowheads="1"/>
          </p:cNvSpPr>
          <p:nvPr/>
        </p:nvSpPr>
        <p:spPr bwMode="auto">
          <a:xfrm>
            <a:off x="4519613" y="4497388"/>
            <a:ext cx="44723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Ra</a:t>
            </a:r>
          </a:p>
        </p:txBody>
      </p:sp>
      <p:sp>
        <p:nvSpPr>
          <p:cNvPr id="38927" name="Rectangle 14"/>
          <p:cNvSpPr>
            <a:spLocks noChangeArrowheads="1"/>
          </p:cNvSpPr>
          <p:nvPr/>
        </p:nvSpPr>
        <p:spPr bwMode="auto">
          <a:xfrm>
            <a:off x="4981576" y="4497388"/>
            <a:ext cx="458459"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Rb</a:t>
            </a:r>
          </a:p>
        </p:txBody>
      </p:sp>
      <p:sp>
        <p:nvSpPr>
          <p:cNvPr id="38928" name="Rectangle 15"/>
          <p:cNvSpPr>
            <a:spLocks noChangeArrowheads="1"/>
          </p:cNvSpPr>
          <p:nvPr/>
        </p:nvSpPr>
        <p:spPr bwMode="auto">
          <a:xfrm>
            <a:off x="4224338" y="4802188"/>
            <a:ext cx="1120500"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 32-</a:t>
            </a:r>
            <a:r>
              <a:rPr kumimoji="1" lang="en-US" altLang="zh-TW" sz="1600" b="1">
                <a:latin typeface="Arial" panose="020B0604020202020204" pitchFamily="34" charset="0"/>
              </a:rPr>
              <a:t>bit</a:t>
            </a:r>
          </a:p>
          <a:p>
            <a:r>
              <a:rPr kumimoji="1" lang="en-US" altLang="zh-TW" sz="1600" b="1">
                <a:latin typeface="Arial" panose="020B0604020202020204" pitchFamily="34" charset="0"/>
              </a:rPr>
              <a:t>Registers</a:t>
            </a:r>
          </a:p>
        </p:txBody>
      </p:sp>
      <p:sp>
        <p:nvSpPr>
          <p:cNvPr id="38929" name="Rectangle 16"/>
          <p:cNvSpPr>
            <a:spLocks noChangeArrowheads="1"/>
          </p:cNvSpPr>
          <p:nvPr/>
        </p:nvSpPr>
        <p:spPr bwMode="auto">
          <a:xfrm>
            <a:off x="3806826" y="3506788"/>
            <a:ext cx="458459"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Rd</a:t>
            </a:r>
          </a:p>
        </p:txBody>
      </p:sp>
      <p:grpSp>
        <p:nvGrpSpPr>
          <p:cNvPr id="38930" name="Group 17"/>
          <p:cNvGrpSpPr>
            <a:grpSpLocks/>
          </p:cNvGrpSpPr>
          <p:nvPr/>
        </p:nvGrpSpPr>
        <p:grpSpPr bwMode="auto">
          <a:xfrm>
            <a:off x="6665918" y="4486275"/>
            <a:ext cx="508543" cy="1219200"/>
            <a:chOff x="3211" y="2762"/>
            <a:chExt cx="296" cy="768"/>
          </a:xfrm>
        </p:grpSpPr>
        <p:grpSp>
          <p:nvGrpSpPr>
            <p:cNvPr id="38997" name="Group 18"/>
            <p:cNvGrpSpPr>
              <a:grpSpLocks/>
            </p:cNvGrpSpPr>
            <p:nvPr/>
          </p:nvGrpSpPr>
          <p:grpSpPr bwMode="auto">
            <a:xfrm>
              <a:off x="3211" y="2762"/>
              <a:ext cx="288" cy="768"/>
              <a:chOff x="3211" y="2762"/>
              <a:chExt cx="288" cy="768"/>
            </a:xfrm>
          </p:grpSpPr>
          <p:sp>
            <p:nvSpPr>
              <p:cNvPr id="38999" name="Line 19"/>
              <p:cNvSpPr>
                <a:spLocks noChangeShapeType="1"/>
              </p:cNvSpPr>
              <p:nvPr/>
            </p:nvSpPr>
            <p:spPr bwMode="auto">
              <a:xfrm>
                <a:off x="3211" y="2762"/>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0" name="Line 20"/>
              <p:cNvSpPr>
                <a:spLocks noChangeShapeType="1"/>
              </p:cNvSpPr>
              <p:nvPr/>
            </p:nvSpPr>
            <p:spPr bwMode="auto">
              <a:xfrm>
                <a:off x="3211" y="2762"/>
                <a:ext cx="288"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1" name="Line 21"/>
              <p:cNvSpPr>
                <a:spLocks noChangeShapeType="1"/>
              </p:cNvSpPr>
              <p:nvPr/>
            </p:nvSpPr>
            <p:spPr bwMode="auto">
              <a:xfrm>
                <a:off x="3211" y="2954"/>
                <a:ext cx="144"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2" name="Line 22"/>
              <p:cNvSpPr>
                <a:spLocks noChangeShapeType="1"/>
              </p:cNvSpPr>
              <p:nvPr/>
            </p:nvSpPr>
            <p:spPr bwMode="auto">
              <a:xfrm>
                <a:off x="3355" y="3050"/>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3" name="Line 23"/>
              <p:cNvSpPr>
                <a:spLocks noChangeShapeType="1"/>
              </p:cNvSpPr>
              <p:nvPr/>
            </p:nvSpPr>
            <p:spPr bwMode="auto">
              <a:xfrm>
                <a:off x="3499" y="2954"/>
                <a:ext cx="0" cy="38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4" name="Line 24"/>
              <p:cNvSpPr>
                <a:spLocks noChangeShapeType="1"/>
              </p:cNvSpPr>
              <p:nvPr/>
            </p:nvSpPr>
            <p:spPr bwMode="auto">
              <a:xfrm flipV="1">
                <a:off x="3211" y="3242"/>
                <a:ext cx="144" cy="9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5" name="Line 25"/>
              <p:cNvSpPr>
                <a:spLocks noChangeShapeType="1"/>
              </p:cNvSpPr>
              <p:nvPr/>
            </p:nvSpPr>
            <p:spPr bwMode="auto">
              <a:xfrm>
                <a:off x="3211" y="3338"/>
                <a:ext cx="0"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6" name="Line 26"/>
              <p:cNvSpPr>
                <a:spLocks noChangeShapeType="1"/>
              </p:cNvSpPr>
              <p:nvPr/>
            </p:nvSpPr>
            <p:spPr bwMode="auto">
              <a:xfrm flipV="1">
                <a:off x="3211" y="3338"/>
                <a:ext cx="288" cy="19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98" name="Rectangle 27"/>
            <p:cNvSpPr>
              <a:spLocks noChangeArrowheads="1"/>
            </p:cNvSpPr>
            <p:nvPr/>
          </p:nvSpPr>
          <p:spPr bwMode="auto">
            <a:xfrm rot="5400000">
              <a:off x="3218" y="3048"/>
              <a:ext cx="382"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a:t>
              </a:r>
            </a:p>
          </p:txBody>
        </p:sp>
      </p:grpSp>
      <p:sp>
        <p:nvSpPr>
          <p:cNvPr id="38931" name="Rectangle 28"/>
          <p:cNvSpPr>
            <a:spLocks noChangeArrowheads="1"/>
          </p:cNvSpPr>
          <p:nvPr/>
        </p:nvSpPr>
        <p:spPr bwMode="auto">
          <a:xfrm>
            <a:off x="8374063" y="5786438"/>
            <a:ext cx="50494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Clk</a:t>
            </a:r>
          </a:p>
        </p:txBody>
      </p:sp>
      <p:sp>
        <p:nvSpPr>
          <p:cNvPr id="38932" name="Rectangle 29"/>
          <p:cNvSpPr>
            <a:spLocks noChangeArrowheads="1"/>
          </p:cNvSpPr>
          <p:nvPr/>
        </p:nvSpPr>
        <p:spPr bwMode="auto">
          <a:xfrm>
            <a:off x="7664450" y="5076825"/>
            <a:ext cx="9604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Data In</a:t>
            </a:r>
          </a:p>
        </p:txBody>
      </p:sp>
      <p:sp>
        <p:nvSpPr>
          <p:cNvPr id="38933" name="Rectangle 30"/>
          <p:cNvSpPr>
            <a:spLocks noChangeArrowheads="1"/>
          </p:cNvSpPr>
          <p:nvPr/>
        </p:nvSpPr>
        <p:spPr bwMode="auto">
          <a:xfrm>
            <a:off x="8701088" y="4554539"/>
            <a:ext cx="1301750" cy="1087437"/>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34" name="Line 31"/>
          <p:cNvSpPr>
            <a:spLocks noChangeShapeType="1"/>
          </p:cNvSpPr>
          <p:nvPr/>
        </p:nvSpPr>
        <p:spPr bwMode="auto">
          <a:xfrm flipV="1">
            <a:off x="8748714" y="5389564"/>
            <a:ext cx="104775" cy="2444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5" name="Line 32"/>
          <p:cNvSpPr>
            <a:spLocks noChangeShapeType="1"/>
          </p:cNvSpPr>
          <p:nvPr/>
        </p:nvSpPr>
        <p:spPr bwMode="auto">
          <a:xfrm>
            <a:off x="8853488" y="5389564"/>
            <a:ext cx="146050" cy="2444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Oval 33"/>
          <p:cNvSpPr>
            <a:spLocks noChangeArrowheads="1"/>
          </p:cNvSpPr>
          <p:nvPr/>
        </p:nvSpPr>
        <p:spPr bwMode="auto">
          <a:xfrm>
            <a:off x="8802688" y="5680075"/>
            <a:ext cx="139700" cy="10953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37" name="Line 34"/>
          <p:cNvSpPr>
            <a:spLocks noChangeShapeType="1"/>
          </p:cNvSpPr>
          <p:nvPr/>
        </p:nvSpPr>
        <p:spPr bwMode="auto">
          <a:xfrm flipH="1">
            <a:off x="8875713" y="5794375"/>
            <a:ext cx="4762" cy="2667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8" name="Line 35"/>
          <p:cNvSpPr>
            <a:spLocks noChangeShapeType="1"/>
          </p:cNvSpPr>
          <p:nvPr/>
        </p:nvSpPr>
        <p:spPr bwMode="auto">
          <a:xfrm>
            <a:off x="7188200" y="4910138"/>
            <a:ext cx="1485900" cy="0"/>
          </a:xfrm>
          <a:prstGeom prst="line">
            <a:avLst/>
          </a:prstGeom>
          <a:noFill/>
          <a:ln w="25400">
            <a:solidFill>
              <a:schemeClr val="accent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Rectangle 36"/>
          <p:cNvSpPr>
            <a:spLocks noChangeArrowheads="1"/>
          </p:cNvSpPr>
          <p:nvPr/>
        </p:nvSpPr>
        <p:spPr bwMode="auto">
          <a:xfrm>
            <a:off x="7769922" y="4283075"/>
            <a:ext cx="1005083"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Data</a:t>
            </a:r>
          </a:p>
          <a:p>
            <a:pPr algn="ctr"/>
            <a:r>
              <a:rPr kumimoji="1" lang="en-US" altLang="zh-TW" sz="1600" b="1">
                <a:latin typeface="Arial" panose="020B0604020202020204" pitchFamily="34" charset="0"/>
              </a:rPr>
              <a:t>Address</a:t>
            </a:r>
          </a:p>
        </p:txBody>
      </p:sp>
      <p:sp>
        <p:nvSpPr>
          <p:cNvPr id="38940" name="Rectangle 37"/>
          <p:cNvSpPr>
            <a:spLocks noChangeArrowheads="1"/>
          </p:cNvSpPr>
          <p:nvPr/>
        </p:nvSpPr>
        <p:spPr bwMode="auto">
          <a:xfrm>
            <a:off x="8862276" y="4659314"/>
            <a:ext cx="973022"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Ideal</a:t>
            </a:r>
          </a:p>
          <a:p>
            <a:pPr algn="ctr"/>
            <a:r>
              <a:rPr kumimoji="1" lang="en-US" altLang="zh-TW" sz="1600" b="1">
                <a:latin typeface="Arial" panose="020B0604020202020204" pitchFamily="34" charset="0"/>
              </a:rPr>
              <a:t>Data</a:t>
            </a:r>
          </a:p>
          <a:p>
            <a:pPr algn="ctr"/>
            <a:r>
              <a:rPr kumimoji="1" lang="en-US" altLang="zh-TW" sz="1600" b="1">
                <a:latin typeface="Arial" panose="020B0604020202020204" pitchFamily="34" charset="0"/>
              </a:rPr>
              <a:t>Memory</a:t>
            </a:r>
          </a:p>
        </p:txBody>
      </p:sp>
      <p:sp>
        <p:nvSpPr>
          <p:cNvPr id="38941" name="Rectangle 38"/>
          <p:cNvSpPr>
            <a:spLocks noChangeArrowheads="1"/>
          </p:cNvSpPr>
          <p:nvPr/>
        </p:nvSpPr>
        <p:spPr bwMode="auto">
          <a:xfrm>
            <a:off x="2424113" y="2616200"/>
            <a:ext cx="1344612" cy="1201738"/>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42" name="Line 39"/>
          <p:cNvSpPr>
            <a:spLocks noChangeShapeType="1"/>
          </p:cNvSpPr>
          <p:nvPr/>
        </p:nvSpPr>
        <p:spPr bwMode="auto">
          <a:xfrm>
            <a:off x="3803650" y="3462338"/>
            <a:ext cx="2393950" cy="0"/>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Rectangle 40"/>
          <p:cNvSpPr>
            <a:spLocks noChangeArrowheads="1"/>
          </p:cNvSpPr>
          <p:nvPr/>
        </p:nvSpPr>
        <p:spPr bwMode="auto">
          <a:xfrm>
            <a:off x="4100513" y="3138488"/>
            <a:ext cx="124713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Instruction</a:t>
            </a:r>
          </a:p>
        </p:txBody>
      </p:sp>
      <p:sp>
        <p:nvSpPr>
          <p:cNvPr id="38944" name="Line 41"/>
          <p:cNvSpPr>
            <a:spLocks noChangeShapeType="1"/>
          </p:cNvSpPr>
          <p:nvPr/>
        </p:nvSpPr>
        <p:spPr bwMode="auto">
          <a:xfrm>
            <a:off x="3289300" y="3835400"/>
            <a:ext cx="0" cy="1295400"/>
          </a:xfrm>
          <a:prstGeom prst="line">
            <a:avLst/>
          </a:prstGeom>
          <a:noFill/>
          <a:ln w="25400">
            <a:solidFill>
              <a:schemeClr val="accent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Rectangle 42"/>
          <p:cNvSpPr>
            <a:spLocks noChangeArrowheads="1"/>
          </p:cNvSpPr>
          <p:nvPr/>
        </p:nvSpPr>
        <p:spPr bwMode="auto">
          <a:xfrm>
            <a:off x="1991364" y="3892550"/>
            <a:ext cx="1247136"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r"/>
            <a:r>
              <a:rPr kumimoji="1" lang="en-US" altLang="zh-TW" sz="1600" b="1">
                <a:solidFill>
                  <a:schemeClr val="accent1"/>
                </a:solidFill>
                <a:latin typeface="Arial" panose="020B0604020202020204" pitchFamily="34" charset="0"/>
              </a:rPr>
              <a:t>Instruction</a:t>
            </a:r>
          </a:p>
          <a:p>
            <a:pPr algn="r"/>
            <a:r>
              <a:rPr kumimoji="1" lang="en-US" altLang="zh-TW" sz="1600" b="1">
                <a:solidFill>
                  <a:schemeClr val="accent1"/>
                </a:solidFill>
                <a:latin typeface="Arial" panose="020B0604020202020204" pitchFamily="34" charset="0"/>
              </a:rPr>
              <a:t>Address</a:t>
            </a:r>
          </a:p>
        </p:txBody>
      </p:sp>
      <p:sp>
        <p:nvSpPr>
          <p:cNvPr id="38946" name="Rectangle 43"/>
          <p:cNvSpPr>
            <a:spLocks noChangeArrowheads="1"/>
          </p:cNvSpPr>
          <p:nvPr/>
        </p:nvSpPr>
        <p:spPr bwMode="auto">
          <a:xfrm>
            <a:off x="2483963" y="2782889"/>
            <a:ext cx="1247136"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Ideal</a:t>
            </a:r>
          </a:p>
          <a:p>
            <a:pPr algn="ctr"/>
            <a:r>
              <a:rPr kumimoji="1" lang="en-US" altLang="zh-TW" sz="1600" b="1">
                <a:latin typeface="Arial" panose="020B0604020202020204" pitchFamily="34" charset="0"/>
              </a:rPr>
              <a:t>Instruction</a:t>
            </a:r>
          </a:p>
          <a:p>
            <a:pPr algn="ctr"/>
            <a:r>
              <a:rPr kumimoji="1" lang="en-US" altLang="zh-TW" sz="1600" b="1">
                <a:latin typeface="Arial" panose="020B0604020202020204" pitchFamily="34" charset="0"/>
              </a:rPr>
              <a:t>Memory</a:t>
            </a:r>
          </a:p>
        </p:txBody>
      </p:sp>
      <p:grpSp>
        <p:nvGrpSpPr>
          <p:cNvPr id="38947" name="Group 44"/>
          <p:cNvGrpSpPr>
            <a:grpSpLocks/>
          </p:cNvGrpSpPr>
          <p:nvPr/>
        </p:nvGrpSpPr>
        <p:grpSpPr bwMode="auto">
          <a:xfrm>
            <a:off x="2437626" y="4537076"/>
            <a:ext cx="520388" cy="1868488"/>
            <a:chOff x="753" y="2794"/>
            <a:chExt cx="302" cy="1177"/>
          </a:xfrm>
        </p:grpSpPr>
        <p:sp>
          <p:nvSpPr>
            <p:cNvPr id="38990" name="Rectangle 45"/>
            <p:cNvSpPr>
              <a:spLocks noChangeArrowheads="1"/>
            </p:cNvSpPr>
            <p:nvPr/>
          </p:nvSpPr>
          <p:spPr bwMode="auto">
            <a:xfrm rot="16200000">
              <a:off x="693" y="3713"/>
              <a:ext cx="318"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Clk</a:t>
              </a:r>
            </a:p>
          </p:txBody>
        </p:sp>
        <p:sp>
          <p:nvSpPr>
            <p:cNvPr id="38991" name="Rectangle 46"/>
            <p:cNvSpPr>
              <a:spLocks noChangeArrowheads="1"/>
            </p:cNvSpPr>
            <p:nvPr/>
          </p:nvSpPr>
          <p:spPr bwMode="auto">
            <a:xfrm>
              <a:off x="878" y="2794"/>
              <a:ext cx="166" cy="748"/>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92" name="Line 47"/>
            <p:cNvSpPr>
              <a:spLocks noChangeShapeType="1"/>
            </p:cNvSpPr>
            <p:nvPr/>
          </p:nvSpPr>
          <p:spPr bwMode="auto">
            <a:xfrm flipV="1">
              <a:off x="910" y="3414"/>
              <a:ext cx="48" cy="14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3" name="Line 48"/>
            <p:cNvSpPr>
              <a:spLocks noChangeShapeType="1"/>
            </p:cNvSpPr>
            <p:nvPr/>
          </p:nvSpPr>
          <p:spPr bwMode="auto">
            <a:xfrm>
              <a:off x="958" y="3414"/>
              <a:ext cx="48" cy="14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4" name="Oval 49"/>
            <p:cNvSpPr>
              <a:spLocks noChangeArrowheads="1"/>
            </p:cNvSpPr>
            <p:nvPr/>
          </p:nvSpPr>
          <p:spPr bwMode="auto">
            <a:xfrm>
              <a:off x="918" y="3566"/>
              <a:ext cx="80" cy="8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95" name="Line 50"/>
            <p:cNvSpPr>
              <a:spLocks noChangeShapeType="1"/>
            </p:cNvSpPr>
            <p:nvPr/>
          </p:nvSpPr>
          <p:spPr bwMode="auto">
            <a:xfrm>
              <a:off x="959" y="3669"/>
              <a:ext cx="0" cy="21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6" name="Rectangle 51"/>
            <p:cNvSpPr>
              <a:spLocks noChangeArrowheads="1"/>
            </p:cNvSpPr>
            <p:nvPr/>
          </p:nvSpPr>
          <p:spPr bwMode="auto">
            <a:xfrm rot="16200000">
              <a:off x="809" y="3066"/>
              <a:ext cx="296"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PC</a:t>
              </a:r>
            </a:p>
          </p:txBody>
        </p:sp>
      </p:grpSp>
      <p:sp>
        <p:nvSpPr>
          <p:cNvPr id="38948" name="Line 52"/>
          <p:cNvSpPr>
            <a:spLocks noChangeShapeType="1"/>
          </p:cNvSpPr>
          <p:nvPr/>
        </p:nvSpPr>
        <p:spPr bwMode="auto">
          <a:xfrm>
            <a:off x="4711700" y="3462338"/>
            <a:ext cx="0" cy="990600"/>
          </a:xfrm>
          <a:prstGeom prst="line">
            <a:avLst/>
          </a:prstGeom>
          <a:noFill/>
          <a:ln w="12700">
            <a:solidFill>
              <a:schemeClr val="accent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9" name="Line 53"/>
          <p:cNvSpPr>
            <a:spLocks noChangeShapeType="1"/>
          </p:cNvSpPr>
          <p:nvPr/>
        </p:nvSpPr>
        <p:spPr bwMode="auto">
          <a:xfrm flipV="1">
            <a:off x="4629151" y="3876676"/>
            <a:ext cx="219075" cy="1952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54"/>
          <p:cNvSpPr>
            <a:spLocks noChangeArrowheads="1"/>
          </p:cNvSpPr>
          <p:nvPr/>
        </p:nvSpPr>
        <p:spPr bwMode="auto">
          <a:xfrm>
            <a:off x="4471988" y="3722688"/>
            <a:ext cx="404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a:t>
            </a:r>
          </a:p>
        </p:txBody>
      </p:sp>
      <p:sp>
        <p:nvSpPr>
          <p:cNvPr id="38951" name="Rectangle 55"/>
          <p:cNvSpPr>
            <a:spLocks noChangeArrowheads="1"/>
          </p:cNvSpPr>
          <p:nvPr/>
        </p:nvSpPr>
        <p:spPr bwMode="auto">
          <a:xfrm>
            <a:off x="4302125" y="3506788"/>
            <a:ext cx="44723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Rs</a:t>
            </a:r>
          </a:p>
        </p:txBody>
      </p:sp>
      <p:sp>
        <p:nvSpPr>
          <p:cNvPr id="38952" name="Line 56"/>
          <p:cNvSpPr>
            <a:spLocks noChangeShapeType="1"/>
          </p:cNvSpPr>
          <p:nvPr/>
        </p:nvSpPr>
        <p:spPr bwMode="auto">
          <a:xfrm>
            <a:off x="5289550" y="3462338"/>
            <a:ext cx="0" cy="9906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57"/>
          <p:cNvSpPr>
            <a:spLocks noChangeShapeType="1"/>
          </p:cNvSpPr>
          <p:nvPr/>
        </p:nvSpPr>
        <p:spPr bwMode="auto">
          <a:xfrm flipV="1">
            <a:off x="5207001" y="3876676"/>
            <a:ext cx="219075" cy="1952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Rectangle 58"/>
          <p:cNvSpPr>
            <a:spLocks noChangeArrowheads="1"/>
          </p:cNvSpPr>
          <p:nvPr/>
        </p:nvSpPr>
        <p:spPr bwMode="auto">
          <a:xfrm>
            <a:off x="5049838" y="3722688"/>
            <a:ext cx="404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5</a:t>
            </a:r>
          </a:p>
        </p:txBody>
      </p:sp>
      <p:sp>
        <p:nvSpPr>
          <p:cNvPr id="38955" name="Rectangle 59"/>
          <p:cNvSpPr>
            <a:spLocks noChangeArrowheads="1"/>
          </p:cNvSpPr>
          <p:nvPr/>
        </p:nvSpPr>
        <p:spPr bwMode="auto">
          <a:xfrm>
            <a:off x="4879975" y="3506788"/>
            <a:ext cx="4023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Rt</a:t>
            </a:r>
          </a:p>
        </p:txBody>
      </p:sp>
      <p:sp>
        <p:nvSpPr>
          <p:cNvPr id="38956" name="Line 60"/>
          <p:cNvSpPr>
            <a:spLocks noChangeShapeType="1"/>
          </p:cNvSpPr>
          <p:nvPr/>
        </p:nvSpPr>
        <p:spPr bwMode="auto">
          <a:xfrm>
            <a:off x="6197600" y="3462338"/>
            <a:ext cx="0" cy="20574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7" name="Line 61"/>
          <p:cNvSpPr>
            <a:spLocks noChangeShapeType="1"/>
          </p:cNvSpPr>
          <p:nvPr/>
        </p:nvSpPr>
        <p:spPr bwMode="auto">
          <a:xfrm flipV="1">
            <a:off x="6115051" y="3876676"/>
            <a:ext cx="219075" cy="1952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8" name="Rectangle 62"/>
          <p:cNvSpPr>
            <a:spLocks noChangeArrowheads="1"/>
          </p:cNvSpPr>
          <p:nvPr/>
        </p:nvSpPr>
        <p:spPr bwMode="auto">
          <a:xfrm>
            <a:off x="5792788" y="3722688"/>
            <a:ext cx="487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a:t>
            </a:r>
          </a:p>
        </p:txBody>
      </p:sp>
      <p:sp>
        <p:nvSpPr>
          <p:cNvPr id="38959" name="Rectangle 63"/>
          <p:cNvSpPr>
            <a:spLocks noChangeArrowheads="1"/>
          </p:cNvSpPr>
          <p:nvPr/>
        </p:nvSpPr>
        <p:spPr bwMode="auto">
          <a:xfrm>
            <a:off x="5622926" y="3506788"/>
            <a:ext cx="6091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Imm</a:t>
            </a:r>
          </a:p>
        </p:txBody>
      </p:sp>
      <p:sp>
        <p:nvSpPr>
          <p:cNvPr id="38960" name="Line 64"/>
          <p:cNvSpPr>
            <a:spLocks noChangeShapeType="1"/>
          </p:cNvSpPr>
          <p:nvPr/>
        </p:nvSpPr>
        <p:spPr bwMode="auto">
          <a:xfrm>
            <a:off x="5454650" y="4605338"/>
            <a:ext cx="1238250" cy="0"/>
          </a:xfrm>
          <a:prstGeom prst="line">
            <a:avLst/>
          </a:prstGeom>
          <a:noFill/>
          <a:ln w="25400">
            <a:solidFill>
              <a:schemeClr val="accent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1" name="Line 65"/>
          <p:cNvSpPr>
            <a:spLocks noChangeShapeType="1"/>
          </p:cNvSpPr>
          <p:nvPr/>
        </p:nvSpPr>
        <p:spPr bwMode="auto">
          <a:xfrm>
            <a:off x="5949950" y="5519738"/>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2" name="Line 66"/>
          <p:cNvSpPr>
            <a:spLocks noChangeShapeType="1"/>
          </p:cNvSpPr>
          <p:nvPr/>
        </p:nvSpPr>
        <p:spPr bwMode="auto">
          <a:xfrm>
            <a:off x="5949950" y="5824538"/>
            <a:ext cx="14033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3" name="Line 67"/>
          <p:cNvSpPr>
            <a:spLocks noChangeShapeType="1"/>
          </p:cNvSpPr>
          <p:nvPr/>
        </p:nvSpPr>
        <p:spPr bwMode="auto">
          <a:xfrm>
            <a:off x="7353300" y="5443538"/>
            <a:ext cx="13208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4" name="Line 68"/>
          <p:cNvSpPr>
            <a:spLocks noChangeShapeType="1"/>
          </p:cNvSpPr>
          <p:nvPr/>
        </p:nvSpPr>
        <p:spPr bwMode="auto">
          <a:xfrm>
            <a:off x="7353300" y="5443538"/>
            <a:ext cx="0" cy="381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5" name="Line 69"/>
          <p:cNvSpPr>
            <a:spLocks noChangeShapeType="1"/>
          </p:cNvSpPr>
          <p:nvPr/>
        </p:nvSpPr>
        <p:spPr bwMode="auto">
          <a:xfrm flipH="1">
            <a:off x="6280150" y="5672138"/>
            <a:ext cx="1651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6" name="Rectangle 70"/>
          <p:cNvSpPr>
            <a:spLocks noChangeArrowheads="1"/>
          </p:cNvSpPr>
          <p:nvPr/>
        </p:nvSpPr>
        <p:spPr bwMode="auto">
          <a:xfrm>
            <a:off x="6097589" y="5911850"/>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8967" name="Line 71"/>
          <p:cNvSpPr>
            <a:spLocks noChangeShapeType="1"/>
          </p:cNvSpPr>
          <p:nvPr/>
        </p:nvSpPr>
        <p:spPr bwMode="auto">
          <a:xfrm flipH="1">
            <a:off x="7353300" y="4757738"/>
            <a:ext cx="1651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8" name="Rectangle 72"/>
          <p:cNvSpPr>
            <a:spLocks noChangeArrowheads="1"/>
          </p:cNvSpPr>
          <p:nvPr/>
        </p:nvSpPr>
        <p:spPr bwMode="auto">
          <a:xfrm>
            <a:off x="7170739" y="4464050"/>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8969" name="Rectangle 73"/>
          <p:cNvSpPr>
            <a:spLocks noChangeArrowheads="1"/>
          </p:cNvSpPr>
          <p:nvPr/>
        </p:nvSpPr>
        <p:spPr bwMode="auto">
          <a:xfrm>
            <a:off x="5602289" y="4692650"/>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8970" name="Line 74"/>
          <p:cNvSpPr>
            <a:spLocks noChangeShapeType="1"/>
          </p:cNvSpPr>
          <p:nvPr/>
        </p:nvSpPr>
        <p:spPr bwMode="auto">
          <a:xfrm>
            <a:off x="10325100" y="5062538"/>
            <a:ext cx="0" cy="1219200"/>
          </a:xfrm>
          <a:prstGeom prst="line">
            <a:avLst/>
          </a:prstGeom>
          <a:noFill/>
          <a:ln w="25400">
            <a:solidFill>
              <a:schemeClr val="accent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1" name="Line 75"/>
          <p:cNvSpPr>
            <a:spLocks noChangeShapeType="1"/>
          </p:cNvSpPr>
          <p:nvPr/>
        </p:nvSpPr>
        <p:spPr bwMode="auto">
          <a:xfrm>
            <a:off x="3473450" y="4986338"/>
            <a:ext cx="0" cy="129540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2" name="Line 76"/>
          <p:cNvSpPr>
            <a:spLocks noChangeShapeType="1"/>
          </p:cNvSpPr>
          <p:nvPr/>
        </p:nvSpPr>
        <p:spPr bwMode="auto">
          <a:xfrm>
            <a:off x="3454400" y="4986338"/>
            <a:ext cx="596900" cy="0"/>
          </a:xfrm>
          <a:prstGeom prst="line">
            <a:avLst/>
          </a:prstGeom>
          <a:noFill/>
          <a:ln w="25400">
            <a:solidFill>
              <a:schemeClr val="accent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3" name="Line 77"/>
          <p:cNvSpPr>
            <a:spLocks noChangeShapeType="1"/>
          </p:cNvSpPr>
          <p:nvPr/>
        </p:nvSpPr>
        <p:spPr bwMode="auto">
          <a:xfrm flipH="1">
            <a:off x="3556000" y="4910138"/>
            <a:ext cx="1651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4" name="Rectangle 78"/>
          <p:cNvSpPr>
            <a:spLocks noChangeArrowheads="1"/>
          </p:cNvSpPr>
          <p:nvPr/>
        </p:nvSpPr>
        <p:spPr bwMode="auto">
          <a:xfrm>
            <a:off x="3455989" y="4616450"/>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32</a:t>
            </a:r>
          </a:p>
        </p:txBody>
      </p:sp>
      <p:sp>
        <p:nvSpPr>
          <p:cNvPr id="38975" name="Line 79"/>
          <p:cNvSpPr>
            <a:spLocks noChangeShapeType="1"/>
          </p:cNvSpPr>
          <p:nvPr/>
        </p:nvSpPr>
        <p:spPr bwMode="auto">
          <a:xfrm>
            <a:off x="7600950" y="4910138"/>
            <a:ext cx="0" cy="13716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6" name="Rectangle 80"/>
          <p:cNvSpPr>
            <a:spLocks noChangeArrowheads="1"/>
          </p:cNvSpPr>
          <p:nvPr/>
        </p:nvSpPr>
        <p:spPr bwMode="auto">
          <a:xfrm>
            <a:off x="5567364" y="4262438"/>
            <a:ext cx="33342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a:t>
            </a:r>
          </a:p>
        </p:txBody>
      </p:sp>
      <p:sp>
        <p:nvSpPr>
          <p:cNvPr id="38977" name="Rectangle 81"/>
          <p:cNvSpPr>
            <a:spLocks noChangeArrowheads="1"/>
          </p:cNvSpPr>
          <p:nvPr/>
        </p:nvSpPr>
        <p:spPr bwMode="auto">
          <a:xfrm>
            <a:off x="5567364" y="5176838"/>
            <a:ext cx="33342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B</a:t>
            </a:r>
          </a:p>
        </p:txBody>
      </p:sp>
      <p:sp>
        <p:nvSpPr>
          <p:cNvPr id="38978" name="Line 82"/>
          <p:cNvSpPr>
            <a:spLocks noChangeShapeType="1"/>
          </p:cNvSpPr>
          <p:nvPr/>
        </p:nvSpPr>
        <p:spPr bwMode="auto">
          <a:xfrm flipH="1">
            <a:off x="5867400" y="4452938"/>
            <a:ext cx="1651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9" name="Line 83"/>
          <p:cNvSpPr>
            <a:spLocks noChangeShapeType="1"/>
          </p:cNvSpPr>
          <p:nvPr/>
        </p:nvSpPr>
        <p:spPr bwMode="auto">
          <a:xfrm>
            <a:off x="4279900" y="5892800"/>
            <a:ext cx="0" cy="152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0" name="Line 84"/>
          <p:cNvSpPr>
            <a:spLocks noChangeShapeType="1"/>
          </p:cNvSpPr>
          <p:nvPr/>
        </p:nvSpPr>
        <p:spPr bwMode="auto">
          <a:xfrm>
            <a:off x="10058400" y="5054600"/>
            <a:ext cx="247650" cy="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1" name="Line 85"/>
          <p:cNvSpPr>
            <a:spLocks noChangeShapeType="1"/>
          </p:cNvSpPr>
          <p:nvPr/>
        </p:nvSpPr>
        <p:spPr bwMode="auto">
          <a:xfrm>
            <a:off x="2959100" y="5130800"/>
            <a:ext cx="330200" cy="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2" name="AutoShape 86"/>
          <p:cNvSpPr>
            <a:spLocks noChangeArrowheads="1"/>
          </p:cNvSpPr>
          <p:nvPr/>
        </p:nvSpPr>
        <p:spPr bwMode="auto">
          <a:xfrm>
            <a:off x="1974850" y="4527550"/>
            <a:ext cx="317500" cy="1282700"/>
          </a:xfrm>
          <a:prstGeom prst="octagon">
            <a:avLst>
              <a:gd name="adj" fmla="val 29282"/>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38983" name="Rectangle 87"/>
          <p:cNvSpPr>
            <a:spLocks noChangeArrowheads="1"/>
          </p:cNvSpPr>
          <p:nvPr/>
        </p:nvSpPr>
        <p:spPr bwMode="auto">
          <a:xfrm rot="16200000">
            <a:off x="1437187" y="4916751"/>
            <a:ext cx="149919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Next Address</a:t>
            </a:r>
          </a:p>
        </p:txBody>
      </p:sp>
      <p:sp>
        <p:nvSpPr>
          <p:cNvPr id="38984" name="Line 88"/>
          <p:cNvSpPr>
            <a:spLocks noChangeShapeType="1"/>
          </p:cNvSpPr>
          <p:nvPr/>
        </p:nvSpPr>
        <p:spPr bwMode="auto">
          <a:xfrm>
            <a:off x="2298700" y="5130800"/>
            <a:ext cx="3302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5" name="Freeform 89"/>
          <p:cNvSpPr>
            <a:spLocks/>
          </p:cNvSpPr>
          <p:nvPr/>
        </p:nvSpPr>
        <p:spPr bwMode="auto">
          <a:xfrm>
            <a:off x="1638300" y="4445000"/>
            <a:ext cx="1652588" cy="687388"/>
          </a:xfrm>
          <a:custGeom>
            <a:avLst/>
            <a:gdLst>
              <a:gd name="T0" fmla="*/ 1650868 w 961"/>
              <a:gd name="T1" fmla="*/ 0 h 433"/>
              <a:gd name="T2" fmla="*/ 0 w 961"/>
              <a:gd name="T3" fmla="*/ 0 h 433"/>
              <a:gd name="T4" fmla="*/ 0 w 961"/>
              <a:gd name="T5" fmla="*/ 685800 h 433"/>
              <a:gd name="T6" fmla="*/ 330174 w 961"/>
              <a:gd name="T7" fmla="*/ 685800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1" h="433">
                <a:moveTo>
                  <a:pt x="960" y="0"/>
                </a:moveTo>
                <a:lnTo>
                  <a:pt x="0" y="0"/>
                </a:lnTo>
                <a:lnTo>
                  <a:pt x="0" y="432"/>
                </a:lnTo>
                <a:lnTo>
                  <a:pt x="192" y="432"/>
                </a:lnTo>
              </a:path>
            </a:pathLst>
          </a:custGeom>
          <a:noFill/>
          <a:ln w="25400" cap="rnd" cmpd="sng">
            <a:solidFill>
              <a:schemeClr val="tx1"/>
            </a:solidFill>
            <a:prstDash val="solid"/>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6" name="Line 90"/>
          <p:cNvSpPr>
            <a:spLocks noChangeShapeType="1"/>
          </p:cNvSpPr>
          <p:nvPr/>
        </p:nvSpPr>
        <p:spPr bwMode="auto">
          <a:xfrm flipH="1">
            <a:off x="3454400" y="6273800"/>
            <a:ext cx="6851650" cy="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7" name="Line 91"/>
          <p:cNvSpPr>
            <a:spLocks noChangeShapeType="1"/>
          </p:cNvSpPr>
          <p:nvPr/>
        </p:nvSpPr>
        <p:spPr bwMode="auto">
          <a:xfrm flipV="1">
            <a:off x="3275013" y="3492500"/>
            <a:ext cx="468312" cy="342900"/>
          </a:xfrm>
          <a:prstGeom prst="line">
            <a:avLst/>
          </a:prstGeom>
          <a:noFill/>
          <a:ln w="38100" cmpd="dbl">
            <a:solidFill>
              <a:schemeClr val="accent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8" name="Rectangle 92"/>
          <p:cNvSpPr>
            <a:spLocks noGrp="1" noChangeArrowheads="1"/>
          </p:cNvSpPr>
          <p:nvPr>
            <p:ph type="title"/>
          </p:nvPr>
        </p:nvSpPr>
        <p:spPr/>
        <p:txBody>
          <a:bodyPr/>
          <a:lstStyle/>
          <a:p>
            <a:r>
              <a:rPr lang="en-US" altLang="zh-TW" smtClean="0"/>
              <a:t>The Critical Path</a:t>
            </a:r>
          </a:p>
        </p:txBody>
      </p:sp>
      <p:sp>
        <p:nvSpPr>
          <p:cNvPr id="38989" name="Rectangle 93"/>
          <p:cNvSpPr>
            <a:spLocks noGrp="1" noChangeArrowheads="1"/>
          </p:cNvSpPr>
          <p:nvPr>
            <p:ph type="body" idx="1"/>
          </p:nvPr>
        </p:nvSpPr>
        <p:spPr>
          <a:xfrm>
            <a:off x="365126" y="1317625"/>
            <a:ext cx="10515600" cy="4351338"/>
          </a:xfrm>
        </p:spPr>
        <p:txBody>
          <a:bodyPr/>
          <a:lstStyle/>
          <a:p>
            <a:pPr marL="285750" indent="-285750"/>
            <a:r>
              <a:rPr lang="en-US" altLang="zh-TW" dirty="0" smtClean="0"/>
              <a:t>Register file and ideal memory:</a:t>
            </a:r>
          </a:p>
          <a:p>
            <a:pPr lvl="1"/>
            <a:r>
              <a:rPr lang="en-US" altLang="zh-TW" dirty="0" smtClean="0"/>
              <a:t>During read, behave as combinational logic:</a:t>
            </a:r>
          </a:p>
          <a:p>
            <a:pPr marL="1104900" lvl="2"/>
            <a:r>
              <a:rPr lang="en-US" altLang="zh-TW" dirty="0" smtClean="0"/>
              <a:t>Address valid =&gt; Output valid after access time</a:t>
            </a:r>
          </a:p>
        </p:txBody>
      </p:sp>
    </p:spTree>
    <p:extLst>
      <p:ext uri="{BB962C8B-B14F-4D97-AF65-F5344CB8AC3E}">
        <p14:creationId xmlns:p14="http://schemas.microsoft.com/office/powerpoint/2010/main" val="3978147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altLang="zh-TW" smtClean="0"/>
              <a:t>Outline</a:t>
            </a:r>
          </a:p>
        </p:txBody>
      </p:sp>
      <p:sp>
        <p:nvSpPr>
          <p:cNvPr id="40964" name="Rectangle 3"/>
          <p:cNvSpPr>
            <a:spLocks noGrp="1" noChangeArrowheads="1"/>
          </p:cNvSpPr>
          <p:nvPr>
            <p:ph type="body" idx="1"/>
          </p:nvPr>
        </p:nvSpPr>
        <p:spPr/>
        <p:txBody>
          <a:bodyPr/>
          <a:lstStyle/>
          <a:p>
            <a:r>
              <a:rPr lang="en-US" altLang="zh-TW" smtClean="0"/>
              <a:t>Introduction to designing a processor</a:t>
            </a:r>
          </a:p>
          <a:p>
            <a:r>
              <a:rPr lang="en-US" altLang="zh-TW" smtClean="0"/>
              <a:t>Analyzing the instruction set</a:t>
            </a:r>
          </a:p>
          <a:p>
            <a:r>
              <a:rPr lang="en-US" altLang="zh-TW" smtClean="0"/>
              <a:t>Building the datapath</a:t>
            </a:r>
          </a:p>
          <a:p>
            <a:r>
              <a:rPr lang="en-US" altLang="zh-TW" smtClean="0"/>
              <a:t>A single-cycle implementation</a:t>
            </a:r>
            <a:endParaRPr lang="en-US" altLang="zh-TW" smtClean="0">
              <a:solidFill>
                <a:schemeClr val="accent2"/>
              </a:solidFill>
            </a:endParaRPr>
          </a:p>
          <a:p>
            <a:r>
              <a:rPr lang="en-US" altLang="zh-TW" smtClean="0">
                <a:solidFill>
                  <a:schemeClr val="accent2"/>
                </a:solidFill>
              </a:rPr>
              <a:t>Control for the single-cycle CPU</a:t>
            </a:r>
          </a:p>
          <a:p>
            <a:pPr lvl="1"/>
            <a:r>
              <a:rPr lang="en-US" altLang="zh-TW" smtClean="0">
                <a:solidFill>
                  <a:schemeClr val="accent2"/>
                </a:solidFill>
              </a:rPr>
              <a:t>Control of CPU operations (step 4)</a:t>
            </a:r>
          </a:p>
          <a:p>
            <a:pPr lvl="1"/>
            <a:r>
              <a:rPr lang="en-US" altLang="zh-TW" smtClean="0"/>
              <a:t>ALU controller</a:t>
            </a:r>
          </a:p>
          <a:p>
            <a:pPr lvl="1"/>
            <a:r>
              <a:rPr lang="en-US" altLang="zh-TW" smtClean="0"/>
              <a:t>Main controller</a:t>
            </a:r>
          </a:p>
        </p:txBody>
      </p:sp>
    </p:spTree>
    <p:extLst>
      <p:ext uri="{BB962C8B-B14F-4D97-AF65-F5344CB8AC3E}">
        <p14:creationId xmlns:p14="http://schemas.microsoft.com/office/powerpoint/2010/main" val="2400269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zh-TW" smtClean="0"/>
              <a:t>Instruction Execution</a:t>
            </a:r>
            <a:endParaRPr lang="en-AU" altLang="zh-TW" smtClean="0">
              <a:ea typeface="新細明體" pitchFamily="18" charset="-120"/>
            </a:endParaRPr>
          </a:p>
        </p:txBody>
      </p:sp>
      <p:sp>
        <p:nvSpPr>
          <p:cNvPr id="6148" name="Rectangle 3"/>
          <p:cNvSpPr>
            <a:spLocks noGrp="1" noChangeArrowheads="1"/>
          </p:cNvSpPr>
          <p:nvPr>
            <p:ph type="body" idx="1"/>
          </p:nvPr>
        </p:nvSpPr>
        <p:spPr/>
        <p:txBody>
          <a:bodyPr/>
          <a:lstStyle/>
          <a:p>
            <a:r>
              <a:rPr lang="en-US" altLang="zh-TW" smtClean="0"/>
              <a:t>PC </a:t>
            </a:r>
            <a:r>
              <a:rPr lang="en-US" altLang="zh-TW" smtClean="0">
                <a:sym typeface="Symbol" panose="05050102010706020507" pitchFamily="18" charset="2"/>
              </a:rPr>
              <a:t> instruction memory, fetch instruction</a:t>
            </a:r>
          </a:p>
          <a:p>
            <a:r>
              <a:rPr lang="en-US" altLang="zh-TW" smtClean="0">
                <a:sym typeface="Symbol" panose="05050102010706020507" pitchFamily="18" charset="2"/>
              </a:rPr>
              <a:t>Register numbers</a:t>
            </a:r>
            <a:r>
              <a:rPr lang="en-US" altLang="zh-TW" smtClean="0"/>
              <a:t> </a:t>
            </a:r>
            <a:r>
              <a:rPr lang="en-US" altLang="zh-TW" smtClean="0">
                <a:sym typeface="Symbol" panose="05050102010706020507" pitchFamily="18" charset="2"/>
              </a:rPr>
              <a:t> register file, read registers</a:t>
            </a:r>
          </a:p>
          <a:p>
            <a:r>
              <a:rPr lang="en-US" altLang="zh-TW" smtClean="0">
                <a:sym typeface="Symbol" panose="05050102010706020507" pitchFamily="18" charset="2"/>
              </a:rPr>
              <a:t>Depending on instruction class</a:t>
            </a:r>
          </a:p>
          <a:p>
            <a:pPr lvl="1"/>
            <a:r>
              <a:rPr lang="en-US" altLang="zh-TW" smtClean="0">
                <a:sym typeface="Symbol" panose="05050102010706020507" pitchFamily="18" charset="2"/>
              </a:rPr>
              <a:t>Use ALU to calculate</a:t>
            </a:r>
          </a:p>
          <a:p>
            <a:pPr lvl="2"/>
            <a:r>
              <a:rPr lang="en-US" altLang="zh-TW" smtClean="0">
                <a:sym typeface="Symbol" panose="05050102010706020507" pitchFamily="18" charset="2"/>
              </a:rPr>
              <a:t>Arithmetic result</a:t>
            </a:r>
          </a:p>
          <a:p>
            <a:pPr lvl="2"/>
            <a:r>
              <a:rPr lang="en-US" altLang="zh-TW" smtClean="0">
                <a:sym typeface="Symbol" panose="05050102010706020507" pitchFamily="18" charset="2"/>
              </a:rPr>
              <a:t>Memory address for load/store</a:t>
            </a:r>
          </a:p>
          <a:p>
            <a:pPr lvl="2"/>
            <a:r>
              <a:rPr lang="en-US" altLang="zh-TW" smtClean="0">
                <a:sym typeface="Symbol" panose="05050102010706020507" pitchFamily="18" charset="2"/>
              </a:rPr>
              <a:t>Branch target address</a:t>
            </a:r>
          </a:p>
          <a:p>
            <a:pPr lvl="1"/>
            <a:r>
              <a:rPr lang="en-US" altLang="zh-TW" smtClean="0">
                <a:sym typeface="Symbol" panose="05050102010706020507" pitchFamily="18" charset="2"/>
              </a:rPr>
              <a:t>Access data memory for load/store</a:t>
            </a:r>
          </a:p>
          <a:p>
            <a:pPr lvl="1"/>
            <a:r>
              <a:rPr lang="en-US" altLang="zh-TW" smtClean="0">
                <a:sym typeface="Symbol" panose="05050102010706020507" pitchFamily="18" charset="2"/>
              </a:rPr>
              <a:t>PC  target address or PC</a:t>
            </a:r>
            <a:r>
              <a:rPr lang="en-US" altLang="zh-TW" sz="2000">
                <a:sym typeface="Symbol" panose="05050102010706020507" pitchFamily="18" charset="2"/>
              </a:rPr>
              <a:t> + 4</a:t>
            </a:r>
          </a:p>
        </p:txBody>
      </p:sp>
    </p:spTree>
    <p:extLst>
      <p:ext uri="{BB962C8B-B14F-4D97-AF65-F5344CB8AC3E}">
        <p14:creationId xmlns:p14="http://schemas.microsoft.com/office/powerpoint/2010/main" val="9759591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ChangeArrowheads="1"/>
          </p:cNvSpPr>
          <p:nvPr/>
        </p:nvSpPr>
        <p:spPr bwMode="auto">
          <a:xfrm>
            <a:off x="5930900" y="4159250"/>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ALUctr</a:t>
            </a:r>
          </a:p>
        </p:txBody>
      </p:sp>
      <p:sp>
        <p:nvSpPr>
          <p:cNvPr id="41988" name="Rectangle 3"/>
          <p:cNvSpPr>
            <a:spLocks noChangeArrowheads="1"/>
          </p:cNvSpPr>
          <p:nvPr/>
        </p:nvSpPr>
        <p:spPr bwMode="auto">
          <a:xfrm>
            <a:off x="3784601" y="3962400"/>
            <a:ext cx="90249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RegDst</a:t>
            </a:r>
          </a:p>
        </p:txBody>
      </p:sp>
      <p:sp>
        <p:nvSpPr>
          <p:cNvPr id="41989" name="Rectangle 4"/>
          <p:cNvSpPr>
            <a:spLocks noChangeArrowheads="1"/>
          </p:cNvSpPr>
          <p:nvPr/>
        </p:nvSpPr>
        <p:spPr bwMode="auto">
          <a:xfrm>
            <a:off x="5270500" y="3962400"/>
            <a:ext cx="9361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ALUSrc</a:t>
            </a:r>
          </a:p>
        </p:txBody>
      </p:sp>
      <p:sp>
        <p:nvSpPr>
          <p:cNvPr id="41990" name="Rectangle 5"/>
          <p:cNvSpPr>
            <a:spLocks noChangeArrowheads="1"/>
          </p:cNvSpPr>
          <p:nvPr/>
        </p:nvSpPr>
        <p:spPr bwMode="auto">
          <a:xfrm>
            <a:off x="4610101" y="4159250"/>
            <a:ext cx="917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MemRd</a:t>
            </a:r>
          </a:p>
        </p:txBody>
      </p:sp>
      <p:sp>
        <p:nvSpPr>
          <p:cNvPr id="41991" name="Rectangle 6"/>
          <p:cNvSpPr>
            <a:spLocks noChangeArrowheads="1"/>
          </p:cNvSpPr>
          <p:nvPr/>
        </p:nvSpPr>
        <p:spPr bwMode="auto">
          <a:xfrm>
            <a:off x="7747000" y="4035425"/>
            <a:ext cx="1234312"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MemtoReg</a:t>
            </a:r>
          </a:p>
        </p:txBody>
      </p:sp>
      <p:sp>
        <p:nvSpPr>
          <p:cNvPr id="41992" name="Rectangle 7"/>
          <p:cNvSpPr>
            <a:spLocks noChangeArrowheads="1"/>
          </p:cNvSpPr>
          <p:nvPr/>
        </p:nvSpPr>
        <p:spPr bwMode="auto">
          <a:xfrm>
            <a:off x="6673850" y="3962400"/>
            <a:ext cx="924420"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MemWr</a:t>
            </a:r>
          </a:p>
        </p:txBody>
      </p:sp>
      <p:sp>
        <p:nvSpPr>
          <p:cNvPr id="41993" name="Rectangle 8"/>
          <p:cNvSpPr>
            <a:spLocks noChangeArrowheads="1"/>
          </p:cNvSpPr>
          <p:nvPr/>
        </p:nvSpPr>
        <p:spPr bwMode="auto">
          <a:xfrm>
            <a:off x="9450389" y="4075113"/>
            <a:ext cx="74379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Equal</a:t>
            </a:r>
          </a:p>
        </p:txBody>
      </p:sp>
      <p:sp>
        <p:nvSpPr>
          <p:cNvPr id="41994" name="Line 9"/>
          <p:cNvSpPr>
            <a:spLocks noChangeShapeType="1"/>
          </p:cNvSpPr>
          <p:nvPr/>
        </p:nvSpPr>
        <p:spPr bwMode="auto">
          <a:xfrm>
            <a:off x="3454400" y="1651000"/>
            <a:ext cx="31369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Rectangle 10"/>
          <p:cNvSpPr>
            <a:spLocks noChangeArrowheads="1"/>
          </p:cNvSpPr>
          <p:nvPr/>
        </p:nvSpPr>
        <p:spPr bwMode="auto">
          <a:xfrm>
            <a:off x="3932238" y="1247775"/>
            <a:ext cx="226825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latin typeface="Century Gothic" panose="020B0502020202020204" pitchFamily="34" charset="0"/>
              </a:rPr>
              <a:t>Instruction&lt;31:0&gt;</a:t>
            </a:r>
          </a:p>
        </p:txBody>
      </p:sp>
      <p:sp>
        <p:nvSpPr>
          <p:cNvPr id="41996" name="Line 11"/>
          <p:cNvSpPr>
            <a:spLocks noChangeShapeType="1"/>
          </p:cNvSpPr>
          <p:nvPr/>
        </p:nvSpPr>
        <p:spPr bwMode="auto">
          <a:xfrm>
            <a:off x="4843463" y="1676400"/>
            <a:ext cx="0" cy="9144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7" name="Rectangle 12"/>
          <p:cNvSpPr>
            <a:spLocks noChangeArrowheads="1"/>
          </p:cNvSpPr>
          <p:nvPr/>
        </p:nvSpPr>
        <p:spPr bwMode="auto">
          <a:xfrm rot="5400000">
            <a:off x="4576930" y="1945746"/>
            <a:ext cx="95058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&lt;21:25&gt;</a:t>
            </a:r>
          </a:p>
        </p:txBody>
      </p:sp>
      <p:sp>
        <p:nvSpPr>
          <p:cNvPr id="41998" name="Rectangle 13"/>
          <p:cNvSpPr>
            <a:spLocks noChangeArrowheads="1"/>
          </p:cNvSpPr>
          <p:nvPr/>
        </p:nvSpPr>
        <p:spPr bwMode="auto">
          <a:xfrm rot="5400000">
            <a:off x="5154780" y="1945746"/>
            <a:ext cx="95058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&lt;16:20&gt;</a:t>
            </a:r>
          </a:p>
        </p:txBody>
      </p:sp>
      <p:sp>
        <p:nvSpPr>
          <p:cNvPr id="41999" name="Rectangle 14"/>
          <p:cNvSpPr>
            <a:spLocks noChangeArrowheads="1"/>
          </p:cNvSpPr>
          <p:nvPr/>
        </p:nvSpPr>
        <p:spPr bwMode="auto">
          <a:xfrm rot="5400000">
            <a:off x="5738304" y="1945746"/>
            <a:ext cx="93923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&lt;11:15&gt;</a:t>
            </a:r>
          </a:p>
        </p:txBody>
      </p:sp>
      <p:sp>
        <p:nvSpPr>
          <p:cNvPr id="42000" name="Rectangle 15"/>
          <p:cNvSpPr>
            <a:spLocks noChangeArrowheads="1"/>
          </p:cNvSpPr>
          <p:nvPr/>
        </p:nvSpPr>
        <p:spPr bwMode="auto">
          <a:xfrm rot="5400000">
            <a:off x="6312617" y="1940189"/>
            <a:ext cx="83676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&lt;0:15&gt;</a:t>
            </a:r>
          </a:p>
        </p:txBody>
      </p:sp>
      <p:sp>
        <p:nvSpPr>
          <p:cNvPr id="42001" name="Line 16"/>
          <p:cNvSpPr>
            <a:spLocks noChangeShapeType="1"/>
          </p:cNvSpPr>
          <p:nvPr/>
        </p:nvSpPr>
        <p:spPr bwMode="auto">
          <a:xfrm>
            <a:off x="5421313" y="1676400"/>
            <a:ext cx="0" cy="9144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2" name="Line 17"/>
          <p:cNvSpPr>
            <a:spLocks noChangeShapeType="1"/>
          </p:cNvSpPr>
          <p:nvPr/>
        </p:nvSpPr>
        <p:spPr bwMode="auto">
          <a:xfrm>
            <a:off x="5999163" y="1676400"/>
            <a:ext cx="0" cy="9144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3" name="Line 18"/>
          <p:cNvSpPr>
            <a:spLocks noChangeShapeType="1"/>
          </p:cNvSpPr>
          <p:nvPr/>
        </p:nvSpPr>
        <p:spPr bwMode="auto">
          <a:xfrm>
            <a:off x="6577013" y="1676400"/>
            <a:ext cx="0" cy="9144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4" name="Rectangle 19"/>
          <p:cNvSpPr>
            <a:spLocks noChangeArrowheads="1"/>
          </p:cNvSpPr>
          <p:nvPr/>
        </p:nvSpPr>
        <p:spPr bwMode="auto">
          <a:xfrm>
            <a:off x="6313488" y="2525713"/>
            <a:ext cx="83676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Imm16</a:t>
            </a:r>
          </a:p>
        </p:txBody>
      </p:sp>
      <p:sp>
        <p:nvSpPr>
          <p:cNvPr id="42005" name="Rectangle 20"/>
          <p:cNvSpPr>
            <a:spLocks noChangeArrowheads="1"/>
          </p:cNvSpPr>
          <p:nvPr/>
        </p:nvSpPr>
        <p:spPr bwMode="auto">
          <a:xfrm>
            <a:off x="5735639" y="2525713"/>
            <a:ext cx="458459"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Rd</a:t>
            </a:r>
          </a:p>
        </p:txBody>
      </p:sp>
      <p:sp>
        <p:nvSpPr>
          <p:cNvPr id="42006" name="Rectangle 21"/>
          <p:cNvSpPr>
            <a:spLocks noChangeArrowheads="1"/>
          </p:cNvSpPr>
          <p:nvPr/>
        </p:nvSpPr>
        <p:spPr bwMode="auto">
          <a:xfrm>
            <a:off x="5240338" y="2525713"/>
            <a:ext cx="44723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Rs</a:t>
            </a:r>
          </a:p>
        </p:txBody>
      </p:sp>
      <p:sp>
        <p:nvSpPr>
          <p:cNvPr id="42007" name="Rectangle 22"/>
          <p:cNvSpPr>
            <a:spLocks noChangeArrowheads="1"/>
          </p:cNvSpPr>
          <p:nvPr/>
        </p:nvSpPr>
        <p:spPr bwMode="auto">
          <a:xfrm>
            <a:off x="4662488" y="2525713"/>
            <a:ext cx="4023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a:t>
            </a:r>
          </a:p>
        </p:txBody>
      </p:sp>
      <p:sp>
        <p:nvSpPr>
          <p:cNvPr id="42008" name="Rectangle 23"/>
          <p:cNvSpPr>
            <a:spLocks noChangeArrowheads="1"/>
          </p:cNvSpPr>
          <p:nvPr/>
        </p:nvSpPr>
        <p:spPr bwMode="auto">
          <a:xfrm>
            <a:off x="2381250" y="3930650"/>
            <a:ext cx="769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PCsrc</a:t>
            </a:r>
          </a:p>
        </p:txBody>
      </p:sp>
      <p:sp>
        <p:nvSpPr>
          <p:cNvPr id="42009" name="Rectangle 24"/>
          <p:cNvSpPr>
            <a:spLocks noChangeArrowheads="1"/>
          </p:cNvSpPr>
          <p:nvPr/>
        </p:nvSpPr>
        <p:spPr bwMode="auto">
          <a:xfrm>
            <a:off x="2233613" y="1473201"/>
            <a:ext cx="1193800" cy="100012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2010" name="Rectangle 25"/>
          <p:cNvSpPr>
            <a:spLocks noChangeArrowheads="1"/>
          </p:cNvSpPr>
          <p:nvPr/>
        </p:nvSpPr>
        <p:spPr bwMode="auto">
          <a:xfrm>
            <a:off x="2763839" y="2216150"/>
            <a:ext cx="657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Addr</a:t>
            </a:r>
          </a:p>
        </p:txBody>
      </p:sp>
      <p:sp>
        <p:nvSpPr>
          <p:cNvPr id="42011" name="Rectangle 26"/>
          <p:cNvSpPr>
            <a:spLocks noChangeArrowheads="1"/>
          </p:cNvSpPr>
          <p:nvPr/>
        </p:nvSpPr>
        <p:spPr bwMode="auto">
          <a:xfrm>
            <a:off x="2207099" y="1524000"/>
            <a:ext cx="1215076"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2000" b="1">
                <a:latin typeface="Century Gothic" panose="020B0502020202020204" pitchFamily="34" charset="0"/>
              </a:rPr>
              <a:t>Inst.</a:t>
            </a:r>
          </a:p>
          <a:p>
            <a:pPr algn="ctr"/>
            <a:r>
              <a:rPr kumimoji="1" lang="en-US" altLang="zh-TW" sz="2000" b="1">
                <a:latin typeface="Century Gothic" panose="020B0502020202020204" pitchFamily="34" charset="0"/>
              </a:rPr>
              <a:t>Memory</a:t>
            </a:r>
          </a:p>
        </p:txBody>
      </p:sp>
      <p:sp>
        <p:nvSpPr>
          <p:cNvPr id="42012" name="Rectangle 27"/>
          <p:cNvSpPr>
            <a:spLocks noChangeArrowheads="1"/>
          </p:cNvSpPr>
          <p:nvPr/>
        </p:nvSpPr>
        <p:spPr bwMode="auto">
          <a:xfrm>
            <a:off x="2841625" y="4908550"/>
            <a:ext cx="6865938" cy="12065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2013" name="Rectangle 28"/>
          <p:cNvSpPr>
            <a:spLocks noChangeArrowheads="1"/>
          </p:cNvSpPr>
          <p:nvPr/>
        </p:nvSpPr>
        <p:spPr bwMode="auto">
          <a:xfrm>
            <a:off x="5116513" y="5268914"/>
            <a:ext cx="158537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latin typeface="Century Gothic" panose="020B0502020202020204" pitchFamily="34" charset="0"/>
              </a:rPr>
              <a:t>Datapath</a:t>
            </a:r>
          </a:p>
        </p:txBody>
      </p:sp>
      <p:sp>
        <p:nvSpPr>
          <p:cNvPr id="42014" name="Line 29"/>
          <p:cNvSpPr>
            <a:spLocks noChangeShapeType="1"/>
          </p:cNvSpPr>
          <p:nvPr/>
        </p:nvSpPr>
        <p:spPr bwMode="auto">
          <a:xfrm>
            <a:off x="2890838" y="44450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5" name="Line 30"/>
          <p:cNvSpPr>
            <a:spLocks noChangeShapeType="1"/>
          </p:cNvSpPr>
          <p:nvPr/>
        </p:nvSpPr>
        <p:spPr bwMode="auto">
          <a:xfrm>
            <a:off x="4238625" y="44704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6" name="Line 31"/>
          <p:cNvSpPr>
            <a:spLocks noChangeShapeType="1"/>
          </p:cNvSpPr>
          <p:nvPr/>
        </p:nvSpPr>
        <p:spPr bwMode="auto">
          <a:xfrm>
            <a:off x="4981575" y="44831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7" name="Line 32"/>
          <p:cNvSpPr>
            <a:spLocks noChangeShapeType="1"/>
          </p:cNvSpPr>
          <p:nvPr/>
        </p:nvSpPr>
        <p:spPr bwMode="auto">
          <a:xfrm>
            <a:off x="5697538" y="44831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8" name="Line 33"/>
          <p:cNvSpPr>
            <a:spLocks noChangeShapeType="1"/>
          </p:cNvSpPr>
          <p:nvPr/>
        </p:nvSpPr>
        <p:spPr bwMode="auto">
          <a:xfrm>
            <a:off x="6316663" y="44577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9" name="Line 34"/>
          <p:cNvSpPr>
            <a:spLocks noChangeShapeType="1"/>
          </p:cNvSpPr>
          <p:nvPr/>
        </p:nvSpPr>
        <p:spPr bwMode="auto">
          <a:xfrm>
            <a:off x="7142163" y="44704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0" name="Line 35"/>
          <p:cNvSpPr>
            <a:spLocks noChangeShapeType="1"/>
          </p:cNvSpPr>
          <p:nvPr/>
        </p:nvSpPr>
        <p:spPr bwMode="auto">
          <a:xfrm>
            <a:off x="8366125" y="44196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1" name="Line 36"/>
          <p:cNvSpPr>
            <a:spLocks noChangeShapeType="1"/>
          </p:cNvSpPr>
          <p:nvPr/>
        </p:nvSpPr>
        <p:spPr bwMode="auto">
          <a:xfrm>
            <a:off x="9342438" y="4114800"/>
            <a:ext cx="0" cy="76200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2" name="AutoShape 37"/>
          <p:cNvSpPr>
            <a:spLocks noChangeArrowheads="1"/>
          </p:cNvSpPr>
          <p:nvPr/>
        </p:nvSpPr>
        <p:spPr bwMode="auto">
          <a:xfrm>
            <a:off x="2759076" y="2762250"/>
            <a:ext cx="7485063" cy="1231900"/>
          </a:xfrm>
          <a:prstGeom prst="roundRect">
            <a:avLst>
              <a:gd name="adj" fmla="val 12495"/>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2023" name="Rectangle 38"/>
          <p:cNvSpPr>
            <a:spLocks noChangeArrowheads="1"/>
          </p:cNvSpPr>
          <p:nvPr/>
        </p:nvSpPr>
        <p:spPr bwMode="auto">
          <a:xfrm>
            <a:off x="5211763" y="3224214"/>
            <a:ext cx="126957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b="1">
                <a:latin typeface="Century Gothic" panose="020B0502020202020204" pitchFamily="34" charset="0"/>
              </a:rPr>
              <a:t>Control</a:t>
            </a:r>
          </a:p>
        </p:txBody>
      </p:sp>
      <p:sp>
        <p:nvSpPr>
          <p:cNvPr id="42024" name="Line 39"/>
          <p:cNvSpPr>
            <a:spLocks noChangeShapeType="1"/>
          </p:cNvSpPr>
          <p:nvPr/>
        </p:nvSpPr>
        <p:spPr bwMode="auto">
          <a:xfrm>
            <a:off x="3811588" y="1651000"/>
            <a:ext cx="0" cy="9144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5" name="Rectangle 40"/>
          <p:cNvSpPr>
            <a:spLocks noChangeArrowheads="1"/>
          </p:cNvSpPr>
          <p:nvPr/>
        </p:nvSpPr>
        <p:spPr bwMode="auto">
          <a:xfrm>
            <a:off x="3630614" y="2500313"/>
            <a:ext cx="47128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a:t>
            </a:r>
          </a:p>
        </p:txBody>
      </p:sp>
      <p:sp>
        <p:nvSpPr>
          <p:cNvPr id="42026" name="Line 41"/>
          <p:cNvSpPr>
            <a:spLocks noChangeShapeType="1"/>
          </p:cNvSpPr>
          <p:nvPr/>
        </p:nvSpPr>
        <p:spPr bwMode="auto">
          <a:xfrm>
            <a:off x="4238625" y="1651000"/>
            <a:ext cx="0" cy="9144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7" name="Rectangle 42"/>
          <p:cNvSpPr>
            <a:spLocks noChangeArrowheads="1"/>
          </p:cNvSpPr>
          <p:nvPr/>
        </p:nvSpPr>
        <p:spPr bwMode="auto">
          <a:xfrm rot="5400000">
            <a:off x="3971299" y="1920345"/>
            <a:ext cx="95058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&lt;21:25&gt;</a:t>
            </a:r>
          </a:p>
        </p:txBody>
      </p:sp>
      <p:sp>
        <p:nvSpPr>
          <p:cNvPr id="42028" name="Rectangle 43"/>
          <p:cNvSpPr>
            <a:spLocks noChangeArrowheads="1"/>
          </p:cNvSpPr>
          <p:nvPr/>
        </p:nvSpPr>
        <p:spPr bwMode="auto">
          <a:xfrm>
            <a:off x="3976688" y="2500313"/>
            <a:ext cx="736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Funct</a:t>
            </a:r>
          </a:p>
        </p:txBody>
      </p:sp>
      <p:sp>
        <p:nvSpPr>
          <p:cNvPr id="42029" name="Rectangle 44"/>
          <p:cNvSpPr>
            <a:spLocks noChangeArrowheads="1"/>
          </p:cNvSpPr>
          <p:nvPr/>
        </p:nvSpPr>
        <p:spPr bwMode="auto">
          <a:xfrm>
            <a:off x="3284539" y="4159250"/>
            <a:ext cx="84266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chemeClr val="accent1"/>
                </a:solidFill>
                <a:latin typeface="Arial" panose="020B0604020202020204" pitchFamily="34" charset="0"/>
              </a:rPr>
              <a:t>RegWr</a:t>
            </a:r>
          </a:p>
        </p:txBody>
      </p:sp>
      <p:sp>
        <p:nvSpPr>
          <p:cNvPr id="42030" name="Line 45"/>
          <p:cNvSpPr>
            <a:spLocks noChangeShapeType="1"/>
          </p:cNvSpPr>
          <p:nvPr/>
        </p:nvSpPr>
        <p:spPr bwMode="auto">
          <a:xfrm>
            <a:off x="3675063" y="4419600"/>
            <a:ext cx="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1" name="Rectangle 46"/>
          <p:cNvSpPr>
            <a:spLocks noGrp="1" noChangeArrowheads="1"/>
          </p:cNvSpPr>
          <p:nvPr>
            <p:ph type="title"/>
          </p:nvPr>
        </p:nvSpPr>
        <p:spPr/>
        <p:txBody>
          <a:bodyPr/>
          <a:lstStyle/>
          <a:p>
            <a:r>
              <a:rPr lang="en-US" altLang="zh-TW" smtClean="0"/>
              <a:t>Step 4: Control Points and Signals</a:t>
            </a:r>
          </a:p>
        </p:txBody>
      </p:sp>
    </p:spTree>
    <p:extLst>
      <p:ext uri="{BB962C8B-B14F-4D97-AF65-F5344CB8AC3E}">
        <p14:creationId xmlns:p14="http://schemas.microsoft.com/office/powerpoint/2010/main" val="1650582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altLang="zh-TW" smtClean="0"/>
              <a:t>Designing Main Control</a:t>
            </a:r>
          </a:p>
        </p:txBody>
      </p:sp>
      <p:sp>
        <p:nvSpPr>
          <p:cNvPr id="43012" name="Rectangle 3"/>
          <p:cNvSpPr>
            <a:spLocks noGrp="1" noChangeArrowheads="1"/>
          </p:cNvSpPr>
          <p:nvPr>
            <p:ph type="body" idx="1"/>
          </p:nvPr>
        </p:nvSpPr>
        <p:spPr/>
        <p:txBody>
          <a:bodyPr/>
          <a:lstStyle/>
          <a:p>
            <a:r>
              <a:rPr lang="en-US" altLang="zh-TW" smtClean="0"/>
              <a:t>Some observations:</a:t>
            </a:r>
          </a:p>
          <a:p>
            <a:pPr lvl="1"/>
            <a:r>
              <a:rPr lang="en-US" altLang="zh-TW" smtClean="0"/>
              <a:t>opcode (Op[5-0]) is always in bits 31-26</a:t>
            </a:r>
          </a:p>
          <a:p>
            <a:pPr lvl="1"/>
            <a:r>
              <a:rPr lang="en-US" altLang="zh-TW" smtClean="0"/>
              <a:t>two registers to be read are always in rs (bits 25-21) and rt (bits 20-16) (for R-type, beq, sw)</a:t>
            </a:r>
          </a:p>
          <a:p>
            <a:pPr lvl="1"/>
            <a:r>
              <a:rPr lang="en-US" altLang="zh-TW" smtClean="0"/>
              <a:t>base register for lw and sw is always in rs (25-21)</a:t>
            </a:r>
          </a:p>
          <a:p>
            <a:pPr lvl="1"/>
            <a:r>
              <a:rPr lang="en-US" altLang="zh-TW" smtClean="0"/>
              <a:t>16-bit offset for beq, lw, sw is always in 15-0</a:t>
            </a:r>
          </a:p>
          <a:p>
            <a:pPr lvl="1"/>
            <a:r>
              <a:rPr lang="en-US" altLang="zh-TW" smtClean="0"/>
              <a:t>destination register is in one of two positions:</a:t>
            </a:r>
          </a:p>
          <a:p>
            <a:pPr lvl="2"/>
            <a:r>
              <a:rPr lang="en-US" altLang="zh-TW" smtClean="0"/>
              <a:t>lw: in bits 20-16 (rt)</a:t>
            </a:r>
          </a:p>
          <a:p>
            <a:pPr lvl="2"/>
            <a:r>
              <a:rPr lang="en-US" altLang="zh-TW" smtClean="0"/>
              <a:t>R-type: in bits 15-11 (rd)</a:t>
            </a:r>
          </a:p>
          <a:p>
            <a:pPr lvl="2">
              <a:buFont typeface="Wingdings" panose="05000000000000000000" pitchFamily="2" charset="2"/>
              <a:buNone/>
            </a:pPr>
            <a:r>
              <a:rPr lang="en-US" altLang="zh-TW" smtClean="0"/>
              <a:t>=&gt; need a multiplex to select the address for written register</a:t>
            </a:r>
          </a:p>
        </p:txBody>
      </p:sp>
    </p:spTree>
    <p:extLst>
      <p:ext uri="{BB962C8B-B14F-4D97-AF65-F5344CB8AC3E}">
        <p14:creationId xmlns:p14="http://schemas.microsoft.com/office/powerpoint/2010/main" val="3563817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r>
              <a:rPr lang="en-US" altLang="zh-TW" smtClean="0"/>
              <a:t>Datapath with Mux and Control</a:t>
            </a:r>
          </a:p>
        </p:txBody>
      </p:sp>
      <p:pic>
        <p:nvPicPr>
          <p:cNvPr id="44036" name="Picture 3" descr="F05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650" y="1385889"/>
            <a:ext cx="9163050" cy="419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7080" name="Group 8"/>
          <p:cNvGrpSpPr>
            <a:grpSpLocks/>
          </p:cNvGrpSpPr>
          <p:nvPr/>
        </p:nvGrpSpPr>
        <p:grpSpPr bwMode="auto">
          <a:xfrm>
            <a:off x="2528888" y="3505201"/>
            <a:ext cx="4557712" cy="1933575"/>
            <a:chOff x="873" y="2208"/>
            <a:chExt cx="2871" cy="1218"/>
          </a:xfrm>
        </p:grpSpPr>
        <p:sp>
          <p:nvSpPr>
            <p:cNvPr id="44038" name="Text Box 5"/>
            <p:cNvSpPr txBox="1">
              <a:spLocks noChangeArrowheads="1"/>
            </p:cNvSpPr>
            <p:nvPr/>
          </p:nvSpPr>
          <p:spPr bwMode="auto">
            <a:xfrm>
              <a:off x="873" y="3174"/>
              <a:ext cx="1123"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2000" b="1">
                  <a:solidFill>
                    <a:schemeClr val="accent1"/>
                  </a:solidFill>
                  <a:latin typeface="Century Gothic" panose="020B0502020202020204" pitchFamily="34" charset="0"/>
                </a:rPr>
                <a:t>Control point</a:t>
              </a:r>
            </a:p>
          </p:txBody>
        </p:sp>
        <p:sp>
          <p:nvSpPr>
            <p:cNvPr id="44039" name="Line 6"/>
            <p:cNvSpPr>
              <a:spLocks noChangeShapeType="1"/>
            </p:cNvSpPr>
            <p:nvPr/>
          </p:nvSpPr>
          <p:spPr bwMode="auto">
            <a:xfrm flipV="1">
              <a:off x="1976" y="2784"/>
              <a:ext cx="312" cy="432"/>
            </a:xfrm>
            <a:prstGeom prst="line">
              <a:avLst/>
            </a:prstGeom>
            <a:noFill/>
            <a:ln w="38100">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0" name="Line 7"/>
            <p:cNvSpPr>
              <a:spLocks noChangeShapeType="1"/>
            </p:cNvSpPr>
            <p:nvPr/>
          </p:nvSpPr>
          <p:spPr bwMode="auto">
            <a:xfrm flipV="1">
              <a:off x="2080" y="2208"/>
              <a:ext cx="1664" cy="1056"/>
            </a:xfrm>
            <a:prstGeom prst="line">
              <a:avLst/>
            </a:prstGeom>
            <a:noFill/>
            <a:ln w="38100">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091982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87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US" altLang="zh-TW" smtClean="0"/>
              <a:t>Datapath with Control Unit</a:t>
            </a:r>
          </a:p>
        </p:txBody>
      </p:sp>
      <p:pic>
        <p:nvPicPr>
          <p:cNvPr id="45060" name="Picture 3" descr="F05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0" y="1220788"/>
            <a:ext cx="9144000" cy="472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90152" name="Group 8"/>
          <p:cNvGrpSpPr>
            <a:grpSpLocks/>
          </p:cNvGrpSpPr>
          <p:nvPr/>
        </p:nvGrpSpPr>
        <p:grpSpPr bwMode="auto">
          <a:xfrm>
            <a:off x="5105400" y="2133600"/>
            <a:ext cx="4705350" cy="1981200"/>
            <a:chOff x="2496" y="1344"/>
            <a:chExt cx="2964" cy="1248"/>
          </a:xfrm>
        </p:grpSpPr>
        <p:sp>
          <p:nvSpPr>
            <p:cNvPr id="45066" name="Oval 5"/>
            <p:cNvSpPr>
              <a:spLocks noChangeArrowheads="1"/>
            </p:cNvSpPr>
            <p:nvPr/>
          </p:nvSpPr>
          <p:spPr bwMode="auto">
            <a:xfrm>
              <a:off x="2496" y="1488"/>
              <a:ext cx="572" cy="144"/>
            </a:xfrm>
            <a:prstGeom prst="ellipse">
              <a:avLst/>
            </a:prstGeom>
            <a:noFill/>
            <a:ln w="38100">
              <a:solidFill>
                <a:schemeClr val="accent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5067" name="Oval 6"/>
            <p:cNvSpPr>
              <a:spLocks noChangeArrowheads="1"/>
            </p:cNvSpPr>
            <p:nvPr/>
          </p:nvSpPr>
          <p:spPr bwMode="auto">
            <a:xfrm>
              <a:off x="4888" y="1344"/>
              <a:ext cx="572" cy="144"/>
            </a:xfrm>
            <a:prstGeom prst="ellipse">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5068" name="Oval 7"/>
            <p:cNvSpPr>
              <a:spLocks noChangeArrowheads="1"/>
            </p:cNvSpPr>
            <p:nvPr/>
          </p:nvSpPr>
          <p:spPr bwMode="auto">
            <a:xfrm>
              <a:off x="4160" y="2448"/>
              <a:ext cx="572" cy="144"/>
            </a:xfrm>
            <a:prstGeom prst="ellipse">
              <a:avLst/>
            </a:prstGeom>
            <a:noFill/>
            <a:ln w="38100">
              <a:solidFill>
                <a:schemeClr val="accent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sp>
        <p:nvSpPr>
          <p:cNvPr id="45062" name="Line 9"/>
          <p:cNvSpPr>
            <a:spLocks noChangeShapeType="1"/>
          </p:cNvSpPr>
          <p:nvPr/>
        </p:nvSpPr>
        <p:spPr bwMode="auto">
          <a:xfrm>
            <a:off x="5278439" y="5132388"/>
            <a:ext cx="20637" cy="5207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10"/>
          <p:cNvSpPr>
            <a:spLocks noChangeShapeType="1"/>
          </p:cNvSpPr>
          <p:nvPr/>
        </p:nvSpPr>
        <p:spPr bwMode="auto">
          <a:xfrm>
            <a:off x="5299076" y="5611813"/>
            <a:ext cx="1808163"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Line 11"/>
          <p:cNvSpPr>
            <a:spLocks noChangeShapeType="1"/>
          </p:cNvSpPr>
          <p:nvPr/>
        </p:nvSpPr>
        <p:spPr bwMode="auto">
          <a:xfrm flipH="1" flipV="1">
            <a:off x="7107239" y="5319714"/>
            <a:ext cx="20637" cy="312737"/>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5" name="Line 16"/>
          <p:cNvSpPr>
            <a:spLocks noChangeShapeType="1"/>
          </p:cNvSpPr>
          <p:nvPr/>
        </p:nvSpPr>
        <p:spPr bwMode="auto">
          <a:xfrm>
            <a:off x="7086600" y="5299075"/>
            <a:ext cx="166688"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20463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90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3" name="Picture 2"/>
          <p:cNvPicPr>
            <a:picLocks noChangeAspect="1" noChangeArrowheads="1"/>
          </p:cNvPicPr>
          <p:nvPr/>
        </p:nvPicPr>
        <p:blipFill>
          <a:blip r:embed="rId3">
            <a:lum contrast="2000"/>
            <a:extLst>
              <a:ext uri="{28A0092B-C50C-407E-A947-70E740481C1C}">
                <a14:useLocalDpi xmlns:a14="http://schemas.microsoft.com/office/drawing/2010/main" val="0"/>
              </a:ext>
            </a:extLst>
          </a:blip>
          <a:srcRect/>
          <a:stretch>
            <a:fillRect/>
          </a:stretch>
        </p:blipFill>
        <p:spPr bwMode="auto">
          <a:xfrm>
            <a:off x="1555750" y="1704976"/>
            <a:ext cx="8915400" cy="460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4" name="Rectangle 3"/>
          <p:cNvSpPr>
            <a:spLocks noGrp="1" noChangeArrowheads="1"/>
          </p:cNvSpPr>
          <p:nvPr>
            <p:ph type="title"/>
          </p:nvPr>
        </p:nvSpPr>
        <p:spPr/>
        <p:txBody>
          <a:bodyPr/>
          <a:lstStyle/>
          <a:p>
            <a:r>
              <a:rPr lang="en-US" altLang="zh-TW" smtClean="0"/>
              <a:t>Instruction Fetch at Start of </a:t>
            </a:r>
            <a:r>
              <a:rPr lang="en-US" altLang="zh-TW" smtClean="0">
                <a:latin typeface="Courier New" panose="02070309020205020404" pitchFamily="49" charset="0"/>
              </a:rPr>
              <a:t>Add</a:t>
            </a:r>
          </a:p>
        </p:txBody>
      </p:sp>
      <p:sp>
        <p:nvSpPr>
          <p:cNvPr id="46085" name="Rectangle 4"/>
          <p:cNvSpPr>
            <a:spLocks noGrp="1" noChangeArrowheads="1"/>
          </p:cNvSpPr>
          <p:nvPr>
            <p:ph type="body" idx="1"/>
          </p:nvPr>
        </p:nvSpPr>
        <p:spPr/>
        <p:txBody>
          <a:bodyPr/>
          <a:lstStyle/>
          <a:p>
            <a:r>
              <a:rPr lang="en-US" altLang="zh-TW" smtClean="0"/>
              <a:t>instruction &lt;- mem[PC];   PC + 4</a:t>
            </a:r>
          </a:p>
        </p:txBody>
      </p:sp>
      <p:grpSp>
        <p:nvGrpSpPr>
          <p:cNvPr id="393229" name="Group 13"/>
          <p:cNvGrpSpPr>
            <a:grpSpLocks/>
          </p:cNvGrpSpPr>
          <p:nvPr/>
        </p:nvGrpSpPr>
        <p:grpSpPr bwMode="auto">
          <a:xfrm>
            <a:off x="1968500" y="2209800"/>
            <a:ext cx="1816100" cy="2895600"/>
            <a:chOff x="520" y="1392"/>
            <a:chExt cx="1144" cy="1824"/>
          </a:xfrm>
        </p:grpSpPr>
        <p:sp>
          <p:nvSpPr>
            <p:cNvPr id="46087" name="Rectangle 6"/>
            <p:cNvSpPr>
              <a:spLocks noChangeArrowheads="1"/>
            </p:cNvSpPr>
            <p:nvPr/>
          </p:nvSpPr>
          <p:spPr bwMode="auto">
            <a:xfrm>
              <a:off x="728" y="2496"/>
              <a:ext cx="728" cy="72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6088" name="AutoShape 7"/>
            <p:cNvSpPr>
              <a:spLocks noChangeArrowheads="1"/>
            </p:cNvSpPr>
            <p:nvPr/>
          </p:nvSpPr>
          <p:spPr bwMode="auto">
            <a:xfrm rot="-5400000">
              <a:off x="828" y="1552"/>
              <a:ext cx="528" cy="208"/>
            </a:xfrm>
            <a:custGeom>
              <a:avLst/>
              <a:gdLst>
                <a:gd name="T0" fmla="*/ 450 w 21600"/>
                <a:gd name="T1" fmla="*/ 104 h 21600"/>
                <a:gd name="T2" fmla="*/ 264 w 21600"/>
                <a:gd name="T3" fmla="*/ 208 h 21600"/>
                <a:gd name="T4" fmla="*/ 78 w 21600"/>
                <a:gd name="T5" fmla="*/ 104 h 21600"/>
                <a:gd name="T6" fmla="*/ 264 w 21600"/>
                <a:gd name="T7" fmla="*/ 0 h 21600"/>
                <a:gd name="T8" fmla="*/ 0 60000 65536"/>
                <a:gd name="T9" fmla="*/ 0 60000 65536"/>
                <a:gd name="T10" fmla="*/ 0 60000 65536"/>
                <a:gd name="T11" fmla="*/ 0 60000 65536"/>
                <a:gd name="T12" fmla="*/ 4991 w 21600"/>
                <a:gd name="T13" fmla="*/ 4985 h 21600"/>
                <a:gd name="T14" fmla="*/ 16609 w 21600"/>
                <a:gd name="T15" fmla="*/ 16615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9" name="Line 8"/>
            <p:cNvSpPr>
              <a:spLocks noChangeShapeType="1"/>
            </p:cNvSpPr>
            <p:nvPr/>
          </p:nvSpPr>
          <p:spPr bwMode="auto">
            <a:xfrm>
              <a:off x="520" y="2640"/>
              <a:ext cx="208" cy="1"/>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0" name="Line 9"/>
            <p:cNvSpPr>
              <a:spLocks noChangeShapeType="1"/>
            </p:cNvSpPr>
            <p:nvPr/>
          </p:nvSpPr>
          <p:spPr bwMode="auto">
            <a:xfrm flipH="1" flipV="1">
              <a:off x="572" y="1488"/>
              <a:ext cx="1" cy="1152"/>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1" name="Line 10"/>
            <p:cNvSpPr>
              <a:spLocks noChangeShapeType="1"/>
            </p:cNvSpPr>
            <p:nvPr/>
          </p:nvSpPr>
          <p:spPr bwMode="auto">
            <a:xfrm>
              <a:off x="572" y="1488"/>
              <a:ext cx="416" cy="1"/>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2" name="Line 11"/>
            <p:cNvSpPr>
              <a:spLocks noChangeShapeType="1"/>
            </p:cNvSpPr>
            <p:nvPr/>
          </p:nvSpPr>
          <p:spPr bwMode="auto">
            <a:xfrm>
              <a:off x="780" y="1824"/>
              <a:ext cx="208" cy="1"/>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3" name="Line 12"/>
            <p:cNvSpPr>
              <a:spLocks noChangeShapeType="1"/>
            </p:cNvSpPr>
            <p:nvPr/>
          </p:nvSpPr>
          <p:spPr bwMode="auto">
            <a:xfrm>
              <a:off x="1456" y="2832"/>
              <a:ext cx="208" cy="1"/>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192275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93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2"/>
          <p:cNvPicPr>
            <a:picLocks noChangeAspect="1" noChangeArrowheads="1"/>
          </p:cNvPicPr>
          <p:nvPr/>
        </p:nvPicPr>
        <p:blipFill>
          <a:blip r:embed="rId3">
            <a:lum contrast="2000"/>
            <a:extLst>
              <a:ext uri="{28A0092B-C50C-407E-A947-70E740481C1C}">
                <a14:useLocalDpi xmlns:a14="http://schemas.microsoft.com/office/drawing/2010/main" val="0"/>
              </a:ext>
            </a:extLst>
          </a:blip>
          <a:srcRect/>
          <a:stretch>
            <a:fillRect/>
          </a:stretch>
        </p:blipFill>
        <p:spPr bwMode="auto">
          <a:xfrm>
            <a:off x="1555750" y="1676401"/>
            <a:ext cx="8915400" cy="460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08" name="Rectangle 3"/>
          <p:cNvSpPr>
            <a:spLocks noGrp="1" noChangeArrowheads="1"/>
          </p:cNvSpPr>
          <p:nvPr>
            <p:ph type="title"/>
          </p:nvPr>
        </p:nvSpPr>
        <p:spPr/>
        <p:txBody>
          <a:bodyPr/>
          <a:lstStyle/>
          <a:p>
            <a:r>
              <a:rPr lang="en-US" altLang="zh-TW" smtClean="0"/>
              <a:t>Instruction Decode of </a:t>
            </a:r>
            <a:r>
              <a:rPr lang="en-US" altLang="zh-TW" smtClean="0">
                <a:latin typeface="Courier New" panose="02070309020205020404" pitchFamily="49" charset="0"/>
              </a:rPr>
              <a:t>Add</a:t>
            </a:r>
          </a:p>
        </p:txBody>
      </p:sp>
      <p:sp>
        <p:nvSpPr>
          <p:cNvPr id="47109" name="Rectangle 4"/>
          <p:cNvSpPr>
            <a:spLocks noGrp="1" noChangeArrowheads="1"/>
          </p:cNvSpPr>
          <p:nvPr>
            <p:ph type="body" idx="1"/>
          </p:nvPr>
        </p:nvSpPr>
        <p:spPr/>
        <p:txBody>
          <a:bodyPr/>
          <a:lstStyle/>
          <a:p>
            <a:r>
              <a:rPr lang="en-US" altLang="zh-TW" smtClean="0"/>
              <a:t>Fetch the two operands and decode instruction:</a:t>
            </a:r>
          </a:p>
        </p:txBody>
      </p:sp>
      <p:sp>
        <p:nvSpPr>
          <p:cNvPr id="47110" name="Rectangle 6"/>
          <p:cNvSpPr>
            <a:spLocks noChangeArrowheads="1"/>
          </p:cNvSpPr>
          <p:nvPr/>
        </p:nvSpPr>
        <p:spPr bwMode="auto">
          <a:xfrm>
            <a:off x="2298700" y="3962400"/>
            <a:ext cx="1155700" cy="1066800"/>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7111" name="AutoShape 7"/>
          <p:cNvSpPr>
            <a:spLocks noChangeArrowheads="1"/>
          </p:cNvSpPr>
          <p:nvPr/>
        </p:nvSpPr>
        <p:spPr bwMode="auto">
          <a:xfrm rot="16200000">
            <a:off x="2419350" y="2425700"/>
            <a:ext cx="914400" cy="330200"/>
          </a:xfrm>
          <a:custGeom>
            <a:avLst/>
            <a:gdLst>
              <a:gd name="T0" fmla="*/ 778468 w 21600"/>
              <a:gd name="T1" fmla="*/ 165100 h 21600"/>
              <a:gd name="T2" fmla="*/ 457200 w 21600"/>
              <a:gd name="T3" fmla="*/ 330200 h 21600"/>
              <a:gd name="T4" fmla="*/ 135932 w 21600"/>
              <a:gd name="T5" fmla="*/ 165100 h 21600"/>
              <a:gd name="T6" fmla="*/ 457200 w 21600"/>
              <a:gd name="T7" fmla="*/ 0 h 21600"/>
              <a:gd name="T8" fmla="*/ 0 60000 65536"/>
              <a:gd name="T9" fmla="*/ 0 60000 65536"/>
              <a:gd name="T10" fmla="*/ 0 60000 65536"/>
              <a:gd name="T11" fmla="*/ 0 60000 65536"/>
              <a:gd name="T12" fmla="*/ 5011 w 21600"/>
              <a:gd name="T13" fmla="*/ 5011 h 21600"/>
              <a:gd name="T14" fmla="*/ 16589 w 21600"/>
              <a:gd name="T15" fmla="*/ 16589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2" name="Line 8"/>
          <p:cNvSpPr>
            <a:spLocks noChangeShapeType="1"/>
          </p:cNvSpPr>
          <p:nvPr/>
        </p:nvSpPr>
        <p:spPr bwMode="auto">
          <a:xfrm>
            <a:off x="1968500" y="41148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3" name="Line 9"/>
          <p:cNvSpPr>
            <a:spLocks noChangeShapeType="1"/>
          </p:cNvSpPr>
          <p:nvPr/>
        </p:nvSpPr>
        <p:spPr bwMode="auto">
          <a:xfrm flipH="1" flipV="1">
            <a:off x="2051050" y="2362200"/>
            <a:ext cx="0" cy="18288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4" name="Line 10"/>
          <p:cNvSpPr>
            <a:spLocks noChangeShapeType="1"/>
          </p:cNvSpPr>
          <p:nvPr/>
        </p:nvSpPr>
        <p:spPr bwMode="auto">
          <a:xfrm>
            <a:off x="2051050" y="2286000"/>
            <a:ext cx="6604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5" name="Line 11"/>
          <p:cNvSpPr>
            <a:spLocks noChangeShapeType="1"/>
          </p:cNvSpPr>
          <p:nvPr/>
        </p:nvSpPr>
        <p:spPr bwMode="auto">
          <a:xfrm>
            <a:off x="2381250" y="28956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6" name="Line 12"/>
          <p:cNvSpPr>
            <a:spLocks noChangeShapeType="1"/>
          </p:cNvSpPr>
          <p:nvPr/>
        </p:nvSpPr>
        <p:spPr bwMode="auto">
          <a:xfrm>
            <a:off x="3454400" y="44958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5304" name="Group 40"/>
          <p:cNvGrpSpPr>
            <a:grpSpLocks/>
          </p:cNvGrpSpPr>
          <p:nvPr/>
        </p:nvGrpSpPr>
        <p:grpSpPr bwMode="auto">
          <a:xfrm>
            <a:off x="3041650" y="1905000"/>
            <a:ext cx="5943600" cy="4114800"/>
            <a:chOff x="1196" y="1200"/>
            <a:chExt cx="3744" cy="2592"/>
          </a:xfrm>
        </p:grpSpPr>
        <p:sp>
          <p:nvSpPr>
            <p:cNvPr id="47129" name="Rectangle 13"/>
            <p:cNvSpPr>
              <a:spLocks noChangeArrowheads="1"/>
            </p:cNvSpPr>
            <p:nvPr/>
          </p:nvSpPr>
          <p:spPr bwMode="auto">
            <a:xfrm>
              <a:off x="2652" y="2496"/>
              <a:ext cx="728" cy="672"/>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7130" name="Line 14"/>
            <p:cNvSpPr>
              <a:spLocks noChangeShapeType="1"/>
            </p:cNvSpPr>
            <p:nvPr/>
          </p:nvSpPr>
          <p:spPr bwMode="auto">
            <a:xfrm>
              <a:off x="1664" y="2064"/>
              <a:ext cx="676"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1" name="Line 15"/>
            <p:cNvSpPr>
              <a:spLocks noChangeShapeType="1"/>
            </p:cNvSpPr>
            <p:nvPr/>
          </p:nvSpPr>
          <p:spPr bwMode="auto">
            <a:xfrm>
              <a:off x="1664" y="2736"/>
              <a:ext cx="988"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2" name="Line 16"/>
            <p:cNvSpPr>
              <a:spLocks noChangeShapeType="1"/>
            </p:cNvSpPr>
            <p:nvPr/>
          </p:nvSpPr>
          <p:spPr bwMode="auto">
            <a:xfrm>
              <a:off x="1664" y="2544"/>
              <a:ext cx="988"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3" name="Line 17"/>
            <p:cNvSpPr>
              <a:spLocks noChangeShapeType="1"/>
            </p:cNvSpPr>
            <p:nvPr/>
          </p:nvSpPr>
          <p:spPr bwMode="auto">
            <a:xfrm flipH="1" flipV="1">
              <a:off x="1664" y="2064"/>
              <a:ext cx="0" cy="144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4" name="Oval 18"/>
            <p:cNvSpPr>
              <a:spLocks noChangeArrowheads="1"/>
            </p:cNvSpPr>
            <p:nvPr/>
          </p:nvSpPr>
          <p:spPr bwMode="auto">
            <a:xfrm>
              <a:off x="2340" y="1728"/>
              <a:ext cx="260" cy="720"/>
            </a:xfrm>
            <a:prstGeom prst="ellipse">
              <a:avLst/>
            </a:prstGeom>
            <a:noFill/>
            <a:ln w="38100">
              <a:solidFill>
                <a:schemeClr val="accent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7135" name="Line 19"/>
            <p:cNvSpPr>
              <a:spLocks noChangeShapeType="1"/>
            </p:cNvSpPr>
            <p:nvPr/>
          </p:nvSpPr>
          <p:spPr bwMode="auto">
            <a:xfrm>
              <a:off x="1196" y="1584"/>
              <a:ext cx="234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6" name="Line 20"/>
            <p:cNvSpPr>
              <a:spLocks noChangeShapeType="1"/>
            </p:cNvSpPr>
            <p:nvPr/>
          </p:nvSpPr>
          <p:spPr bwMode="auto">
            <a:xfrm>
              <a:off x="1664" y="3456"/>
              <a:ext cx="936"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7" name="Line 21"/>
            <p:cNvSpPr>
              <a:spLocks noChangeShapeType="1"/>
            </p:cNvSpPr>
            <p:nvPr/>
          </p:nvSpPr>
          <p:spPr bwMode="auto">
            <a:xfrm>
              <a:off x="2600" y="3792"/>
              <a:ext cx="1092"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8" name="Line 22"/>
            <p:cNvSpPr>
              <a:spLocks noChangeShapeType="1"/>
            </p:cNvSpPr>
            <p:nvPr/>
          </p:nvSpPr>
          <p:spPr bwMode="auto">
            <a:xfrm flipH="1" flipV="1">
              <a:off x="2600" y="3456"/>
              <a:ext cx="0" cy="336"/>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9" name="Line 23"/>
            <p:cNvSpPr>
              <a:spLocks noChangeShapeType="1"/>
            </p:cNvSpPr>
            <p:nvPr/>
          </p:nvSpPr>
          <p:spPr bwMode="auto">
            <a:xfrm flipH="1" flipV="1">
              <a:off x="3692" y="3552"/>
              <a:ext cx="0" cy="24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0" name="Line 24"/>
            <p:cNvSpPr>
              <a:spLocks noChangeShapeType="1"/>
            </p:cNvSpPr>
            <p:nvPr/>
          </p:nvSpPr>
          <p:spPr bwMode="auto">
            <a:xfrm>
              <a:off x="3380" y="2640"/>
              <a:ext cx="676"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1" name="Line 25"/>
            <p:cNvSpPr>
              <a:spLocks noChangeShapeType="1"/>
            </p:cNvSpPr>
            <p:nvPr/>
          </p:nvSpPr>
          <p:spPr bwMode="auto">
            <a:xfrm>
              <a:off x="3380" y="2880"/>
              <a:ext cx="364"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2" name="Line 26"/>
            <p:cNvSpPr>
              <a:spLocks noChangeShapeType="1"/>
            </p:cNvSpPr>
            <p:nvPr/>
          </p:nvSpPr>
          <p:spPr bwMode="auto">
            <a:xfrm>
              <a:off x="3900" y="3024"/>
              <a:ext cx="156"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3" name="Line 27"/>
            <p:cNvSpPr>
              <a:spLocks noChangeShapeType="1"/>
            </p:cNvSpPr>
            <p:nvPr/>
          </p:nvSpPr>
          <p:spPr bwMode="auto">
            <a:xfrm>
              <a:off x="3692" y="3552"/>
              <a:ext cx="104"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4" name="Line 28"/>
            <p:cNvSpPr>
              <a:spLocks noChangeShapeType="1"/>
            </p:cNvSpPr>
            <p:nvPr/>
          </p:nvSpPr>
          <p:spPr bwMode="auto">
            <a:xfrm flipH="1" flipV="1">
              <a:off x="3536" y="1200"/>
              <a:ext cx="0" cy="384"/>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5" name="Line 29"/>
            <p:cNvSpPr>
              <a:spLocks noChangeShapeType="1"/>
            </p:cNvSpPr>
            <p:nvPr/>
          </p:nvSpPr>
          <p:spPr bwMode="auto">
            <a:xfrm>
              <a:off x="3536" y="1200"/>
              <a:ext cx="1404"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5305" name="Group 41"/>
          <p:cNvGrpSpPr>
            <a:grpSpLocks/>
          </p:cNvGrpSpPr>
          <p:nvPr/>
        </p:nvGrpSpPr>
        <p:grpSpPr bwMode="auto">
          <a:xfrm>
            <a:off x="5270500" y="3429000"/>
            <a:ext cx="2476500" cy="2743200"/>
            <a:chOff x="2600" y="2160"/>
            <a:chExt cx="1560" cy="1728"/>
          </a:xfrm>
        </p:grpSpPr>
        <p:sp>
          <p:nvSpPr>
            <p:cNvPr id="47119" name="Line 30"/>
            <p:cNvSpPr>
              <a:spLocks noChangeShapeType="1"/>
            </p:cNvSpPr>
            <p:nvPr/>
          </p:nvSpPr>
          <p:spPr bwMode="auto">
            <a:xfrm>
              <a:off x="2600" y="2160"/>
              <a:ext cx="936"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0" name="Line 31"/>
            <p:cNvSpPr>
              <a:spLocks noChangeShapeType="1"/>
            </p:cNvSpPr>
            <p:nvPr/>
          </p:nvSpPr>
          <p:spPr bwMode="auto">
            <a:xfrm flipH="1" flipV="1">
              <a:off x="3536" y="2160"/>
              <a:ext cx="0" cy="1728"/>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1" name="Line 32"/>
            <p:cNvSpPr>
              <a:spLocks noChangeShapeType="1"/>
            </p:cNvSpPr>
            <p:nvPr/>
          </p:nvSpPr>
          <p:spPr bwMode="auto">
            <a:xfrm>
              <a:off x="3536" y="3888"/>
              <a:ext cx="416"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2" name="Line 33"/>
            <p:cNvSpPr>
              <a:spLocks noChangeShapeType="1"/>
            </p:cNvSpPr>
            <p:nvPr/>
          </p:nvSpPr>
          <p:spPr bwMode="auto">
            <a:xfrm flipV="1">
              <a:off x="3952" y="3744"/>
              <a:ext cx="0" cy="144"/>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3" name="Oval 34"/>
            <p:cNvSpPr>
              <a:spLocks noChangeArrowheads="1"/>
            </p:cNvSpPr>
            <p:nvPr/>
          </p:nvSpPr>
          <p:spPr bwMode="auto">
            <a:xfrm>
              <a:off x="3796" y="3312"/>
              <a:ext cx="260" cy="480"/>
            </a:xfrm>
            <a:prstGeom prst="ellipse">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7124" name="Line 35"/>
            <p:cNvSpPr>
              <a:spLocks noChangeShapeType="1"/>
            </p:cNvSpPr>
            <p:nvPr/>
          </p:nvSpPr>
          <p:spPr bwMode="auto">
            <a:xfrm flipH="1" flipV="1">
              <a:off x="4160" y="3072"/>
              <a:ext cx="0" cy="48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5" name="Line 36"/>
            <p:cNvSpPr>
              <a:spLocks noChangeShapeType="1"/>
            </p:cNvSpPr>
            <p:nvPr/>
          </p:nvSpPr>
          <p:spPr bwMode="auto">
            <a:xfrm flipH="1" flipV="1">
              <a:off x="3848" y="2304"/>
              <a:ext cx="0" cy="528"/>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6" name="Line 37"/>
            <p:cNvSpPr>
              <a:spLocks noChangeShapeType="1"/>
            </p:cNvSpPr>
            <p:nvPr/>
          </p:nvSpPr>
          <p:spPr bwMode="auto">
            <a:xfrm>
              <a:off x="2600" y="2304"/>
              <a:ext cx="1248"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7" name="AutoShape 38"/>
            <p:cNvSpPr>
              <a:spLocks noChangeArrowheads="1"/>
            </p:cNvSpPr>
            <p:nvPr/>
          </p:nvSpPr>
          <p:spPr bwMode="auto">
            <a:xfrm>
              <a:off x="3796" y="2832"/>
              <a:ext cx="104" cy="384"/>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7128" name="Line 39"/>
            <p:cNvSpPr>
              <a:spLocks noChangeShapeType="1"/>
            </p:cNvSpPr>
            <p:nvPr/>
          </p:nvSpPr>
          <p:spPr bwMode="auto">
            <a:xfrm>
              <a:off x="4056" y="3552"/>
              <a:ext cx="104"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676757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953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95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2"/>
          <p:cNvPicPr>
            <a:picLocks noChangeAspect="1" noChangeArrowheads="1"/>
          </p:cNvPicPr>
          <p:nvPr/>
        </p:nvPicPr>
        <p:blipFill>
          <a:blip r:embed="rId3">
            <a:lum contrast="2000"/>
            <a:extLst>
              <a:ext uri="{28A0092B-C50C-407E-A947-70E740481C1C}">
                <a14:useLocalDpi xmlns:a14="http://schemas.microsoft.com/office/drawing/2010/main" val="0"/>
              </a:ext>
            </a:extLst>
          </a:blip>
          <a:srcRect/>
          <a:stretch>
            <a:fillRect/>
          </a:stretch>
        </p:blipFill>
        <p:spPr bwMode="auto">
          <a:xfrm>
            <a:off x="1555750" y="1676401"/>
            <a:ext cx="8915400" cy="460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32" name="Rectangle 3"/>
          <p:cNvSpPr>
            <a:spLocks noGrp="1" noChangeArrowheads="1"/>
          </p:cNvSpPr>
          <p:nvPr>
            <p:ph type="title"/>
          </p:nvPr>
        </p:nvSpPr>
        <p:spPr/>
        <p:txBody>
          <a:bodyPr/>
          <a:lstStyle/>
          <a:p>
            <a:r>
              <a:rPr lang="en-US" altLang="zh-TW" smtClean="0"/>
              <a:t>ALU Operation during </a:t>
            </a:r>
            <a:r>
              <a:rPr lang="en-US" altLang="zh-TW" smtClean="0">
                <a:latin typeface="Courier New" panose="02070309020205020404" pitchFamily="49" charset="0"/>
              </a:rPr>
              <a:t>Add</a:t>
            </a:r>
          </a:p>
        </p:txBody>
      </p:sp>
      <p:sp>
        <p:nvSpPr>
          <p:cNvPr id="48133" name="Rectangle 4"/>
          <p:cNvSpPr>
            <a:spLocks noGrp="1" noChangeArrowheads="1"/>
          </p:cNvSpPr>
          <p:nvPr>
            <p:ph type="body" idx="1"/>
          </p:nvPr>
        </p:nvSpPr>
        <p:spPr/>
        <p:txBody>
          <a:bodyPr/>
          <a:lstStyle/>
          <a:p>
            <a:r>
              <a:rPr lang="en-US" altLang="zh-TW" smtClean="0"/>
              <a:t>R[rs]  +  R[rt]</a:t>
            </a:r>
          </a:p>
        </p:txBody>
      </p:sp>
      <p:sp>
        <p:nvSpPr>
          <p:cNvPr id="48134" name="Rectangle 6"/>
          <p:cNvSpPr>
            <a:spLocks noChangeArrowheads="1"/>
          </p:cNvSpPr>
          <p:nvPr/>
        </p:nvSpPr>
        <p:spPr bwMode="auto">
          <a:xfrm>
            <a:off x="2298700" y="3962400"/>
            <a:ext cx="1155700" cy="1066800"/>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8135" name="AutoShape 7"/>
          <p:cNvSpPr>
            <a:spLocks noChangeArrowheads="1"/>
          </p:cNvSpPr>
          <p:nvPr/>
        </p:nvSpPr>
        <p:spPr bwMode="auto">
          <a:xfrm rot="16200000">
            <a:off x="2419350" y="2425700"/>
            <a:ext cx="914400" cy="330200"/>
          </a:xfrm>
          <a:custGeom>
            <a:avLst/>
            <a:gdLst>
              <a:gd name="T0" fmla="*/ 771525 w 21600"/>
              <a:gd name="T1" fmla="*/ 165100 h 21600"/>
              <a:gd name="T2" fmla="*/ 457200 w 21600"/>
              <a:gd name="T3" fmla="*/ 330200 h 21600"/>
              <a:gd name="T4" fmla="*/ 142875 w 21600"/>
              <a:gd name="T5" fmla="*/ 165100 h 21600"/>
              <a:gd name="T6" fmla="*/ 457200 w 21600"/>
              <a:gd name="T7" fmla="*/ 0 h 21600"/>
              <a:gd name="T8" fmla="*/ 0 60000 65536"/>
              <a:gd name="T9" fmla="*/ 0 60000 65536"/>
              <a:gd name="T10" fmla="*/ 0 60000 65536"/>
              <a:gd name="T11" fmla="*/ 0 60000 65536"/>
              <a:gd name="T12" fmla="*/ 5175 w 21600"/>
              <a:gd name="T13" fmla="*/ 5175 h 21600"/>
              <a:gd name="T14" fmla="*/ 16425 w 21600"/>
              <a:gd name="T15" fmla="*/ 16425 h 21600"/>
            </a:gdLst>
            <a:ahLst/>
            <a:cxnLst>
              <a:cxn ang="T8">
                <a:pos x="T0" y="T1"/>
              </a:cxn>
              <a:cxn ang="T9">
                <a:pos x="T2" y="T3"/>
              </a:cxn>
              <a:cxn ang="T10">
                <a:pos x="T4" y="T5"/>
              </a:cxn>
              <a:cxn ang="T11">
                <a:pos x="T6" y="T7"/>
              </a:cxn>
            </a:cxnLst>
            <a:rect l="T12" t="T13" r="T14" b="T15"/>
            <a:pathLst>
              <a:path w="21600" h="21600">
                <a:moveTo>
                  <a:pt x="0" y="0"/>
                </a:moveTo>
                <a:lnTo>
                  <a:pt x="6750" y="21600"/>
                </a:lnTo>
                <a:lnTo>
                  <a:pt x="14850" y="21600"/>
                </a:lnTo>
                <a:lnTo>
                  <a:pt x="21600" y="0"/>
                </a:lnTo>
                <a:lnTo>
                  <a:pt x="0" y="0"/>
                </a:lnTo>
                <a:close/>
              </a:path>
            </a:pathLst>
          </a:cu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6" name="Line 8"/>
          <p:cNvSpPr>
            <a:spLocks noChangeShapeType="1"/>
          </p:cNvSpPr>
          <p:nvPr/>
        </p:nvSpPr>
        <p:spPr bwMode="auto">
          <a:xfrm>
            <a:off x="1968500" y="41148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7" name="Line 9"/>
          <p:cNvSpPr>
            <a:spLocks noChangeShapeType="1"/>
          </p:cNvSpPr>
          <p:nvPr/>
        </p:nvSpPr>
        <p:spPr bwMode="auto">
          <a:xfrm flipH="1" flipV="1">
            <a:off x="2051050" y="2362200"/>
            <a:ext cx="0" cy="18288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8" name="Line 10"/>
          <p:cNvSpPr>
            <a:spLocks noChangeShapeType="1"/>
          </p:cNvSpPr>
          <p:nvPr/>
        </p:nvSpPr>
        <p:spPr bwMode="auto">
          <a:xfrm>
            <a:off x="2051050" y="2286000"/>
            <a:ext cx="6604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9" name="Line 11"/>
          <p:cNvSpPr>
            <a:spLocks noChangeShapeType="1"/>
          </p:cNvSpPr>
          <p:nvPr/>
        </p:nvSpPr>
        <p:spPr bwMode="auto">
          <a:xfrm>
            <a:off x="2381250" y="28956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0" name="Line 12"/>
          <p:cNvSpPr>
            <a:spLocks noChangeShapeType="1"/>
          </p:cNvSpPr>
          <p:nvPr/>
        </p:nvSpPr>
        <p:spPr bwMode="auto">
          <a:xfrm>
            <a:off x="3454400" y="44958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1" name="Rectangle 13"/>
          <p:cNvSpPr>
            <a:spLocks noChangeArrowheads="1"/>
          </p:cNvSpPr>
          <p:nvPr/>
        </p:nvSpPr>
        <p:spPr bwMode="auto">
          <a:xfrm>
            <a:off x="5353050" y="3962400"/>
            <a:ext cx="1155700" cy="1066800"/>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8142" name="Line 14"/>
          <p:cNvSpPr>
            <a:spLocks noChangeShapeType="1"/>
          </p:cNvSpPr>
          <p:nvPr/>
        </p:nvSpPr>
        <p:spPr bwMode="auto">
          <a:xfrm>
            <a:off x="3784600" y="3276600"/>
            <a:ext cx="10731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3" name="Line 15"/>
          <p:cNvSpPr>
            <a:spLocks noChangeShapeType="1"/>
          </p:cNvSpPr>
          <p:nvPr/>
        </p:nvSpPr>
        <p:spPr bwMode="auto">
          <a:xfrm>
            <a:off x="3784600" y="4343400"/>
            <a:ext cx="15684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4" name="Line 16"/>
          <p:cNvSpPr>
            <a:spLocks noChangeShapeType="1"/>
          </p:cNvSpPr>
          <p:nvPr/>
        </p:nvSpPr>
        <p:spPr bwMode="auto">
          <a:xfrm>
            <a:off x="3784600" y="4038600"/>
            <a:ext cx="15684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5" name="Line 17"/>
          <p:cNvSpPr>
            <a:spLocks noChangeShapeType="1"/>
          </p:cNvSpPr>
          <p:nvPr/>
        </p:nvSpPr>
        <p:spPr bwMode="auto">
          <a:xfrm flipH="1" flipV="1">
            <a:off x="3784600" y="3276600"/>
            <a:ext cx="0" cy="22860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6" name="Oval 18"/>
          <p:cNvSpPr>
            <a:spLocks noChangeArrowheads="1"/>
          </p:cNvSpPr>
          <p:nvPr/>
        </p:nvSpPr>
        <p:spPr bwMode="auto">
          <a:xfrm>
            <a:off x="4857750" y="2743200"/>
            <a:ext cx="412750" cy="1143000"/>
          </a:xfrm>
          <a:prstGeom prst="ellipse">
            <a:avLst/>
          </a:prstGeom>
          <a:noFill/>
          <a:ln w="38100">
            <a:solidFill>
              <a:schemeClr val="accent2"/>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8147" name="Line 19"/>
          <p:cNvSpPr>
            <a:spLocks noChangeShapeType="1"/>
          </p:cNvSpPr>
          <p:nvPr/>
        </p:nvSpPr>
        <p:spPr bwMode="auto">
          <a:xfrm>
            <a:off x="3041650" y="2514600"/>
            <a:ext cx="37147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8" name="Line 20"/>
          <p:cNvSpPr>
            <a:spLocks noChangeShapeType="1"/>
          </p:cNvSpPr>
          <p:nvPr/>
        </p:nvSpPr>
        <p:spPr bwMode="auto">
          <a:xfrm>
            <a:off x="3784600" y="5486400"/>
            <a:ext cx="14859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9" name="Line 21"/>
          <p:cNvSpPr>
            <a:spLocks noChangeShapeType="1"/>
          </p:cNvSpPr>
          <p:nvPr/>
        </p:nvSpPr>
        <p:spPr bwMode="auto">
          <a:xfrm>
            <a:off x="5270500" y="6019800"/>
            <a:ext cx="17335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0" name="Line 22"/>
          <p:cNvSpPr>
            <a:spLocks noChangeShapeType="1"/>
          </p:cNvSpPr>
          <p:nvPr/>
        </p:nvSpPr>
        <p:spPr bwMode="auto">
          <a:xfrm flipH="1" flipV="1">
            <a:off x="5270500" y="5486400"/>
            <a:ext cx="0" cy="5334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1" name="Line 23"/>
          <p:cNvSpPr>
            <a:spLocks noChangeShapeType="1"/>
          </p:cNvSpPr>
          <p:nvPr/>
        </p:nvSpPr>
        <p:spPr bwMode="auto">
          <a:xfrm flipH="1" flipV="1">
            <a:off x="7004050" y="5638800"/>
            <a:ext cx="0" cy="3810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2" name="Line 24"/>
          <p:cNvSpPr>
            <a:spLocks noChangeShapeType="1"/>
          </p:cNvSpPr>
          <p:nvPr/>
        </p:nvSpPr>
        <p:spPr bwMode="auto">
          <a:xfrm>
            <a:off x="6508750" y="4191000"/>
            <a:ext cx="10731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3" name="Line 25"/>
          <p:cNvSpPr>
            <a:spLocks noChangeShapeType="1"/>
          </p:cNvSpPr>
          <p:nvPr/>
        </p:nvSpPr>
        <p:spPr bwMode="auto">
          <a:xfrm>
            <a:off x="6508750" y="4572000"/>
            <a:ext cx="5778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4" name="Line 26"/>
          <p:cNvSpPr>
            <a:spLocks noChangeShapeType="1"/>
          </p:cNvSpPr>
          <p:nvPr/>
        </p:nvSpPr>
        <p:spPr bwMode="auto">
          <a:xfrm>
            <a:off x="7334250" y="4800600"/>
            <a:ext cx="2476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5" name="Line 27"/>
          <p:cNvSpPr>
            <a:spLocks noChangeShapeType="1"/>
          </p:cNvSpPr>
          <p:nvPr/>
        </p:nvSpPr>
        <p:spPr bwMode="auto">
          <a:xfrm>
            <a:off x="7004050" y="5638800"/>
            <a:ext cx="1651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6" name="Line 28"/>
          <p:cNvSpPr>
            <a:spLocks noChangeShapeType="1"/>
          </p:cNvSpPr>
          <p:nvPr/>
        </p:nvSpPr>
        <p:spPr bwMode="auto">
          <a:xfrm flipH="1" flipV="1">
            <a:off x="6756400" y="1905000"/>
            <a:ext cx="0" cy="6096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7" name="Line 29"/>
          <p:cNvSpPr>
            <a:spLocks noChangeShapeType="1"/>
          </p:cNvSpPr>
          <p:nvPr/>
        </p:nvSpPr>
        <p:spPr bwMode="auto">
          <a:xfrm>
            <a:off x="6756400" y="1905000"/>
            <a:ext cx="22288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8" name="Line 30"/>
          <p:cNvSpPr>
            <a:spLocks noChangeShapeType="1"/>
          </p:cNvSpPr>
          <p:nvPr/>
        </p:nvSpPr>
        <p:spPr bwMode="auto">
          <a:xfrm>
            <a:off x="5270500" y="3429000"/>
            <a:ext cx="1485900" cy="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9" name="Line 31"/>
          <p:cNvSpPr>
            <a:spLocks noChangeShapeType="1"/>
          </p:cNvSpPr>
          <p:nvPr/>
        </p:nvSpPr>
        <p:spPr bwMode="auto">
          <a:xfrm flipH="1" flipV="1">
            <a:off x="6756400" y="3429000"/>
            <a:ext cx="0" cy="27432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0" name="Line 32"/>
          <p:cNvSpPr>
            <a:spLocks noChangeShapeType="1"/>
          </p:cNvSpPr>
          <p:nvPr/>
        </p:nvSpPr>
        <p:spPr bwMode="auto">
          <a:xfrm>
            <a:off x="6756400" y="6172200"/>
            <a:ext cx="660400" cy="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1" name="Line 33"/>
          <p:cNvSpPr>
            <a:spLocks noChangeShapeType="1"/>
          </p:cNvSpPr>
          <p:nvPr/>
        </p:nvSpPr>
        <p:spPr bwMode="auto">
          <a:xfrm flipV="1">
            <a:off x="7416800" y="5943600"/>
            <a:ext cx="0" cy="2286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2" name="Oval 34"/>
          <p:cNvSpPr>
            <a:spLocks noChangeArrowheads="1"/>
          </p:cNvSpPr>
          <p:nvPr/>
        </p:nvSpPr>
        <p:spPr bwMode="auto">
          <a:xfrm>
            <a:off x="7169150" y="5257800"/>
            <a:ext cx="412750" cy="762000"/>
          </a:xfrm>
          <a:prstGeom prst="ellipse">
            <a:avLst/>
          </a:prstGeom>
          <a:noFill/>
          <a:ln w="38100">
            <a:solidFill>
              <a:srgbClr val="FF9900"/>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8163" name="Line 35"/>
          <p:cNvSpPr>
            <a:spLocks noChangeShapeType="1"/>
          </p:cNvSpPr>
          <p:nvPr/>
        </p:nvSpPr>
        <p:spPr bwMode="auto">
          <a:xfrm flipH="1" flipV="1">
            <a:off x="7747000" y="4876800"/>
            <a:ext cx="0" cy="7620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4" name="Line 36"/>
          <p:cNvSpPr>
            <a:spLocks noChangeShapeType="1"/>
          </p:cNvSpPr>
          <p:nvPr/>
        </p:nvSpPr>
        <p:spPr bwMode="auto">
          <a:xfrm flipH="1" flipV="1">
            <a:off x="7251700" y="3657600"/>
            <a:ext cx="0" cy="8382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5" name="Line 37"/>
          <p:cNvSpPr>
            <a:spLocks noChangeShapeType="1"/>
          </p:cNvSpPr>
          <p:nvPr/>
        </p:nvSpPr>
        <p:spPr bwMode="auto">
          <a:xfrm>
            <a:off x="5270500" y="3657600"/>
            <a:ext cx="1981200" cy="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6" name="AutoShape 38"/>
          <p:cNvSpPr>
            <a:spLocks noChangeArrowheads="1"/>
          </p:cNvSpPr>
          <p:nvPr/>
        </p:nvSpPr>
        <p:spPr bwMode="auto">
          <a:xfrm>
            <a:off x="7169150" y="4495800"/>
            <a:ext cx="165100" cy="609600"/>
          </a:xfrm>
          <a:prstGeom prst="roundRect">
            <a:avLst>
              <a:gd name="adj" fmla="val 50000"/>
            </a:avLst>
          </a:prstGeom>
          <a:noFill/>
          <a:ln w="38100">
            <a:solidFill>
              <a:srgbClr val="FF9900"/>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8167" name="Line 39"/>
          <p:cNvSpPr>
            <a:spLocks noChangeShapeType="1"/>
          </p:cNvSpPr>
          <p:nvPr/>
        </p:nvSpPr>
        <p:spPr bwMode="auto">
          <a:xfrm>
            <a:off x="7581900" y="5638800"/>
            <a:ext cx="165100" cy="0"/>
          </a:xfrm>
          <a:prstGeom prst="line">
            <a:avLst/>
          </a:prstGeom>
          <a:noFill/>
          <a:ln w="38100">
            <a:solidFill>
              <a:srgbClr val="FF99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7360" name="Group 48"/>
          <p:cNvGrpSpPr>
            <a:grpSpLocks/>
          </p:cNvGrpSpPr>
          <p:nvPr/>
        </p:nvGrpSpPr>
        <p:grpSpPr bwMode="auto">
          <a:xfrm>
            <a:off x="7581900" y="4038600"/>
            <a:ext cx="2311400" cy="1371600"/>
            <a:chOff x="4056" y="2544"/>
            <a:chExt cx="1456" cy="864"/>
          </a:xfrm>
        </p:grpSpPr>
        <p:sp>
          <p:nvSpPr>
            <p:cNvPr id="48172" name="AutoShape 40"/>
            <p:cNvSpPr>
              <a:spLocks noChangeArrowheads="1"/>
            </p:cNvSpPr>
            <p:nvPr/>
          </p:nvSpPr>
          <p:spPr bwMode="auto">
            <a:xfrm rot="-5400000">
              <a:off x="3976" y="2624"/>
              <a:ext cx="576" cy="416"/>
            </a:xfrm>
            <a:custGeom>
              <a:avLst/>
              <a:gdLst>
                <a:gd name="T0" fmla="*/ 490 w 21600"/>
                <a:gd name="T1" fmla="*/ 208 h 21600"/>
                <a:gd name="T2" fmla="*/ 288 w 21600"/>
                <a:gd name="T3" fmla="*/ 416 h 21600"/>
                <a:gd name="T4" fmla="*/ 86 w 21600"/>
                <a:gd name="T5" fmla="*/ 208 h 21600"/>
                <a:gd name="T6" fmla="*/ 288 w 21600"/>
                <a:gd name="T7" fmla="*/ 0 h 21600"/>
                <a:gd name="T8" fmla="*/ 0 60000 65536"/>
                <a:gd name="T9" fmla="*/ 0 60000 65536"/>
                <a:gd name="T10" fmla="*/ 0 60000 65536"/>
                <a:gd name="T11" fmla="*/ 0 60000 65536"/>
                <a:gd name="T12" fmla="*/ 5025 w 21600"/>
                <a:gd name="T13" fmla="*/ 5037 h 21600"/>
                <a:gd name="T14" fmla="*/ 16575 w 21600"/>
                <a:gd name="T15" fmla="*/ 16563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3" name="Line 41"/>
            <p:cNvSpPr>
              <a:spLocks noChangeShapeType="1"/>
            </p:cNvSpPr>
            <p:nvPr/>
          </p:nvSpPr>
          <p:spPr bwMode="auto">
            <a:xfrm>
              <a:off x="4472" y="2928"/>
              <a:ext cx="208"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4" name="Line 42"/>
            <p:cNvSpPr>
              <a:spLocks noChangeShapeType="1"/>
            </p:cNvSpPr>
            <p:nvPr/>
          </p:nvSpPr>
          <p:spPr bwMode="auto">
            <a:xfrm flipH="1" flipV="1">
              <a:off x="4524" y="2928"/>
              <a:ext cx="0" cy="48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5" name="Line 43"/>
            <p:cNvSpPr>
              <a:spLocks noChangeShapeType="1"/>
            </p:cNvSpPr>
            <p:nvPr/>
          </p:nvSpPr>
          <p:spPr bwMode="auto">
            <a:xfrm>
              <a:off x="4524" y="3408"/>
              <a:ext cx="988"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6" name="Line 44"/>
            <p:cNvSpPr>
              <a:spLocks noChangeShapeType="1"/>
            </p:cNvSpPr>
            <p:nvPr/>
          </p:nvSpPr>
          <p:spPr bwMode="auto">
            <a:xfrm flipH="1" flipV="1">
              <a:off x="5512" y="3168"/>
              <a:ext cx="0" cy="24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169" name="Line 45"/>
          <p:cNvSpPr>
            <a:spLocks noChangeShapeType="1"/>
          </p:cNvSpPr>
          <p:nvPr/>
        </p:nvSpPr>
        <p:spPr bwMode="auto">
          <a:xfrm flipH="1" flipV="1">
            <a:off x="9315450" y="1676400"/>
            <a:ext cx="0" cy="4572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0" name="Line 46"/>
          <p:cNvSpPr>
            <a:spLocks noChangeShapeType="1"/>
          </p:cNvSpPr>
          <p:nvPr/>
        </p:nvSpPr>
        <p:spPr bwMode="auto">
          <a:xfrm>
            <a:off x="1638300" y="1676400"/>
            <a:ext cx="7677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1" name="Line 47"/>
          <p:cNvSpPr>
            <a:spLocks noChangeShapeType="1"/>
          </p:cNvSpPr>
          <p:nvPr/>
        </p:nvSpPr>
        <p:spPr bwMode="auto">
          <a:xfrm flipH="1" flipV="1">
            <a:off x="1555750" y="1676400"/>
            <a:ext cx="0" cy="25146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77038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97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2"/>
          <p:cNvPicPr>
            <a:picLocks noChangeAspect="1" noChangeArrowheads="1"/>
          </p:cNvPicPr>
          <p:nvPr/>
        </p:nvPicPr>
        <p:blipFill>
          <a:blip r:embed="rId3">
            <a:lum contrast="2000"/>
            <a:extLst>
              <a:ext uri="{28A0092B-C50C-407E-A947-70E740481C1C}">
                <a14:useLocalDpi xmlns:a14="http://schemas.microsoft.com/office/drawing/2010/main" val="0"/>
              </a:ext>
            </a:extLst>
          </a:blip>
          <a:srcRect/>
          <a:stretch>
            <a:fillRect/>
          </a:stretch>
        </p:blipFill>
        <p:spPr bwMode="auto">
          <a:xfrm>
            <a:off x="1555750" y="1676401"/>
            <a:ext cx="8915400" cy="460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6" name="Rectangle 3"/>
          <p:cNvSpPr>
            <a:spLocks noGrp="1" noChangeArrowheads="1"/>
          </p:cNvSpPr>
          <p:nvPr>
            <p:ph type="title"/>
          </p:nvPr>
        </p:nvSpPr>
        <p:spPr/>
        <p:txBody>
          <a:bodyPr/>
          <a:lstStyle/>
          <a:p>
            <a:r>
              <a:rPr lang="en-US" altLang="zh-TW" smtClean="0"/>
              <a:t>Write Back at the End of </a:t>
            </a:r>
            <a:r>
              <a:rPr lang="en-US" altLang="zh-TW" smtClean="0">
                <a:latin typeface="Courier New" panose="02070309020205020404" pitchFamily="49" charset="0"/>
              </a:rPr>
              <a:t>Add</a:t>
            </a:r>
          </a:p>
        </p:txBody>
      </p:sp>
      <p:sp>
        <p:nvSpPr>
          <p:cNvPr id="49157" name="Rectangle 4"/>
          <p:cNvSpPr>
            <a:spLocks noGrp="1" noChangeArrowheads="1"/>
          </p:cNvSpPr>
          <p:nvPr>
            <p:ph type="body" idx="1"/>
          </p:nvPr>
        </p:nvSpPr>
        <p:spPr/>
        <p:txBody>
          <a:bodyPr/>
          <a:lstStyle/>
          <a:p>
            <a:r>
              <a:rPr lang="en-US" altLang="zh-TW" smtClean="0"/>
              <a:t>R[rd] &lt;- ALU;     PC &lt;- PC + 4</a:t>
            </a:r>
          </a:p>
        </p:txBody>
      </p:sp>
      <p:sp>
        <p:nvSpPr>
          <p:cNvPr id="49158" name="Rectangle 7"/>
          <p:cNvSpPr>
            <a:spLocks noChangeArrowheads="1"/>
          </p:cNvSpPr>
          <p:nvPr/>
        </p:nvSpPr>
        <p:spPr bwMode="auto">
          <a:xfrm>
            <a:off x="2298700" y="3962400"/>
            <a:ext cx="1155700" cy="1066800"/>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159" name="AutoShape 8"/>
          <p:cNvSpPr>
            <a:spLocks noChangeArrowheads="1"/>
          </p:cNvSpPr>
          <p:nvPr/>
        </p:nvSpPr>
        <p:spPr bwMode="auto">
          <a:xfrm rot="16200000">
            <a:off x="2419350" y="2425700"/>
            <a:ext cx="914400" cy="330200"/>
          </a:xfrm>
          <a:custGeom>
            <a:avLst/>
            <a:gdLst>
              <a:gd name="T0" fmla="*/ 771525 w 21600"/>
              <a:gd name="T1" fmla="*/ 165100 h 21600"/>
              <a:gd name="T2" fmla="*/ 457200 w 21600"/>
              <a:gd name="T3" fmla="*/ 330200 h 21600"/>
              <a:gd name="T4" fmla="*/ 142875 w 21600"/>
              <a:gd name="T5" fmla="*/ 165100 h 21600"/>
              <a:gd name="T6" fmla="*/ 457200 w 21600"/>
              <a:gd name="T7" fmla="*/ 0 h 21600"/>
              <a:gd name="T8" fmla="*/ 0 60000 65536"/>
              <a:gd name="T9" fmla="*/ 0 60000 65536"/>
              <a:gd name="T10" fmla="*/ 0 60000 65536"/>
              <a:gd name="T11" fmla="*/ 0 60000 65536"/>
              <a:gd name="T12" fmla="*/ 5175 w 21600"/>
              <a:gd name="T13" fmla="*/ 5175 h 21600"/>
              <a:gd name="T14" fmla="*/ 16425 w 21600"/>
              <a:gd name="T15" fmla="*/ 16425 h 21600"/>
            </a:gdLst>
            <a:ahLst/>
            <a:cxnLst>
              <a:cxn ang="T8">
                <a:pos x="T0" y="T1"/>
              </a:cxn>
              <a:cxn ang="T9">
                <a:pos x="T2" y="T3"/>
              </a:cxn>
              <a:cxn ang="T10">
                <a:pos x="T4" y="T5"/>
              </a:cxn>
              <a:cxn ang="T11">
                <a:pos x="T6" y="T7"/>
              </a:cxn>
            </a:cxnLst>
            <a:rect l="T12" t="T13" r="T14" b="T15"/>
            <a:pathLst>
              <a:path w="21600" h="21600">
                <a:moveTo>
                  <a:pt x="0" y="0"/>
                </a:moveTo>
                <a:lnTo>
                  <a:pt x="6750" y="21600"/>
                </a:lnTo>
                <a:lnTo>
                  <a:pt x="14850" y="21600"/>
                </a:lnTo>
                <a:lnTo>
                  <a:pt x="21600" y="0"/>
                </a:lnTo>
                <a:lnTo>
                  <a:pt x="0" y="0"/>
                </a:lnTo>
                <a:close/>
              </a:path>
            </a:pathLst>
          </a:cu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0" name="Line 9"/>
          <p:cNvSpPr>
            <a:spLocks noChangeShapeType="1"/>
          </p:cNvSpPr>
          <p:nvPr/>
        </p:nvSpPr>
        <p:spPr bwMode="auto">
          <a:xfrm>
            <a:off x="1968500" y="41148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1" name="Line 10"/>
          <p:cNvSpPr>
            <a:spLocks noChangeShapeType="1"/>
          </p:cNvSpPr>
          <p:nvPr/>
        </p:nvSpPr>
        <p:spPr bwMode="auto">
          <a:xfrm flipH="1" flipV="1">
            <a:off x="2051050" y="2362200"/>
            <a:ext cx="0" cy="18288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2" name="Line 11"/>
          <p:cNvSpPr>
            <a:spLocks noChangeShapeType="1"/>
          </p:cNvSpPr>
          <p:nvPr/>
        </p:nvSpPr>
        <p:spPr bwMode="auto">
          <a:xfrm>
            <a:off x="2051050" y="2286000"/>
            <a:ext cx="6604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Line 12"/>
          <p:cNvSpPr>
            <a:spLocks noChangeShapeType="1"/>
          </p:cNvSpPr>
          <p:nvPr/>
        </p:nvSpPr>
        <p:spPr bwMode="auto">
          <a:xfrm>
            <a:off x="2381250" y="28956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4" name="Line 13"/>
          <p:cNvSpPr>
            <a:spLocks noChangeShapeType="1"/>
          </p:cNvSpPr>
          <p:nvPr/>
        </p:nvSpPr>
        <p:spPr bwMode="auto">
          <a:xfrm>
            <a:off x="3454400" y="44958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5" name="Rectangle 14"/>
          <p:cNvSpPr>
            <a:spLocks noChangeArrowheads="1"/>
          </p:cNvSpPr>
          <p:nvPr/>
        </p:nvSpPr>
        <p:spPr bwMode="auto">
          <a:xfrm>
            <a:off x="5353050" y="3962400"/>
            <a:ext cx="1155700" cy="1066800"/>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166" name="Line 15"/>
          <p:cNvSpPr>
            <a:spLocks noChangeShapeType="1"/>
          </p:cNvSpPr>
          <p:nvPr/>
        </p:nvSpPr>
        <p:spPr bwMode="auto">
          <a:xfrm>
            <a:off x="3784600" y="3276600"/>
            <a:ext cx="10731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7" name="Line 16"/>
          <p:cNvSpPr>
            <a:spLocks noChangeShapeType="1"/>
          </p:cNvSpPr>
          <p:nvPr/>
        </p:nvSpPr>
        <p:spPr bwMode="auto">
          <a:xfrm>
            <a:off x="3784600" y="4343400"/>
            <a:ext cx="15684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8" name="Line 17"/>
          <p:cNvSpPr>
            <a:spLocks noChangeShapeType="1"/>
          </p:cNvSpPr>
          <p:nvPr/>
        </p:nvSpPr>
        <p:spPr bwMode="auto">
          <a:xfrm>
            <a:off x="3784600" y="4038600"/>
            <a:ext cx="15684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Line 18"/>
          <p:cNvSpPr>
            <a:spLocks noChangeShapeType="1"/>
          </p:cNvSpPr>
          <p:nvPr/>
        </p:nvSpPr>
        <p:spPr bwMode="auto">
          <a:xfrm flipH="1" flipV="1">
            <a:off x="3784600" y="3276600"/>
            <a:ext cx="0" cy="22860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0" name="Oval 19"/>
          <p:cNvSpPr>
            <a:spLocks noChangeArrowheads="1"/>
          </p:cNvSpPr>
          <p:nvPr/>
        </p:nvSpPr>
        <p:spPr bwMode="auto">
          <a:xfrm>
            <a:off x="4857750" y="2743200"/>
            <a:ext cx="412750" cy="1143000"/>
          </a:xfrm>
          <a:prstGeom prst="ellipse">
            <a:avLst/>
          </a:prstGeom>
          <a:noFill/>
          <a:ln w="38100">
            <a:solidFill>
              <a:schemeClr val="accent2"/>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171" name="Line 20"/>
          <p:cNvSpPr>
            <a:spLocks noChangeShapeType="1"/>
          </p:cNvSpPr>
          <p:nvPr/>
        </p:nvSpPr>
        <p:spPr bwMode="auto">
          <a:xfrm>
            <a:off x="3041650" y="2514600"/>
            <a:ext cx="37147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Line 21"/>
          <p:cNvSpPr>
            <a:spLocks noChangeShapeType="1"/>
          </p:cNvSpPr>
          <p:nvPr/>
        </p:nvSpPr>
        <p:spPr bwMode="auto">
          <a:xfrm>
            <a:off x="3784600" y="5486400"/>
            <a:ext cx="14859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3" name="Line 22"/>
          <p:cNvSpPr>
            <a:spLocks noChangeShapeType="1"/>
          </p:cNvSpPr>
          <p:nvPr/>
        </p:nvSpPr>
        <p:spPr bwMode="auto">
          <a:xfrm>
            <a:off x="5270500" y="6019800"/>
            <a:ext cx="17335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4" name="Line 23"/>
          <p:cNvSpPr>
            <a:spLocks noChangeShapeType="1"/>
          </p:cNvSpPr>
          <p:nvPr/>
        </p:nvSpPr>
        <p:spPr bwMode="auto">
          <a:xfrm flipH="1" flipV="1">
            <a:off x="5270500" y="5486400"/>
            <a:ext cx="0" cy="5334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Line 24"/>
          <p:cNvSpPr>
            <a:spLocks noChangeShapeType="1"/>
          </p:cNvSpPr>
          <p:nvPr/>
        </p:nvSpPr>
        <p:spPr bwMode="auto">
          <a:xfrm flipH="1" flipV="1">
            <a:off x="7004050" y="5638800"/>
            <a:ext cx="0" cy="3810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6" name="Line 25"/>
          <p:cNvSpPr>
            <a:spLocks noChangeShapeType="1"/>
          </p:cNvSpPr>
          <p:nvPr/>
        </p:nvSpPr>
        <p:spPr bwMode="auto">
          <a:xfrm>
            <a:off x="6508750" y="4191000"/>
            <a:ext cx="10731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7" name="Line 26"/>
          <p:cNvSpPr>
            <a:spLocks noChangeShapeType="1"/>
          </p:cNvSpPr>
          <p:nvPr/>
        </p:nvSpPr>
        <p:spPr bwMode="auto">
          <a:xfrm>
            <a:off x="6508750" y="4572000"/>
            <a:ext cx="5778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Line 27"/>
          <p:cNvSpPr>
            <a:spLocks noChangeShapeType="1"/>
          </p:cNvSpPr>
          <p:nvPr/>
        </p:nvSpPr>
        <p:spPr bwMode="auto">
          <a:xfrm>
            <a:off x="7334250" y="4800600"/>
            <a:ext cx="2476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9" name="Line 28"/>
          <p:cNvSpPr>
            <a:spLocks noChangeShapeType="1"/>
          </p:cNvSpPr>
          <p:nvPr/>
        </p:nvSpPr>
        <p:spPr bwMode="auto">
          <a:xfrm>
            <a:off x="7004050" y="5638800"/>
            <a:ext cx="1651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0" name="Line 29"/>
          <p:cNvSpPr>
            <a:spLocks noChangeShapeType="1"/>
          </p:cNvSpPr>
          <p:nvPr/>
        </p:nvSpPr>
        <p:spPr bwMode="auto">
          <a:xfrm flipH="1" flipV="1">
            <a:off x="6756400" y="1905000"/>
            <a:ext cx="0" cy="6096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1" name="Line 30"/>
          <p:cNvSpPr>
            <a:spLocks noChangeShapeType="1"/>
          </p:cNvSpPr>
          <p:nvPr/>
        </p:nvSpPr>
        <p:spPr bwMode="auto">
          <a:xfrm>
            <a:off x="6756400" y="1905000"/>
            <a:ext cx="22288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2" name="Line 31"/>
          <p:cNvSpPr>
            <a:spLocks noChangeShapeType="1"/>
          </p:cNvSpPr>
          <p:nvPr/>
        </p:nvSpPr>
        <p:spPr bwMode="auto">
          <a:xfrm>
            <a:off x="5270500" y="3429000"/>
            <a:ext cx="1485900" cy="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3" name="Line 32"/>
          <p:cNvSpPr>
            <a:spLocks noChangeShapeType="1"/>
          </p:cNvSpPr>
          <p:nvPr/>
        </p:nvSpPr>
        <p:spPr bwMode="auto">
          <a:xfrm flipH="1" flipV="1">
            <a:off x="6756400" y="3429000"/>
            <a:ext cx="0" cy="27432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4" name="Line 33"/>
          <p:cNvSpPr>
            <a:spLocks noChangeShapeType="1"/>
          </p:cNvSpPr>
          <p:nvPr/>
        </p:nvSpPr>
        <p:spPr bwMode="auto">
          <a:xfrm>
            <a:off x="6756400" y="6172200"/>
            <a:ext cx="660400" cy="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5" name="Line 34"/>
          <p:cNvSpPr>
            <a:spLocks noChangeShapeType="1"/>
          </p:cNvSpPr>
          <p:nvPr/>
        </p:nvSpPr>
        <p:spPr bwMode="auto">
          <a:xfrm flipV="1">
            <a:off x="7416800" y="5943600"/>
            <a:ext cx="0" cy="2286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6" name="Oval 35"/>
          <p:cNvSpPr>
            <a:spLocks noChangeArrowheads="1"/>
          </p:cNvSpPr>
          <p:nvPr/>
        </p:nvSpPr>
        <p:spPr bwMode="auto">
          <a:xfrm>
            <a:off x="7169150" y="5257800"/>
            <a:ext cx="412750" cy="762000"/>
          </a:xfrm>
          <a:prstGeom prst="ellipse">
            <a:avLst/>
          </a:prstGeom>
          <a:noFill/>
          <a:ln w="38100">
            <a:solidFill>
              <a:srgbClr val="FF9900"/>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187" name="Line 36"/>
          <p:cNvSpPr>
            <a:spLocks noChangeShapeType="1"/>
          </p:cNvSpPr>
          <p:nvPr/>
        </p:nvSpPr>
        <p:spPr bwMode="auto">
          <a:xfrm flipH="1" flipV="1">
            <a:off x="7747000" y="4876800"/>
            <a:ext cx="0" cy="7620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8" name="Line 37"/>
          <p:cNvSpPr>
            <a:spLocks noChangeShapeType="1"/>
          </p:cNvSpPr>
          <p:nvPr/>
        </p:nvSpPr>
        <p:spPr bwMode="auto">
          <a:xfrm flipH="1" flipV="1">
            <a:off x="7251700" y="3657600"/>
            <a:ext cx="0" cy="83820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9" name="Line 38"/>
          <p:cNvSpPr>
            <a:spLocks noChangeShapeType="1"/>
          </p:cNvSpPr>
          <p:nvPr/>
        </p:nvSpPr>
        <p:spPr bwMode="auto">
          <a:xfrm>
            <a:off x="5270500" y="3657600"/>
            <a:ext cx="1981200" cy="0"/>
          </a:xfrm>
          <a:prstGeom prst="line">
            <a:avLst/>
          </a:prstGeom>
          <a:noFill/>
          <a:ln w="38100">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0" name="AutoShape 39"/>
          <p:cNvSpPr>
            <a:spLocks noChangeArrowheads="1"/>
          </p:cNvSpPr>
          <p:nvPr/>
        </p:nvSpPr>
        <p:spPr bwMode="auto">
          <a:xfrm>
            <a:off x="7169150" y="4495800"/>
            <a:ext cx="165100" cy="609600"/>
          </a:xfrm>
          <a:prstGeom prst="roundRect">
            <a:avLst>
              <a:gd name="adj" fmla="val 50000"/>
            </a:avLst>
          </a:prstGeom>
          <a:noFill/>
          <a:ln w="38100">
            <a:solidFill>
              <a:srgbClr val="FF9900"/>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191" name="Line 40"/>
          <p:cNvSpPr>
            <a:spLocks noChangeShapeType="1"/>
          </p:cNvSpPr>
          <p:nvPr/>
        </p:nvSpPr>
        <p:spPr bwMode="auto">
          <a:xfrm>
            <a:off x="7581900" y="5638800"/>
            <a:ext cx="165100" cy="0"/>
          </a:xfrm>
          <a:prstGeom prst="line">
            <a:avLst/>
          </a:prstGeom>
          <a:noFill/>
          <a:ln w="38100">
            <a:solidFill>
              <a:srgbClr val="FF99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2" name="AutoShape 41"/>
          <p:cNvSpPr>
            <a:spLocks noChangeArrowheads="1"/>
          </p:cNvSpPr>
          <p:nvPr/>
        </p:nvSpPr>
        <p:spPr bwMode="auto">
          <a:xfrm rot="16200000">
            <a:off x="7454900" y="4165600"/>
            <a:ext cx="914400" cy="660400"/>
          </a:xfrm>
          <a:custGeom>
            <a:avLst/>
            <a:gdLst>
              <a:gd name="T0" fmla="*/ 778468 w 21600"/>
              <a:gd name="T1" fmla="*/ 330200 h 21600"/>
              <a:gd name="T2" fmla="*/ 457200 w 21600"/>
              <a:gd name="T3" fmla="*/ 660400 h 21600"/>
              <a:gd name="T4" fmla="*/ 135932 w 21600"/>
              <a:gd name="T5" fmla="*/ 330200 h 21600"/>
              <a:gd name="T6" fmla="*/ 457200 w 21600"/>
              <a:gd name="T7" fmla="*/ 0 h 21600"/>
              <a:gd name="T8" fmla="*/ 0 60000 65536"/>
              <a:gd name="T9" fmla="*/ 0 60000 65536"/>
              <a:gd name="T10" fmla="*/ 0 60000 65536"/>
              <a:gd name="T11" fmla="*/ 0 60000 65536"/>
              <a:gd name="T12" fmla="*/ 5011 w 21600"/>
              <a:gd name="T13" fmla="*/ 5011 h 21600"/>
              <a:gd name="T14" fmla="*/ 16589 w 21600"/>
              <a:gd name="T15" fmla="*/ 16589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3" name="Line 42"/>
          <p:cNvSpPr>
            <a:spLocks noChangeShapeType="1"/>
          </p:cNvSpPr>
          <p:nvPr/>
        </p:nvSpPr>
        <p:spPr bwMode="auto">
          <a:xfrm>
            <a:off x="8242300" y="4648200"/>
            <a:ext cx="33020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4" name="Line 43"/>
          <p:cNvSpPr>
            <a:spLocks noChangeShapeType="1"/>
          </p:cNvSpPr>
          <p:nvPr/>
        </p:nvSpPr>
        <p:spPr bwMode="auto">
          <a:xfrm flipH="1" flipV="1">
            <a:off x="8324850" y="4648200"/>
            <a:ext cx="0" cy="7620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5" name="Line 44"/>
          <p:cNvSpPr>
            <a:spLocks noChangeShapeType="1"/>
          </p:cNvSpPr>
          <p:nvPr/>
        </p:nvSpPr>
        <p:spPr bwMode="auto">
          <a:xfrm>
            <a:off x="8324850" y="5410200"/>
            <a:ext cx="15684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6" name="Line 45"/>
          <p:cNvSpPr>
            <a:spLocks noChangeShapeType="1"/>
          </p:cNvSpPr>
          <p:nvPr/>
        </p:nvSpPr>
        <p:spPr bwMode="auto">
          <a:xfrm flipH="1" flipV="1">
            <a:off x="9893300" y="5029200"/>
            <a:ext cx="0" cy="3810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7" name="Line 46"/>
          <p:cNvSpPr>
            <a:spLocks noChangeShapeType="1"/>
          </p:cNvSpPr>
          <p:nvPr/>
        </p:nvSpPr>
        <p:spPr bwMode="auto">
          <a:xfrm flipH="1" flipV="1">
            <a:off x="9315450" y="1676400"/>
            <a:ext cx="0" cy="4572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8" name="Line 47"/>
          <p:cNvSpPr>
            <a:spLocks noChangeShapeType="1"/>
          </p:cNvSpPr>
          <p:nvPr/>
        </p:nvSpPr>
        <p:spPr bwMode="auto">
          <a:xfrm>
            <a:off x="1638300" y="1676400"/>
            <a:ext cx="7677150" cy="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9" name="Line 48"/>
          <p:cNvSpPr>
            <a:spLocks noChangeShapeType="1"/>
          </p:cNvSpPr>
          <p:nvPr/>
        </p:nvSpPr>
        <p:spPr bwMode="auto">
          <a:xfrm flipH="1" flipV="1">
            <a:off x="1555750" y="1676400"/>
            <a:ext cx="0" cy="2514600"/>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9417" name="Group 57"/>
          <p:cNvGrpSpPr>
            <a:grpSpLocks/>
          </p:cNvGrpSpPr>
          <p:nvPr/>
        </p:nvGrpSpPr>
        <p:grpSpPr bwMode="auto">
          <a:xfrm>
            <a:off x="5353050" y="3276600"/>
            <a:ext cx="4870450" cy="1905000"/>
            <a:chOff x="2652" y="2064"/>
            <a:chExt cx="3068" cy="1200"/>
          </a:xfrm>
        </p:grpSpPr>
        <p:sp>
          <p:nvSpPr>
            <p:cNvPr id="49207" name="AutoShape 49"/>
            <p:cNvSpPr>
              <a:spLocks noChangeArrowheads="1"/>
            </p:cNvSpPr>
            <p:nvPr/>
          </p:nvSpPr>
          <p:spPr bwMode="auto">
            <a:xfrm>
              <a:off x="5616" y="2880"/>
              <a:ext cx="104" cy="384"/>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208" name="Line 50"/>
            <p:cNvSpPr>
              <a:spLocks noChangeShapeType="1"/>
            </p:cNvSpPr>
            <p:nvPr/>
          </p:nvSpPr>
          <p:spPr bwMode="auto">
            <a:xfrm>
              <a:off x="2652" y="2064"/>
              <a:ext cx="3016"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9" name="Line 51"/>
            <p:cNvSpPr>
              <a:spLocks noChangeShapeType="1"/>
            </p:cNvSpPr>
            <p:nvPr/>
          </p:nvSpPr>
          <p:spPr bwMode="auto">
            <a:xfrm flipH="1" flipV="1">
              <a:off x="5668" y="2064"/>
              <a:ext cx="0" cy="816"/>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9418" name="Group 58"/>
          <p:cNvGrpSpPr>
            <a:grpSpLocks/>
          </p:cNvGrpSpPr>
          <p:nvPr/>
        </p:nvGrpSpPr>
        <p:grpSpPr bwMode="auto">
          <a:xfrm>
            <a:off x="1720850" y="3886200"/>
            <a:ext cx="8585200" cy="2362200"/>
            <a:chOff x="364" y="2448"/>
            <a:chExt cx="5408" cy="1488"/>
          </a:xfrm>
        </p:grpSpPr>
        <p:sp>
          <p:nvSpPr>
            <p:cNvPr id="49202" name="Rectangle 6"/>
            <p:cNvSpPr>
              <a:spLocks noChangeArrowheads="1"/>
            </p:cNvSpPr>
            <p:nvPr/>
          </p:nvSpPr>
          <p:spPr bwMode="auto">
            <a:xfrm>
              <a:off x="364" y="2448"/>
              <a:ext cx="156" cy="336"/>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49203" name="Line 52"/>
            <p:cNvSpPr>
              <a:spLocks noChangeShapeType="1"/>
            </p:cNvSpPr>
            <p:nvPr/>
          </p:nvSpPr>
          <p:spPr bwMode="auto">
            <a:xfrm>
              <a:off x="2496" y="3936"/>
              <a:ext cx="3276"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4" name="Line 53"/>
            <p:cNvSpPr>
              <a:spLocks noChangeShapeType="1"/>
            </p:cNvSpPr>
            <p:nvPr/>
          </p:nvSpPr>
          <p:spPr bwMode="auto">
            <a:xfrm flipH="1" flipV="1">
              <a:off x="5772" y="3072"/>
              <a:ext cx="0" cy="864"/>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5" name="Line 54"/>
            <p:cNvSpPr>
              <a:spLocks noChangeShapeType="1"/>
            </p:cNvSpPr>
            <p:nvPr/>
          </p:nvSpPr>
          <p:spPr bwMode="auto">
            <a:xfrm flipH="1" flipV="1">
              <a:off x="2496" y="3120"/>
              <a:ext cx="0" cy="816"/>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Line 55"/>
            <p:cNvSpPr>
              <a:spLocks noChangeShapeType="1"/>
            </p:cNvSpPr>
            <p:nvPr/>
          </p:nvSpPr>
          <p:spPr bwMode="auto">
            <a:xfrm>
              <a:off x="2496" y="3120"/>
              <a:ext cx="156"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262774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994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99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2"/>
          <p:cNvPicPr>
            <a:picLocks noChangeAspect="1" noChangeArrowheads="1"/>
          </p:cNvPicPr>
          <p:nvPr/>
        </p:nvPicPr>
        <p:blipFill>
          <a:blip r:embed="rId3">
            <a:lum contrast="2000"/>
            <a:extLst>
              <a:ext uri="{28A0092B-C50C-407E-A947-70E740481C1C}">
                <a14:useLocalDpi xmlns:a14="http://schemas.microsoft.com/office/drawing/2010/main" val="0"/>
              </a:ext>
            </a:extLst>
          </a:blip>
          <a:srcRect/>
          <a:stretch>
            <a:fillRect/>
          </a:stretch>
        </p:blipFill>
        <p:spPr bwMode="auto">
          <a:xfrm>
            <a:off x="1541463" y="1676401"/>
            <a:ext cx="8915400" cy="460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80" name="Rectangle 3"/>
          <p:cNvSpPr>
            <a:spLocks noGrp="1" noChangeArrowheads="1"/>
          </p:cNvSpPr>
          <p:nvPr>
            <p:ph type="title"/>
          </p:nvPr>
        </p:nvSpPr>
        <p:spPr/>
        <p:txBody>
          <a:bodyPr/>
          <a:lstStyle/>
          <a:p>
            <a:r>
              <a:rPr lang="en-US" altLang="zh-TW" smtClean="0"/>
              <a:t>Datapath Operation for </a:t>
            </a:r>
            <a:r>
              <a:rPr lang="en-US" altLang="zh-TW" smtClean="0">
                <a:latin typeface="Courier New" panose="02070309020205020404" pitchFamily="49" charset="0"/>
              </a:rPr>
              <a:t>lw</a:t>
            </a:r>
            <a:endParaRPr lang="en-US" altLang="zh-TW" smtClean="0"/>
          </a:p>
        </p:txBody>
      </p:sp>
      <p:sp>
        <p:nvSpPr>
          <p:cNvPr id="50181" name="Rectangle 4"/>
          <p:cNvSpPr>
            <a:spLocks noGrp="1" noChangeArrowheads="1"/>
          </p:cNvSpPr>
          <p:nvPr>
            <p:ph type="body" idx="1"/>
          </p:nvPr>
        </p:nvSpPr>
        <p:spPr/>
        <p:txBody>
          <a:bodyPr/>
          <a:lstStyle/>
          <a:p>
            <a:r>
              <a:rPr lang="en-US" altLang="zh-TW" smtClean="0"/>
              <a:t>R[rt]  &lt;-  Memory {R[rs] + SignExt[imm16]}</a:t>
            </a:r>
          </a:p>
        </p:txBody>
      </p:sp>
      <p:sp>
        <p:nvSpPr>
          <p:cNvPr id="50182" name="Rectangle 6"/>
          <p:cNvSpPr>
            <a:spLocks noChangeArrowheads="1"/>
          </p:cNvSpPr>
          <p:nvPr/>
        </p:nvSpPr>
        <p:spPr bwMode="auto">
          <a:xfrm>
            <a:off x="1720850" y="3886200"/>
            <a:ext cx="247650" cy="5334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183" name="Rectangle 7"/>
          <p:cNvSpPr>
            <a:spLocks noChangeArrowheads="1"/>
          </p:cNvSpPr>
          <p:nvPr/>
        </p:nvSpPr>
        <p:spPr bwMode="auto">
          <a:xfrm>
            <a:off x="2298700" y="3962400"/>
            <a:ext cx="1155700" cy="10668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184" name="AutoShape 8"/>
          <p:cNvSpPr>
            <a:spLocks noChangeArrowheads="1"/>
          </p:cNvSpPr>
          <p:nvPr/>
        </p:nvSpPr>
        <p:spPr bwMode="auto">
          <a:xfrm rot="16200000">
            <a:off x="2419350" y="2425700"/>
            <a:ext cx="914400" cy="330200"/>
          </a:xfrm>
          <a:custGeom>
            <a:avLst/>
            <a:gdLst>
              <a:gd name="T0" fmla="*/ 771525 w 21600"/>
              <a:gd name="T1" fmla="*/ 165100 h 21600"/>
              <a:gd name="T2" fmla="*/ 457200 w 21600"/>
              <a:gd name="T3" fmla="*/ 330200 h 21600"/>
              <a:gd name="T4" fmla="*/ 142875 w 21600"/>
              <a:gd name="T5" fmla="*/ 165100 h 21600"/>
              <a:gd name="T6" fmla="*/ 457200 w 21600"/>
              <a:gd name="T7" fmla="*/ 0 h 21600"/>
              <a:gd name="T8" fmla="*/ 0 60000 65536"/>
              <a:gd name="T9" fmla="*/ 0 60000 65536"/>
              <a:gd name="T10" fmla="*/ 0 60000 65536"/>
              <a:gd name="T11" fmla="*/ 0 60000 65536"/>
              <a:gd name="T12" fmla="*/ 5175 w 21600"/>
              <a:gd name="T13" fmla="*/ 5175 h 21600"/>
              <a:gd name="T14" fmla="*/ 16425 w 21600"/>
              <a:gd name="T15" fmla="*/ 16425 h 21600"/>
            </a:gdLst>
            <a:ahLst/>
            <a:cxnLst>
              <a:cxn ang="T8">
                <a:pos x="T0" y="T1"/>
              </a:cxn>
              <a:cxn ang="T9">
                <a:pos x="T2" y="T3"/>
              </a:cxn>
              <a:cxn ang="T10">
                <a:pos x="T4" y="T5"/>
              </a:cxn>
              <a:cxn ang="T11">
                <a:pos x="T6" y="T7"/>
              </a:cxn>
            </a:cxnLst>
            <a:rect l="T12" t="T13" r="T14" b="T15"/>
            <a:pathLst>
              <a:path w="21600" h="21600">
                <a:moveTo>
                  <a:pt x="0" y="0"/>
                </a:moveTo>
                <a:lnTo>
                  <a:pt x="6750" y="21600"/>
                </a:lnTo>
                <a:lnTo>
                  <a:pt x="14850"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5" name="Line 9"/>
          <p:cNvSpPr>
            <a:spLocks noChangeShapeType="1"/>
          </p:cNvSpPr>
          <p:nvPr/>
        </p:nvSpPr>
        <p:spPr bwMode="auto">
          <a:xfrm>
            <a:off x="1968500" y="4114800"/>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6" name="Line 10"/>
          <p:cNvSpPr>
            <a:spLocks noChangeShapeType="1"/>
          </p:cNvSpPr>
          <p:nvPr/>
        </p:nvSpPr>
        <p:spPr bwMode="auto">
          <a:xfrm flipH="1" flipV="1">
            <a:off x="2051050" y="2362200"/>
            <a:ext cx="0" cy="18288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7" name="Line 11"/>
          <p:cNvSpPr>
            <a:spLocks noChangeShapeType="1"/>
          </p:cNvSpPr>
          <p:nvPr/>
        </p:nvSpPr>
        <p:spPr bwMode="auto">
          <a:xfrm>
            <a:off x="2051050" y="2286000"/>
            <a:ext cx="6604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8" name="Line 12"/>
          <p:cNvSpPr>
            <a:spLocks noChangeShapeType="1"/>
          </p:cNvSpPr>
          <p:nvPr/>
        </p:nvSpPr>
        <p:spPr bwMode="auto">
          <a:xfrm>
            <a:off x="2381250" y="2895600"/>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9" name="Line 13"/>
          <p:cNvSpPr>
            <a:spLocks noChangeShapeType="1"/>
          </p:cNvSpPr>
          <p:nvPr/>
        </p:nvSpPr>
        <p:spPr bwMode="auto">
          <a:xfrm>
            <a:off x="3454400" y="4495800"/>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0" name="Rectangle 14"/>
          <p:cNvSpPr>
            <a:spLocks noChangeArrowheads="1"/>
          </p:cNvSpPr>
          <p:nvPr/>
        </p:nvSpPr>
        <p:spPr bwMode="auto">
          <a:xfrm>
            <a:off x="5353050" y="3962400"/>
            <a:ext cx="1155700" cy="10668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191" name="Line 15"/>
          <p:cNvSpPr>
            <a:spLocks noChangeShapeType="1"/>
          </p:cNvSpPr>
          <p:nvPr/>
        </p:nvSpPr>
        <p:spPr bwMode="auto">
          <a:xfrm>
            <a:off x="3784600" y="3276600"/>
            <a:ext cx="1073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2" name="Line 16"/>
          <p:cNvSpPr>
            <a:spLocks noChangeShapeType="1"/>
          </p:cNvSpPr>
          <p:nvPr/>
        </p:nvSpPr>
        <p:spPr bwMode="auto">
          <a:xfrm>
            <a:off x="3784600" y="4343400"/>
            <a:ext cx="8255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3" name="Line 17"/>
          <p:cNvSpPr>
            <a:spLocks noChangeShapeType="1"/>
          </p:cNvSpPr>
          <p:nvPr/>
        </p:nvSpPr>
        <p:spPr bwMode="auto">
          <a:xfrm>
            <a:off x="3784600" y="4038600"/>
            <a:ext cx="15684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4" name="Line 18"/>
          <p:cNvSpPr>
            <a:spLocks noChangeShapeType="1"/>
          </p:cNvSpPr>
          <p:nvPr/>
        </p:nvSpPr>
        <p:spPr bwMode="auto">
          <a:xfrm flipH="1" flipV="1">
            <a:off x="3784600" y="3276600"/>
            <a:ext cx="0" cy="22860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5" name="Oval 19"/>
          <p:cNvSpPr>
            <a:spLocks noChangeArrowheads="1"/>
          </p:cNvSpPr>
          <p:nvPr/>
        </p:nvSpPr>
        <p:spPr bwMode="auto">
          <a:xfrm>
            <a:off x="4857750" y="2743200"/>
            <a:ext cx="412750" cy="1143000"/>
          </a:xfrm>
          <a:prstGeom prst="ellipse">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196" name="Line 20"/>
          <p:cNvSpPr>
            <a:spLocks noChangeShapeType="1"/>
          </p:cNvSpPr>
          <p:nvPr/>
        </p:nvSpPr>
        <p:spPr bwMode="auto">
          <a:xfrm>
            <a:off x="3041650" y="2514600"/>
            <a:ext cx="37147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7" name="Line 21"/>
          <p:cNvSpPr>
            <a:spLocks noChangeShapeType="1"/>
          </p:cNvSpPr>
          <p:nvPr/>
        </p:nvSpPr>
        <p:spPr bwMode="auto">
          <a:xfrm>
            <a:off x="3784600" y="5486400"/>
            <a:ext cx="23114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8" name="Line 22"/>
          <p:cNvSpPr>
            <a:spLocks noChangeShapeType="1"/>
          </p:cNvSpPr>
          <p:nvPr/>
        </p:nvSpPr>
        <p:spPr bwMode="auto">
          <a:xfrm>
            <a:off x="6508750" y="4191000"/>
            <a:ext cx="1073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9" name="Line 23"/>
          <p:cNvSpPr>
            <a:spLocks noChangeShapeType="1"/>
          </p:cNvSpPr>
          <p:nvPr/>
        </p:nvSpPr>
        <p:spPr bwMode="auto">
          <a:xfrm>
            <a:off x="6508750" y="5486400"/>
            <a:ext cx="4127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0" name="Line 24"/>
          <p:cNvSpPr>
            <a:spLocks noChangeShapeType="1"/>
          </p:cNvSpPr>
          <p:nvPr/>
        </p:nvSpPr>
        <p:spPr bwMode="auto">
          <a:xfrm>
            <a:off x="7334250" y="48006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1" name="Line 25"/>
          <p:cNvSpPr>
            <a:spLocks noChangeShapeType="1"/>
          </p:cNvSpPr>
          <p:nvPr/>
        </p:nvSpPr>
        <p:spPr bwMode="auto">
          <a:xfrm flipH="1" flipV="1">
            <a:off x="6756400" y="1905000"/>
            <a:ext cx="0" cy="6096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2" name="Line 26"/>
          <p:cNvSpPr>
            <a:spLocks noChangeShapeType="1"/>
          </p:cNvSpPr>
          <p:nvPr/>
        </p:nvSpPr>
        <p:spPr bwMode="auto">
          <a:xfrm>
            <a:off x="6756400" y="1905000"/>
            <a:ext cx="22288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3" name="Line 27"/>
          <p:cNvSpPr>
            <a:spLocks noChangeShapeType="1"/>
          </p:cNvSpPr>
          <p:nvPr/>
        </p:nvSpPr>
        <p:spPr bwMode="auto">
          <a:xfrm>
            <a:off x="5270500" y="3429000"/>
            <a:ext cx="14859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4" name="Line 28"/>
          <p:cNvSpPr>
            <a:spLocks noChangeShapeType="1"/>
          </p:cNvSpPr>
          <p:nvPr/>
        </p:nvSpPr>
        <p:spPr bwMode="auto">
          <a:xfrm flipH="1" flipV="1">
            <a:off x="6756400" y="3429000"/>
            <a:ext cx="0" cy="27432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5" name="Line 29"/>
          <p:cNvSpPr>
            <a:spLocks noChangeShapeType="1"/>
          </p:cNvSpPr>
          <p:nvPr/>
        </p:nvSpPr>
        <p:spPr bwMode="auto">
          <a:xfrm>
            <a:off x="6756400" y="6172200"/>
            <a:ext cx="6604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6" name="Line 30"/>
          <p:cNvSpPr>
            <a:spLocks noChangeShapeType="1"/>
          </p:cNvSpPr>
          <p:nvPr/>
        </p:nvSpPr>
        <p:spPr bwMode="auto">
          <a:xfrm flipV="1">
            <a:off x="7416800" y="5943600"/>
            <a:ext cx="0" cy="2286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7" name="Oval 31"/>
          <p:cNvSpPr>
            <a:spLocks noChangeArrowheads="1"/>
          </p:cNvSpPr>
          <p:nvPr/>
        </p:nvSpPr>
        <p:spPr bwMode="auto">
          <a:xfrm>
            <a:off x="7169150" y="5257800"/>
            <a:ext cx="412750" cy="762000"/>
          </a:xfrm>
          <a:prstGeom prst="ellipse">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208" name="Line 32"/>
          <p:cNvSpPr>
            <a:spLocks noChangeShapeType="1"/>
          </p:cNvSpPr>
          <p:nvPr/>
        </p:nvSpPr>
        <p:spPr bwMode="auto">
          <a:xfrm flipH="1" flipV="1">
            <a:off x="7747000" y="4876800"/>
            <a:ext cx="0" cy="7620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9" name="Line 33"/>
          <p:cNvSpPr>
            <a:spLocks noChangeShapeType="1"/>
          </p:cNvSpPr>
          <p:nvPr/>
        </p:nvSpPr>
        <p:spPr bwMode="auto">
          <a:xfrm flipH="1" flipV="1">
            <a:off x="7251700" y="3657600"/>
            <a:ext cx="0" cy="8382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0" name="Line 34"/>
          <p:cNvSpPr>
            <a:spLocks noChangeShapeType="1"/>
          </p:cNvSpPr>
          <p:nvPr/>
        </p:nvSpPr>
        <p:spPr bwMode="auto">
          <a:xfrm>
            <a:off x="5270500" y="3657600"/>
            <a:ext cx="19812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1" name="AutoShape 35"/>
          <p:cNvSpPr>
            <a:spLocks noChangeArrowheads="1"/>
          </p:cNvSpPr>
          <p:nvPr/>
        </p:nvSpPr>
        <p:spPr bwMode="auto">
          <a:xfrm>
            <a:off x="7169150" y="4495800"/>
            <a:ext cx="165100" cy="609600"/>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212" name="Line 36"/>
          <p:cNvSpPr>
            <a:spLocks noChangeShapeType="1"/>
          </p:cNvSpPr>
          <p:nvPr/>
        </p:nvSpPr>
        <p:spPr bwMode="auto">
          <a:xfrm>
            <a:off x="7581900" y="5638800"/>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3" name="AutoShape 37"/>
          <p:cNvSpPr>
            <a:spLocks noChangeArrowheads="1"/>
          </p:cNvSpPr>
          <p:nvPr/>
        </p:nvSpPr>
        <p:spPr bwMode="auto">
          <a:xfrm rot="16200000">
            <a:off x="7454900" y="4165600"/>
            <a:ext cx="914400" cy="660400"/>
          </a:xfrm>
          <a:custGeom>
            <a:avLst/>
            <a:gdLst>
              <a:gd name="T0" fmla="*/ 778468 w 21600"/>
              <a:gd name="T1" fmla="*/ 330200 h 21600"/>
              <a:gd name="T2" fmla="*/ 457200 w 21600"/>
              <a:gd name="T3" fmla="*/ 660400 h 21600"/>
              <a:gd name="T4" fmla="*/ 135932 w 21600"/>
              <a:gd name="T5" fmla="*/ 330200 h 21600"/>
              <a:gd name="T6" fmla="*/ 457200 w 21600"/>
              <a:gd name="T7" fmla="*/ 0 h 21600"/>
              <a:gd name="T8" fmla="*/ 0 60000 65536"/>
              <a:gd name="T9" fmla="*/ 0 60000 65536"/>
              <a:gd name="T10" fmla="*/ 0 60000 65536"/>
              <a:gd name="T11" fmla="*/ 0 60000 65536"/>
              <a:gd name="T12" fmla="*/ 5011 w 21600"/>
              <a:gd name="T13" fmla="*/ 5011 h 21600"/>
              <a:gd name="T14" fmla="*/ 16589 w 21600"/>
              <a:gd name="T15" fmla="*/ 16589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4" name="Line 38"/>
          <p:cNvSpPr>
            <a:spLocks noChangeShapeType="1"/>
          </p:cNvSpPr>
          <p:nvPr/>
        </p:nvSpPr>
        <p:spPr bwMode="auto">
          <a:xfrm>
            <a:off x="8242300" y="4648200"/>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5" name="Line 39"/>
          <p:cNvSpPr>
            <a:spLocks noChangeShapeType="1"/>
          </p:cNvSpPr>
          <p:nvPr/>
        </p:nvSpPr>
        <p:spPr bwMode="auto">
          <a:xfrm flipH="1" flipV="1">
            <a:off x="9315450" y="1676400"/>
            <a:ext cx="0" cy="4572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6" name="Line 40"/>
          <p:cNvSpPr>
            <a:spLocks noChangeShapeType="1"/>
          </p:cNvSpPr>
          <p:nvPr/>
        </p:nvSpPr>
        <p:spPr bwMode="auto">
          <a:xfrm>
            <a:off x="1638300" y="1676400"/>
            <a:ext cx="7677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7" name="Line 41"/>
          <p:cNvSpPr>
            <a:spLocks noChangeShapeType="1"/>
          </p:cNvSpPr>
          <p:nvPr/>
        </p:nvSpPr>
        <p:spPr bwMode="auto">
          <a:xfrm flipH="1" flipV="1">
            <a:off x="1555750" y="1676400"/>
            <a:ext cx="0" cy="25146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8" name="AutoShape 42"/>
          <p:cNvSpPr>
            <a:spLocks noChangeArrowheads="1"/>
          </p:cNvSpPr>
          <p:nvPr/>
        </p:nvSpPr>
        <p:spPr bwMode="auto">
          <a:xfrm>
            <a:off x="10058400" y="4572000"/>
            <a:ext cx="165100" cy="609600"/>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219" name="Line 43"/>
          <p:cNvSpPr>
            <a:spLocks noChangeShapeType="1"/>
          </p:cNvSpPr>
          <p:nvPr/>
        </p:nvSpPr>
        <p:spPr bwMode="auto">
          <a:xfrm>
            <a:off x="5353050" y="3276600"/>
            <a:ext cx="47879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0" name="Line 44"/>
          <p:cNvSpPr>
            <a:spLocks noChangeShapeType="1"/>
          </p:cNvSpPr>
          <p:nvPr/>
        </p:nvSpPr>
        <p:spPr bwMode="auto">
          <a:xfrm flipH="1" flipV="1">
            <a:off x="10140950" y="3276600"/>
            <a:ext cx="0" cy="12954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1" name="Line 45"/>
          <p:cNvSpPr>
            <a:spLocks noChangeShapeType="1"/>
          </p:cNvSpPr>
          <p:nvPr/>
        </p:nvSpPr>
        <p:spPr bwMode="auto">
          <a:xfrm>
            <a:off x="5105400" y="6248400"/>
            <a:ext cx="5200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2" name="Line 46"/>
          <p:cNvSpPr>
            <a:spLocks noChangeShapeType="1"/>
          </p:cNvSpPr>
          <p:nvPr/>
        </p:nvSpPr>
        <p:spPr bwMode="auto">
          <a:xfrm flipH="1" flipV="1">
            <a:off x="10306050" y="4876800"/>
            <a:ext cx="0" cy="13716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3" name="Line 47"/>
          <p:cNvSpPr>
            <a:spLocks noChangeShapeType="1"/>
          </p:cNvSpPr>
          <p:nvPr/>
        </p:nvSpPr>
        <p:spPr bwMode="auto">
          <a:xfrm flipH="1" flipV="1">
            <a:off x="5105400" y="4953000"/>
            <a:ext cx="0" cy="12954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4" name="Line 48"/>
          <p:cNvSpPr>
            <a:spLocks noChangeShapeType="1"/>
          </p:cNvSpPr>
          <p:nvPr/>
        </p:nvSpPr>
        <p:spPr bwMode="auto">
          <a:xfrm>
            <a:off x="5105400" y="49530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5" name="Line 49"/>
          <p:cNvSpPr>
            <a:spLocks noChangeShapeType="1"/>
          </p:cNvSpPr>
          <p:nvPr/>
        </p:nvSpPr>
        <p:spPr bwMode="auto">
          <a:xfrm>
            <a:off x="4610100" y="44958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6" name="Line 50"/>
          <p:cNvSpPr>
            <a:spLocks noChangeShapeType="1"/>
          </p:cNvSpPr>
          <p:nvPr/>
        </p:nvSpPr>
        <p:spPr bwMode="auto">
          <a:xfrm>
            <a:off x="5022850" y="4648200"/>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7" name="AutoShape 51"/>
          <p:cNvSpPr>
            <a:spLocks noChangeArrowheads="1"/>
          </p:cNvSpPr>
          <p:nvPr/>
        </p:nvSpPr>
        <p:spPr bwMode="auto">
          <a:xfrm>
            <a:off x="4857750" y="4419600"/>
            <a:ext cx="165100" cy="609600"/>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228" name="Line 52"/>
          <p:cNvSpPr>
            <a:spLocks noChangeShapeType="1"/>
          </p:cNvSpPr>
          <p:nvPr/>
        </p:nvSpPr>
        <p:spPr bwMode="auto">
          <a:xfrm>
            <a:off x="3702050" y="2590800"/>
            <a:ext cx="16510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9" name="Line 53"/>
          <p:cNvSpPr>
            <a:spLocks noChangeShapeType="1"/>
          </p:cNvSpPr>
          <p:nvPr/>
        </p:nvSpPr>
        <p:spPr bwMode="auto">
          <a:xfrm>
            <a:off x="3659188" y="5105400"/>
            <a:ext cx="13208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0" name="Line 54"/>
          <p:cNvSpPr>
            <a:spLocks noChangeShapeType="1"/>
          </p:cNvSpPr>
          <p:nvPr/>
        </p:nvSpPr>
        <p:spPr bwMode="auto">
          <a:xfrm flipH="1" flipV="1">
            <a:off x="3702050" y="2590800"/>
            <a:ext cx="0" cy="25146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1" name="Line 55"/>
          <p:cNvSpPr>
            <a:spLocks noChangeShapeType="1"/>
          </p:cNvSpPr>
          <p:nvPr/>
        </p:nvSpPr>
        <p:spPr bwMode="auto">
          <a:xfrm flipV="1">
            <a:off x="5353050" y="2590800"/>
            <a:ext cx="0" cy="2286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2" name="Line 56"/>
          <p:cNvSpPr>
            <a:spLocks noChangeShapeType="1"/>
          </p:cNvSpPr>
          <p:nvPr/>
        </p:nvSpPr>
        <p:spPr bwMode="auto">
          <a:xfrm flipH="1" flipV="1">
            <a:off x="4610100" y="4343400"/>
            <a:ext cx="0" cy="1524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3" name="Line 57"/>
          <p:cNvSpPr>
            <a:spLocks noChangeShapeType="1"/>
          </p:cNvSpPr>
          <p:nvPr/>
        </p:nvSpPr>
        <p:spPr bwMode="auto">
          <a:xfrm>
            <a:off x="5187950" y="2819400"/>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4" name="Line 58"/>
          <p:cNvSpPr>
            <a:spLocks noChangeShapeType="1"/>
          </p:cNvSpPr>
          <p:nvPr/>
        </p:nvSpPr>
        <p:spPr bwMode="auto">
          <a:xfrm>
            <a:off x="6921500" y="49530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5" name="Oval 59"/>
          <p:cNvSpPr>
            <a:spLocks noChangeArrowheads="1"/>
          </p:cNvSpPr>
          <p:nvPr/>
        </p:nvSpPr>
        <p:spPr bwMode="auto">
          <a:xfrm>
            <a:off x="6178550" y="5105400"/>
            <a:ext cx="330200" cy="762000"/>
          </a:xfrm>
          <a:prstGeom prst="ellipse">
            <a:avLst/>
          </a:prstGeom>
          <a:noFill/>
          <a:ln w="38100">
            <a:solidFill>
              <a:schemeClr val="accent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236" name="Line 60"/>
          <p:cNvSpPr>
            <a:spLocks noChangeShapeType="1"/>
          </p:cNvSpPr>
          <p:nvPr/>
        </p:nvSpPr>
        <p:spPr bwMode="auto">
          <a:xfrm flipH="1" flipV="1">
            <a:off x="6921500" y="4953000"/>
            <a:ext cx="0" cy="5334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7" name="Line 61"/>
          <p:cNvSpPr>
            <a:spLocks noChangeShapeType="1"/>
          </p:cNvSpPr>
          <p:nvPr/>
        </p:nvSpPr>
        <p:spPr bwMode="auto">
          <a:xfrm flipV="1">
            <a:off x="4857750" y="5029200"/>
            <a:ext cx="82550" cy="762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8" name="Line 62"/>
          <p:cNvSpPr>
            <a:spLocks noChangeShapeType="1"/>
          </p:cNvSpPr>
          <p:nvPr/>
        </p:nvSpPr>
        <p:spPr bwMode="auto">
          <a:xfrm>
            <a:off x="9810750" y="46482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9" name="Rectangle 63"/>
          <p:cNvSpPr>
            <a:spLocks noChangeArrowheads="1"/>
          </p:cNvSpPr>
          <p:nvPr/>
        </p:nvSpPr>
        <p:spPr bwMode="auto">
          <a:xfrm>
            <a:off x="8655050" y="4267200"/>
            <a:ext cx="1155700" cy="10668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0240" name="Line 64"/>
          <p:cNvSpPr>
            <a:spLocks noChangeShapeType="1"/>
          </p:cNvSpPr>
          <p:nvPr/>
        </p:nvSpPr>
        <p:spPr bwMode="auto">
          <a:xfrm>
            <a:off x="1555750" y="41148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28878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2"/>
          <p:cNvPicPr>
            <a:picLocks noChangeAspect="1" noChangeArrowheads="1"/>
          </p:cNvPicPr>
          <p:nvPr/>
        </p:nvPicPr>
        <p:blipFill>
          <a:blip r:embed="rId3">
            <a:lum contrast="2000"/>
            <a:extLst>
              <a:ext uri="{28A0092B-C50C-407E-A947-70E740481C1C}">
                <a14:useLocalDpi xmlns:a14="http://schemas.microsoft.com/office/drawing/2010/main" val="0"/>
              </a:ext>
            </a:extLst>
          </a:blip>
          <a:srcRect/>
          <a:stretch>
            <a:fillRect/>
          </a:stretch>
        </p:blipFill>
        <p:spPr bwMode="auto">
          <a:xfrm>
            <a:off x="1555750" y="1793876"/>
            <a:ext cx="8915400" cy="460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4" name="Rectangle 3"/>
          <p:cNvSpPr>
            <a:spLocks noGrp="1" noChangeArrowheads="1"/>
          </p:cNvSpPr>
          <p:nvPr>
            <p:ph type="title"/>
          </p:nvPr>
        </p:nvSpPr>
        <p:spPr/>
        <p:txBody>
          <a:bodyPr/>
          <a:lstStyle/>
          <a:p>
            <a:r>
              <a:rPr lang="en-US" altLang="zh-TW" smtClean="0"/>
              <a:t>Datapath Operation for </a:t>
            </a:r>
            <a:r>
              <a:rPr lang="en-US" altLang="zh-TW" smtClean="0">
                <a:latin typeface="Courier New" panose="02070309020205020404" pitchFamily="49" charset="0"/>
              </a:rPr>
              <a:t>beq</a:t>
            </a:r>
          </a:p>
        </p:txBody>
      </p:sp>
      <p:sp>
        <p:nvSpPr>
          <p:cNvPr id="51205" name="Rectangle 4"/>
          <p:cNvSpPr>
            <a:spLocks noGrp="1" noChangeArrowheads="1"/>
          </p:cNvSpPr>
          <p:nvPr>
            <p:ph type="body" idx="1"/>
          </p:nvPr>
        </p:nvSpPr>
        <p:spPr/>
        <p:txBody>
          <a:bodyPr/>
          <a:lstStyle/>
          <a:p>
            <a:pPr>
              <a:buFont typeface="Wingdings" panose="05000000000000000000" pitchFamily="2" charset="2"/>
              <a:buNone/>
            </a:pPr>
            <a:r>
              <a:rPr lang="en-US" altLang="zh-TW" sz="1800"/>
              <a:t>if (R[rs]-R[rt]==0) then Zero&lt;-1 else  Zero&lt;-0</a:t>
            </a:r>
          </a:p>
          <a:p>
            <a:pPr>
              <a:buFont typeface="Wingdings" panose="05000000000000000000" pitchFamily="2" charset="2"/>
              <a:buNone/>
            </a:pPr>
            <a:r>
              <a:rPr lang="en-US" altLang="zh-TW" sz="1800"/>
              <a:t>if (Zero==1) then PC=PC+4+signExt[imm16]*4;  else  PC = PC + 4</a:t>
            </a:r>
          </a:p>
        </p:txBody>
      </p:sp>
      <p:sp>
        <p:nvSpPr>
          <p:cNvPr id="51206" name="Rectangle 6"/>
          <p:cNvSpPr>
            <a:spLocks noChangeArrowheads="1"/>
          </p:cNvSpPr>
          <p:nvPr/>
        </p:nvSpPr>
        <p:spPr bwMode="auto">
          <a:xfrm>
            <a:off x="1735138" y="4003675"/>
            <a:ext cx="247650" cy="5334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07" name="Rectangle 7"/>
          <p:cNvSpPr>
            <a:spLocks noChangeArrowheads="1"/>
          </p:cNvSpPr>
          <p:nvPr/>
        </p:nvSpPr>
        <p:spPr bwMode="auto">
          <a:xfrm>
            <a:off x="2298700" y="4079875"/>
            <a:ext cx="1155700" cy="10668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08" name="AutoShape 8"/>
          <p:cNvSpPr>
            <a:spLocks noChangeArrowheads="1"/>
          </p:cNvSpPr>
          <p:nvPr/>
        </p:nvSpPr>
        <p:spPr bwMode="auto">
          <a:xfrm rot="16200000">
            <a:off x="2419350" y="2543175"/>
            <a:ext cx="914400" cy="330200"/>
          </a:xfrm>
          <a:custGeom>
            <a:avLst/>
            <a:gdLst>
              <a:gd name="T0" fmla="*/ 771525 w 21600"/>
              <a:gd name="T1" fmla="*/ 165100 h 21600"/>
              <a:gd name="T2" fmla="*/ 457200 w 21600"/>
              <a:gd name="T3" fmla="*/ 330200 h 21600"/>
              <a:gd name="T4" fmla="*/ 142875 w 21600"/>
              <a:gd name="T5" fmla="*/ 165100 h 21600"/>
              <a:gd name="T6" fmla="*/ 457200 w 21600"/>
              <a:gd name="T7" fmla="*/ 0 h 21600"/>
              <a:gd name="T8" fmla="*/ 0 60000 65536"/>
              <a:gd name="T9" fmla="*/ 0 60000 65536"/>
              <a:gd name="T10" fmla="*/ 0 60000 65536"/>
              <a:gd name="T11" fmla="*/ 0 60000 65536"/>
              <a:gd name="T12" fmla="*/ 5175 w 21600"/>
              <a:gd name="T13" fmla="*/ 5175 h 21600"/>
              <a:gd name="T14" fmla="*/ 16425 w 21600"/>
              <a:gd name="T15" fmla="*/ 16425 h 21600"/>
            </a:gdLst>
            <a:ahLst/>
            <a:cxnLst>
              <a:cxn ang="T8">
                <a:pos x="T0" y="T1"/>
              </a:cxn>
              <a:cxn ang="T9">
                <a:pos x="T2" y="T3"/>
              </a:cxn>
              <a:cxn ang="T10">
                <a:pos x="T4" y="T5"/>
              </a:cxn>
              <a:cxn ang="T11">
                <a:pos x="T6" y="T7"/>
              </a:cxn>
            </a:cxnLst>
            <a:rect l="T12" t="T13" r="T14" b="T15"/>
            <a:pathLst>
              <a:path w="21600" h="21600">
                <a:moveTo>
                  <a:pt x="0" y="0"/>
                </a:moveTo>
                <a:lnTo>
                  <a:pt x="6750" y="21600"/>
                </a:lnTo>
                <a:lnTo>
                  <a:pt x="14850"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9" name="Line 9"/>
          <p:cNvSpPr>
            <a:spLocks noChangeShapeType="1"/>
          </p:cNvSpPr>
          <p:nvPr/>
        </p:nvSpPr>
        <p:spPr bwMode="auto">
          <a:xfrm>
            <a:off x="1968500" y="4232275"/>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0" name="Line 10"/>
          <p:cNvSpPr>
            <a:spLocks noChangeShapeType="1"/>
          </p:cNvSpPr>
          <p:nvPr/>
        </p:nvSpPr>
        <p:spPr bwMode="auto">
          <a:xfrm flipH="1" flipV="1">
            <a:off x="2051050" y="2479675"/>
            <a:ext cx="0" cy="18288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1" name="Line 11"/>
          <p:cNvSpPr>
            <a:spLocks noChangeShapeType="1"/>
          </p:cNvSpPr>
          <p:nvPr/>
        </p:nvSpPr>
        <p:spPr bwMode="auto">
          <a:xfrm>
            <a:off x="2051050" y="2403475"/>
            <a:ext cx="6604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2" name="Line 12"/>
          <p:cNvSpPr>
            <a:spLocks noChangeShapeType="1"/>
          </p:cNvSpPr>
          <p:nvPr/>
        </p:nvSpPr>
        <p:spPr bwMode="auto">
          <a:xfrm>
            <a:off x="2381250" y="3013075"/>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3" name="Line 13"/>
          <p:cNvSpPr>
            <a:spLocks noChangeShapeType="1"/>
          </p:cNvSpPr>
          <p:nvPr/>
        </p:nvSpPr>
        <p:spPr bwMode="auto">
          <a:xfrm>
            <a:off x="3454400" y="4613275"/>
            <a:ext cx="3302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4" name="Rectangle 14"/>
          <p:cNvSpPr>
            <a:spLocks noChangeArrowheads="1"/>
          </p:cNvSpPr>
          <p:nvPr/>
        </p:nvSpPr>
        <p:spPr bwMode="auto">
          <a:xfrm>
            <a:off x="5353050" y="4079875"/>
            <a:ext cx="1155700" cy="1066800"/>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15" name="Line 15"/>
          <p:cNvSpPr>
            <a:spLocks noChangeShapeType="1"/>
          </p:cNvSpPr>
          <p:nvPr/>
        </p:nvSpPr>
        <p:spPr bwMode="auto">
          <a:xfrm>
            <a:off x="3784600" y="3394075"/>
            <a:ext cx="1073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6" name="Line 16"/>
          <p:cNvSpPr>
            <a:spLocks noChangeShapeType="1"/>
          </p:cNvSpPr>
          <p:nvPr/>
        </p:nvSpPr>
        <p:spPr bwMode="auto">
          <a:xfrm>
            <a:off x="3784600" y="4460876"/>
            <a:ext cx="1568450" cy="34925"/>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7" name="Line 17"/>
          <p:cNvSpPr>
            <a:spLocks noChangeShapeType="1"/>
          </p:cNvSpPr>
          <p:nvPr/>
        </p:nvSpPr>
        <p:spPr bwMode="auto">
          <a:xfrm>
            <a:off x="3784600" y="4156075"/>
            <a:ext cx="15684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8" name="Line 18"/>
          <p:cNvSpPr>
            <a:spLocks noChangeShapeType="1"/>
          </p:cNvSpPr>
          <p:nvPr/>
        </p:nvSpPr>
        <p:spPr bwMode="auto">
          <a:xfrm flipH="1" flipV="1">
            <a:off x="3784600" y="3394075"/>
            <a:ext cx="0" cy="22860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9" name="Oval 19"/>
          <p:cNvSpPr>
            <a:spLocks noChangeArrowheads="1"/>
          </p:cNvSpPr>
          <p:nvPr/>
        </p:nvSpPr>
        <p:spPr bwMode="auto">
          <a:xfrm>
            <a:off x="4886325" y="2860675"/>
            <a:ext cx="412750" cy="1143000"/>
          </a:xfrm>
          <a:prstGeom prst="ellipse">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20" name="Line 20"/>
          <p:cNvSpPr>
            <a:spLocks noChangeShapeType="1"/>
          </p:cNvSpPr>
          <p:nvPr/>
        </p:nvSpPr>
        <p:spPr bwMode="auto">
          <a:xfrm>
            <a:off x="3041650" y="2590800"/>
            <a:ext cx="37147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1" name="Line 21"/>
          <p:cNvSpPr>
            <a:spLocks noChangeShapeType="1"/>
          </p:cNvSpPr>
          <p:nvPr/>
        </p:nvSpPr>
        <p:spPr bwMode="auto">
          <a:xfrm>
            <a:off x="3784600" y="5603875"/>
            <a:ext cx="23114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2" name="Line 22"/>
          <p:cNvSpPr>
            <a:spLocks noChangeShapeType="1"/>
          </p:cNvSpPr>
          <p:nvPr/>
        </p:nvSpPr>
        <p:spPr bwMode="auto">
          <a:xfrm>
            <a:off x="6508750" y="4308475"/>
            <a:ext cx="1073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3" name="Line 23"/>
          <p:cNvSpPr>
            <a:spLocks noChangeShapeType="1"/>
          </p:cNvSpPr>
          <p:nvPr/>
        </p:nvSpPr>
        <p:spPr bwMode="auto">
          <a:xfrm>
            <a:off x="6508750" y="5603875"/>
            <a:ext cx="4127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4" name="Line 24"/>
          <p:cNvSpPr>
            <a:spLocks noChangeShapeType="1"/>
          </p:cNvSpPr>
          <p:nvPr/>
        </p:nvSpPr>
        <p:spPr bwMode="auto">
          <a:xfrm>
            <a:off x="7334250" y="4918075"/>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5" name="Line 25"/>
          <p:cNvSpPr>
            <a:spLocks noChangeShapeType="1"/>
          </p:cNvSpPr>
          <p:nvPr/>
        </p:nvSpPr>
        <p:spPr bwMode="auto">
          <a:xfrm flipH="1" flipV="1">
            <a:off x="6799263" y="2022475"/>
            <a:ext cx="0" cy="6096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6" name="Line 26"/>
          <p:cNvSpPr>
            <a:spLocks noChangeShapeType="1"/>
          </p:cNvSpPr>
          <p:nvPr/>
        </p:nvSpPr>
        <p:spPr bwMode="auto">
          <a:xfrm>
            <a:off x="6756400" y="2022475"/>
            <a:ext cx="22288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7" name="Line 27"/>
          <p:cNvSpPr>
            <a:spLocks noChangeShapeType="1"/>
          </p:cNvSpPr>
          <p:nvPr/>
        </p:nvSpPr>
        <p:spPr bwMode="auto">
          <a:xfrm>
            <a:off x="5270500" y="3546475"/>
            <a:ext cx="14859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8" name="Line 28"/>
          <p:cNvSpPr>
            <a:spLocks noChangeShapeType="1"/>
          </p:cNvSpPr>
          <p:nvPr/>
        </p:nvSpPr>
        <p:spPr bwMode="auto">
          <a:xfrm flipH="1" flipV="1">
            <a:off x="6784975" y="3546475"/>
            <a:ext cx="0" cy="27432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9" name="Line 29"/>
          <p:cNvSpPr>
            <a:spLocks noChangeShapeType="1"/>
          </p:cNvSpPr>
          <p:nvPr/>
        </p:nvSpPr>
        <p:spPr bwMode="auto">
          <a:xfrm>
            <a:off x="6756400" y="6289675"/>
            <a:ext cx="6604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0" name="Line 30"/>
          <p:cNvSpPr>
            <a:spLocks noChangeShapeType="1"/>
          </p:cNvSpPr>
          <p:nvPr/>
        </p:nvSpPr>
        <p:spPr bwMode="auto">
          <a:xfrm flipV="1">
            <a:off x="7416800" y="6061075"/>
            <a:ext cx="0" cy="2286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1" name="Oval 31"/>
          <p:cNvSpPr>
            <a:spLocks noChangeArrowheads="1"/>
          </p:cNvSpPr>
          <p:nvPr/>
        </p:nvSpPr>
        <p:spPr bwMode="auto">
          <a:xfrm>
            <a:off x="7169150" y="5375275"/>
            <a:ext cx="412750" cy="762000"/>
          </a:xfrm>
          <a:prstGeom prst="ellipse">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32" name="Line 32"/>
          <p:cNvSpPr>
            <a:spLocks noChangeShapeType="1"/>
          </p:cNvSpPr>
          <p:nvPr/>
        </p:nvSpPr>
        <p:spPr bwMode="auto">
          <a:xfrm flipH="1" flipV="1">
            <a:off x="7747000" y="4994275"/>
            <a:ext cx="0" cy="7620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3" name="Line 33"/>
          <p:cNvSpPr>
            <a:spLocks noChangeShapeType="1"/>
          </p:cNvSpPr>
          <p:nvPr/>
        </p:nvSpPr>
        <p:spPr bwMode="auto">
          <a:xfrm flipH="1" flipV="1">
            <a:off x="7251700" y="3775075"/>
            <a:ext cx="0" cy="8382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4" name="Line 34"/>
          <p:cNvSpPr>
            <a:spLocks noChangeShapeType="1"/>
          </p:cNvSpPr>
          <p:nvPr/>
        </p:nvSpPr>
        <p:spPr bwMode="auto">
          <a:xfrm>
            <a:off x="5270500" y="3775075"/>
            <a:ext cx="19812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5" name="AutoShape 35"/>
          <p:cNvSpPr>
            <a:spLocks noChangeArrowheads="1"/>
          </p:cNvSpPr>
          <p:nvPr/>
        </p:nvSpPr>
        <p:spPr bwMode="auto">
          <a:xfrm>
            <a:off x="7169150" y="4613275"/>
            <a:ext cx="165100" cy="609600"/>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36" name="Line 36"/>
          <p:cNvSpPr>
            <a:spLocks noChangeShapeType="1"/>
          </p:cNvSpPr>
          <p:nvPr/>
        </p:nvSpPr>
        <p:spPr bwMode="auto">
          <a:xfrm>
            <a:off x="7581900" y="5756275"/>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7" name="AutoShape 37"/>
          <p:cNvSpPr>
            <a:spLocks noChangeArrowheads="1"/>
          </p:cNvSpPr>
          <p:nvPr/>
        </p:nvSpPr>
        <p:spPr bwMode="auto">
          <a:xfrm rot="16200000">
            <a:off x="7454900" y="4283075"/>
            <a:ext cx="914400" cy="660400"/>
          </a:xfrm>
          <a:custGeom>
            <a:avLst/>
            <a:gdLst>
              <a:gd name="T0" fmla="*/ 778468 w 21600"/>
              <a:gd name="T1" fmla="*/ 330200 h 21600"/>
              <a:gd name="T2" fmla="*/ 457200 w 21600"/>
              <a:gd name="T3" fmla="*/ 660400 h 21600"/>
              <a:gd name="T4" fmla="*/ 135932 w 21600"/>
              <a:gd name="T5" fmla="*/ 330200 h 21600"/>
              <a:gd name="T6" fmla="*/ 457200 w 21600"/>
              <a:gd name="T7" fmla="*/ 0 h 21600"/>
              <a:gd name="T8" fmla="*/ 0 60000 65536"/>
              <a:gd name="T9" fmla="*/ 0 60000 65536"/>
              <a:gd name="T10" fmla="*/ 0 60000 65536"/>
              <a:gd name="T11" fmla="*/ 0 60000 65536"/>
              <a:gd name="T12" fmla="*/ 5011 w 21600"/>
              <a:gd name="T13" fmla="*/ 5011 h 21600"/>
              <a:gd name="T14" fmla="*/ 16589 w 21600"/>
              <a:gd name="T15" fmla="*/ 16589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8" name="Line 38"/>
          <p:cNvSpPr>
            <a:spLocks noChangeShapeType="1"/>
          </p:cNvSpPr>
          <p:nvPr/>
        </p:nvSpPr>
        <p:spPr bwMode="auto">
          <a:xfrm flipH="1" flipV="1">
            <a:off x="9315450" y="1793875"/>
            <a:ext cx="0" cy="4572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9" name="Line 39"/>
          <p:cNvSpPr>
            <a:spLocks noChangeShapeType="1"/>
          </p:cNvSpPr>
          <p:nvPr/>
        </p:nvSpPr>
        <p:spPr bwMode="auto">
          <a:xfrm>
            <a:off x="1638300" y="1793875"/>
            <a:ext cx="76771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0" name="Line 40"/>
          <p:cNvSpPr>
            <a:spLocks noChangeShapeType="1"/>
          </p:cNvSpPr>
          <p:nvPr/>
        </p:nvSpPr>
        <p:spPr bwMode="auto">
          <a:xfrm flipH="1" flipV="1">
            <a:off x="1584325" y="1793875"/>
            <a:ext cx="0" cy="251460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1" name="Line 41"/>
          <p:cNvSpPr>
            <a:spLocks noChangeShapeType="1"/>
          </p:cNvSpPr>
          <p:nvPr/>
        </p:nvSpPr>
        <p:spPr bwMode="auto">
          <a:xfrm>
            <a:off x="6921500" y="2819400"/>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2" name="AutoShape 42"/>
          <p:cNvSpPr>
            <a:spLocks noChangeArrowheads="1"/>
          </p:cNvSpPr>
          <p:nvPr/>
        </p:nvSpPr>
        <p:spPr bwMode="auto">
          <a:xfrm>
            <a:off x="7086600" y="2590800"/>
            <a:ext cx="330200" cy="457200"/>
          </a:xfrm>
          <a:prstGeom prst="roundRect">
            <a:avLst>
              <a:gd name="adj" fmla="val 50000"/>
            </a:avLst>
          </a:prstGeom>
          <a:noFill/>
          <a:ln w="38100">
            <a:solidFill>
              <a:schemeClr val="accent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43" name="Line 43"/>
          <p:cNvSpPr>
            <a:spLocks noChangeShapeType="1"/>
          </p:cNvSpPr>
          <p:nvPr/>
        </p:nvSpPr>
        <p:spPr bwMode="auto">
          <a:xfrm>
            <a:off x="8242300" y="2971800"/>
            <a:ext cx="24765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4" name="Line 44"/>
          <p:cNvSpPr>
            <a:spLocks noChangeShapeType="1"/>
          </p:cNvSpPr>
          <p:nvPr/>
        </p:nvSpPr>
        <p:spPr bwMode="auto">
          <a:xfrm>
            <a:off x="5270500" y="3124200"/>
            <a:ext cx="29718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5" name="Line 45"/>
          <p:cNvSpPr>
            <a:spLocks noChangeShapeType="1"/>
          </p:cNvSpPr>
          <p:nvPr/>
        </p:nvSpPr>
        <p:spPr bwMode="auto">
          <a:xfrm flipH="1" flipV="1">
            <a:off x="8367713" y="3090863"/>
            <a:ext cx="0" cy="14478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6" name="Line 46"/>
          <p:cNvSpPr>
            <a:spLocks noChangeShapeType="1"/>
          </p:cNvSpPr>
          <p:nvPr/>
        </p:nvSpPr>
        <p:spPr bwMode="auto">
          <a:xfrm flipV="1">
            <a:off x="9067800" y="2667000"/>
            <a:ext cx="0" cy="3810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7" name="Line 47"/>
          <p:cNvSpPr>
            <a:spLocks noChangeShapeType="1"/>
          </p:cNvSpPr>
          <p:nvPr/>
        </p:nvSpPr>
        <p:spPr bwMode="auto">
          <a:xfrm>
            <a:off x="8820150" y="3048000"/>
            <a:ext cx="24765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8" name="Oval 48"/>
          <p:cNvSpPr>
            <a:spLocks noChangeArrowheads="1"/>
          </p:cNvSpPr>
          <p:nvPr/>
        </p:nvSpPr>
        <p:spPr bwMode="auto">
          <a:xfrm>
            <a:off x="6178550" y="5222875"/>
            <a:ext cx="330200" cy="762000"/>
          </a:xfrm>
          <a:prstGeom prst="ellipse">
            <a:avLst/>
          </a:prstGeom>
          <a:noFill/>
          <a:ln w="38100">
            <a:solidFill>
              <a:schemeClr val="accent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49" name="Line 49"/>
          <p:cNvSpPr>
            <a:spLocks noChangeShapeType="1"/>
          </p:cNvSpPr>
          <p:nvPr/>
        </p:nvSpPr>
        <p:spPr bwMode="auto">
          <a:xfrm flipH="1" flipV="1">
            <a:off x="6921500" y="2819401"/>
            <a:ext cx="0" cy="2784475"/>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0" name="Line 50"/>
          <p:cNvSpPr>
            <a:spLocks noChangeShapeType="1"/>
          </p:cNvSpPr>
          <p:nvPr/>
        </p:nvSpPr>
        <p:spPr bwMode="auto">
          <a:xfrm>
            <a:off x="1555750" y="4232275"/>
            <a:ext cx="2476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1" name="Line 51"/>
          <p:cNvSpPr>
            <a:spLocks noChangeShapeType="1"/>
          </p:cNvSpPr>
          <p:nvPr/>
        </p:nvSpPr>
        <p:spPr bwMode="auto">
          <a:xfrm>
            <a:off x="6756400" y="2286000"/>
            <a:ext cx="8255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2" name="AutoShape 52"/>
          <p:cNvSpPr>
            <a:spLocks noChangeArrowheads="1"/>
          </p:cNvSpPr>
          <p:nvPr/>
        </p:nvSpPr>
        <p:spPr bwMode="auto">
          <a:xfrm rot="16200000">
            <a:off x="7454900" y="2184400"/>
            <a:ext cx="914400" cy="660400"/>
          </a:xfrm>
          <a:custGeom>
            <a:avLst/>
            <a:gdLst>
              <a:gd name="T0" fmla="*/ 778468 w 21600"/>
              <a:gd name="T1" fmla="*/ 330200 h 21600"/>
              <a:gd name="T2" fmla="*/ 457200 w 21600"/>
              <a:gd name="T3" fmla="*/ 660400 h 21600"/>
              <a:gd name="T4" fmla="*/ 135932 w 21600"/>
              <a:gd name="T5" fmla="*/ 330200 h 21600"/>
              <a:gd name="T6" fmla="*/ 457200 w 21600"/>
              <a:gd name="T7" fmla="*/ 0 h 21600"/>
              <a:gd name="T8" fmla="*/ 0 60000 65536"/>
              <a:gd name="T9" fmla="*/ 0 60000 65536"/>
              <a:gd name="T10" fmla="*/ 0 60000 65536"/>
              <a:gd name="T11" fmla="*/ 0 60000 65536"/>
              <a:gd name="T12" fmla="*/ 5011 w 21600"/>
              <a:gd name="T13" fmla="*/ 5011 h 21600"/>
              <a:gd name="T14" fmla="*/ 16589 w 21600"/>
              <a:gd name="T15" fmla="*/ 16589 h 21600"/>
            </a:gdLst>
            <a:ahLst/>
            <a:cxnLst>
              <a:cxn ang="T8">
                <a:pos x="T0" y="T1"/>
              </a:cxn>
              <a:cxn ang="T9">
                <a:pos x="T2" y="T3"/>
              </a:cxn>
              <a:cxn ang="T10">
                <a:pos x="T4" y="T5"/>
              </a:cxn>
              <a:cxn ang="T11">
                <a:pos x="T6" y="T7"/>
              </a:cxn>
            </a:cxnLst>
            <a:rect l="T12" t="T13" r="T14" b="T15"/>
            <a:pathLst>
              <a:path w="21600" h="21600">
                <a:moveTo>
                  <a:pt x="0" y="0"/>
                </a:moveTo>
                <a:lnTo>
                  <a:pt x="6422" y="21600"/>
                </a:lnTo>
                <a:lnTo>
                  <a:pt x="15178" y="21600"/>
                </a:lnTo>
                <a:lnTo>
                  <a:pt x="21600" y="0"/>
                </a:lnTo>
                <a:lnTo>
                  <a:pt x="0" y="0"/>
                </a:lnTo>
                <a:close/>
              </a:path>
            </a:pathLst>
          </a:cu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3" name="Line 53"/>
          <p:cNvSpPr>
            <a:spLocks noChangeShapeType="1"/>
          </p:cNvSpPr>
          <p:nvPr/>
        </p:nvSpPr>
        <p:spPr bwMode="auto">
          <a:xfrm>
            <a:off x="8242300" y="2514600"/>
            <a:ext cx="82550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4" name="AutoShape 54"/>
          <p:cNvSpPr>
            <a:spLocks noChangeArrowheads="1"/>
          </p:cNvSpPr>
          <p:nvPr/>
        </p:nvSpPr>
        <p:spPr bwMode="auto">
          <a:xfrm>
            <a:off x="9013825" y="1905000"/>
            <a:ext cx="165100" cy="762000"/>
          </a:xfrm>
          <a:prstGeom prst="roundRect">
            <a:avLst>
              <a:gd name="adj" fmla="val 50000"/>
            </a:avLst>
          </a:prstGeom>
          <a:noFill/>
          <a:ln w="38100">
            <a:solidFill>
              <a:schemeClr val="hlink"/>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55" name="Line 56"/>
          <p:cNvSpPr>
            <a:spLocks noChangeShapeType="1"/>
          </p:cNvSpPr>
          <p:nvPr/>
        </p:nvSpPr>
        <p:spPr bwMode="auto">
          <a:xfrm>
            <a:off x="6508750" y="4648200"/>
            <a:ext cx="577850" cy="0"/>
          </a:xfrm>
          <a:prstGeom prst="line">
            <a:avLst/>
          </a:prstGeom>
          <a:noFill/>
          <a:ln w="381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6" name="Line 57"/>
          <p:cNvSpPr>
            <a:spLocks noChangeShapeType="1"/>
          </p:cNvSpPr>
          <p:nvPr/>
        </p:nvSpPr>
        <p:spPr bwMode="auto">
          <a:xfrm flipV="1">
            <a:off x="8242300" y="2971800"/>
            <a:ext cx="0" cy="1524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7" name="AutoShape 58"/>
          <p:cNvSpPr>
            <a:spLocks noChangeArrowheads="1"/>
          </p:cNvSpPr>
          <p:nvPr/>
        </p:nvSpPr>
        <p:spPr bwMode="auto">
          <a:xfrm>
            <a:off x="8489950" y="2895600"/>
            <a:ext cx="330200" cy="228600"/>
          </a:xfrm>
          <a:prstGeom prst="flowChartDelay">
            <a:avLst/>
          </a:prstGeom>
          <a:noFill/>
          <a:ln w="38100">
            <a:solidFill>
              <a:schemeClr val="hlink"/>
            </a:solidFill>
            <a:miter lim="800000"/>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1258" name="Line 62"/>
          <p:cNvSpPr>
            <a:spLocks noChangeShapeType="1"/>
          </p:cNvSpPr>
          <p:nvPr/>
        </p:nvSpPr>
        <p:spPr bwMode="auto">
          <a:xfrm>
            <a:off x="8340725" y="3114675"/>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9" name="Line 63"/>
          <p:cNvSpPr>
            <a:spLocks noChangeShapeType="1"/>
          </p:cNvSpPr>
          <p:nvPr/>
        </p:nvSpPr>
        <p:spPr bwMode="auto">
          <a:xfrm>
            <a:off x="8226425" y="4500563"/>
            <a:ext cx="165100" cy="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67214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altLang="zh-TW" smtClean="0"/>
              <a:t>CPU Overview</a:t>
            </a:r>
            <a:endParaRPr lang="en-AU" altLang="zh-TW" smtClean="0">
              <a:ea typeface="新細明體" pitchFamily="18" charset="-120"/>
            </a:endParaRPr>
          </a:p>
        </p:txBody>
      </p:sp>
      <p:pic>
        <p:nvPicPr>
          <p:cNvPr id="7172" name="Picture 3" descr="f04-01-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7726" y="1557339"/>
            <a:ext cx="8385175" cy="419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74118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altLang="zh-TW" smtClean="0"/>
              <a:t>Outline</a:t>
            </a:r>
          </a:p>
        </p:txBody>
      </p:sp>
      <p:sp>
        <p:nvSpPr>
          <p:cNvPr id="52228" name="Rectangle 3"/>
          <p:cNvSpPr>
            <a:spLocks noGrp="1" noChangeArrowheads="1"/>
          </p:cNvSpPr>
          <p:nvPr>
            <p:ph type="body" idx="1"/>
          </p:nvPr>
        </p:nvSpPr>
        <p:spPr/>
        <p:txBody>
          <a:bodyPr/>
          <a:lstStyle/>
          <a:p>
            <a:r>
              <a:rPr lang="en-US" altLang="zh-TW" smtClean="0"/>
              <a:t>Designing a processor</a:t>
            </a:r>
          </a:p>
          <a:p>
            <a:r>
              <a:rPr lang="en-US" altLang="zh-TW" smtClean="0"/>
              <a:t>Analyzing the instruction set</a:t>
            </a:r>
          </a:p>
          <a:p>
            <a:r>
              <a:rPr lang="en-US" altLang="zh-TW" smtClean="0"/>
              <a:t>Building the datapath</a:t>
            </a:r>
          </a:p>
          <a:p>
            <a:r>
              <a:rPr lang="en-US" altLang="zh-TW" smtClean="0"/>
              <a:t>A single-cycle implementation</a:t>
            </a:r>
            <a:endParaRPr lang="en-US" altLang="zh-TW" smtClean="0">
              <a:solidFill>
                <a:schemeClr val="accent2"/>
              </a:solidFill>
            </a:endParaRPr>
          </a:p>
          <a:p>
            <a:r>
              <a:rPr lang="en-US" altLang="zh-TW" smtClean="0">
                <a:solidFill>
                  <a:schemeClr val="accent2"/>
                </a:solidFill>
              </a:rPr>
              <a:t>Control for the single-cycle CPU</a:t>
            </a:r>
          </a:p>
          <a:p>
            <a:pPr lvl="1"/>
            <a:r>
              <a:rPr lang="en-US" altLang="zh-TW" smtClean="0"/>
              <a:t>Control of CPU operations</a:t>
            </a:r>
            <a:endParaRPr lang="en-US" altLang="zh-TW" smtClean="0">
              <a:solidFill>
                <a:schemeClr val="accent2"/>
              </a:solidFill>
            </a:endParaRPr>
          </a:p>
          <a:p>
            <a:pPr lvl="1"/>
            <a:r>
              <a:rPr lang="en-US" altLang="zh-TW" smtClean="0">
                <a:solidFill>
                  <a:schemeClr val="accent2"/>
                </a:solidFill>
              </a:rPr>
              <a:t>ALU controller (step 5a)</a:t>
            </a:r>
          </a:p>
          <a:p>
            <a:pPr lvl="1"/>
            <a:r>
              <a:rPr lang="en-US" altLang="zh-TW" smtClean="0"/>
              <a:t>Main controller</a:t>
            </a:r>
          </a:p>
        </p:txBody>
      </p:sp>
    </p:spTree>
    <p:extLst>
      <p:ext uri="{BB962C8B-B14F-4D97-AF65-F5344CB8AC3E}">
        <p14:creationId xmlns:p14="http://schemas.microsoft.com/office/powerpoint/2010/main" val="29862045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altLang="zh-TW" smtClean="0"/>
              <a:t>Datapath with Control Unit</a:t>
            </a:r>
          </a:p>
        </p:txBody>
      </p:sp>
      <p:pic>
        <p:nvPicPr>
          <p:cNvPr id="53252" name="Picture 3" descr="F05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0" y="1220788"/>
            <a:ext cx="9144000" cy="472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53895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7" name="Picture 5" descr="13~Figure_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835026"/>
            <a:ext cx="628015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8" name="Rectangle 6"/>
          <p:cNvSpPr>
            <a:spLocks noGrp="1" noChangeArrowheads="1"/>
          </p:cNvSpPr>
          <p:nvPr>
            <p:ph type="title" idx="4294967295"/>
          </p:nvPr>
        </p:nvSpPr>
        <p:spPr>
          <a:xfrm>
            <a:off x="355600" y="307977"/>
            <a:ext cx="10515600" cy="320675"/>
          </a:xfrm>
        </p:spPr>
        <p:txBody>
          <a:bodyPr>
            <a:normAutofit fontScale="90000"/>
          </a:bodyPr>
          <a:lstStyle/>
          <a:p>
            <a:r>
              <a:rPr lang="en-US" altLang="en-US" dirty="0" err="1"/>
              <a:t>Datapath</a:t>
            </a:r>
            <a:r>
              <a:rPr lang="en-US" altLang="en-US" dirty="0"/>
              <a:t> Control Details</a:t>
            </a:r>
          </a:p>
        </p:txBody>
      </p:sp>
      <p:grpSp>
        <p:nvGrpSpPr>
          <p:cNvPr id="64528" name="Group 16"/>
          <p:cNvGrpSpPr>
            <a:grpSpLocks/>
          </p:cNvGrpSpPr>
          <p:nvPr/>
        </p:nvGrpSpPr>
        <p:grpSpPr bwMode="auto">
          <a:xfrm>
            <a:off x="2057400" y="1708150"/>
            <a:ext cx="5410200" cy="1492250"/>
            <a:chOff x="336" y="1076"/>
            <a:chExt cx="3408" cy="940"/>
          </a:xfrm>
        </p:grpSpPr>
        <p:sp>
          <p:nvSpPr>
            <p:cNvPr id="64520" name="Rectangle 8"/>
            <p:cNvSpPr>
              <a:spLocks noChangeArrowheads="1"/>
            </p:cNvSpPr>
            <p:nvPr/>
          </p:nvSpPr>
          <p:spPr bwMode="auto">
            <a:xfrm>
              <a:off x="2304" y="1152"/>
              <a:ext cx="1440" cy="864"/>
            </a:xfrm>
            <a:prstGeom prst="rect">
              <a:avLst/>
            </a:prstGeom>
            <a:noFill/>
            <a:ln w="25400" algn="ctr">
              <a:solidFill>
                <a:srgbClr val="0000FF"/>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4" name="Text Box 12"/>
            <p:cNvSpPr txBox="1">
              <a:spLocks noChangeArrowheads="1"/>
            </p:cNvSpPr>
            <p:nvPr/>
          </p:nvSpPr>
          <p:spPr bwMode="auto">
            <a:xfrm>
              <a:off x="336" y="1076"/>
              <a:ext cx="1056" cy="465"/>
            </a:xfrm>
            <a:prstGeom prst="rect">
              <a:avLst/>
            </a:prstGeom>
            <a:solidFill>
              <a:schemeClr val="accent4">
                <a:lumMod val="40000"/>
                <a:lumOff val="60000"/>
              </a:schemeClr>
            </a:solid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We need a control element to decode the 6-bit opcode</a:t>
              </a:r>
            </a:p>
          </p:txBody>
        </p:sp>
        <p:sp>
          <p:nvSpPr>
            <p:cNvPr id="64527" name="Line 15"/>
            <p:cNvSpPr>
              <a:spLocks noChangeShapeType="1"/>
            </p:cNvSpPr>
            <p:nvPr/>
          </p:nvSpPr>
          <p:spPr bwMode="auto">
            <a:xfrm>
              <a:off x="1392" y="1344"/>
              <a:ext cx="912" cy="96"/>
            </a:xfrm>
            <a:prstGeom prst="line">
              <a:avLst/>
            </a:prstGeom>
            <a:no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2" name="Group 20"/>
          <p:cNvGrpSpPr>
            <a:grpSpLocks/>
          </p:cNvGrpSpPr>
          <p:nvPr/>
        </p:nvGrpSpPr>
        <p:grpSpPr bwMode="auto">
          <a:xfrm>
            <a:off x="4191000" y="4724401"/>
            <a:ext cx="4343400" cy="1703388"/>
            <a:chOff x="1680" y="2976"/>
            <a:chExt cx="2736" cy="1073"/>
          </a:xfrm>
        </p:grpSpPr>
        <p:sp>
          <p:nvSpPr>
            <p:cNvPr id="64521" name="Rectangle 9"/>
            <p:cNvSpPr>
              <a:spLocks noChangeArrowheads="1"/>
            </p:cNvSpPr>
            <p:nvPr/>
          </p:nvSpPr>
          <p:spPr bwMode="auto">
            <a:xfrm>
              <a:off x="3936" y="2976"/>
              <a:ext cx="480" cy="480"/>
            </a:xfrm>
            <a:prstGeom prst="rect">
              <a:avLst/>
            </a:prstGeom>
            <a:noFill/>
            <a:ln w="25400" algn="ctr">
              <a:solidFill>
                <a:srgbClr val="0000FF"/>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4531" name="Group 19"/>
            <p:cNvGrpSpPr>
              <a:grpSpLocks/>
            </p:cNvGrpSpPr>
            <p:nvPr/>
          </p:nvGrpSpPr>
          <p:grpSpPr bwMode="auto">
            <a:xfrm>
              <a:off x="1680" y="3312"/>
              <a:ext cx="2544" cy="737"/>
              <a:chOff x="1680" y="3312"/>
              <a:chExt cx="2544" cy="737"/>
            </a:xfrm>
          </p:grpSpPr>
          <p:sp>
            <p:nvSpPr>
              <p:cNvPr id="64526" name="Text Box 14"/>
              <p:cNvSpPr txBox="1">
                <a:spLocks noChangeArrowheads="1"/>
              </p:cNvSpPr>
              <p:nvPr/>
            </p:nvSpPr>
            <p:spPr bwMode="auto">
              <a:xfrm>
                <a:off x="1680" y="3312"/>
                <a:ext cx="1200" cy="737"/>
              </a:xfrm>
              <a:prstGeom prst="rect">
                <a:avLst/>
              </a:prstGeom>
              <a:solidFill>
                <a:schemeClr val="accent4">
                  <a:lumMod val="40000"/>
                  <a:lumOff val="60000"/>
                </a:schemeClr>
              </a:solid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For arithmetic/logic instructions, we also need a control element to decode the </a:t>
                </a:r>
                <a:r>
                  <a:rPr lang="en-US" altLang="en-US" sz="1400" dirty="0" err="1">
                    <a:latin typeface="Arial" panose="020B0604020202020204" pitchFamily="34" charset="0"/>
                  </a:rPr>
                  <a:t>fn</a:t>
                </a:r>
                <a:r>
                  <a:rPr lang="en-US" altLang="en-US" sz="1400" dirty="0">
                    <a:latin typeface="Arial" panose="020B0604020202020204" pitchFamily="34" charset="0"/>
                  </a:rPr>
                  <a:t> field</a:t>
                </a:r>
              </a:p>
            </p:txBody>
          </p:sp>
          <p:sp>
            <p:nvSpPr>
              <p:cNvPr id="64529" name="Line 17"/>
              <p:cNvSpPr>
                <a:spLocks noChangeShapeType="1"/>
              </p:cNvSpPr>
              <p:nvPr/>
            </p:nvSpPr>
            <p:spPr bwMode="auto">
              <a:xfrm>
                <a:off x="2880" y="3888"/>
                <a:ext cx="1344" cy="0"/>
              </a:xfrm>
              <a:prstGeom prst="line">
                <a:avLst/>
              </a:prstGeom>
              <a:noFill/>
              <a:ln w="25400">
                <a:solidFill>
                  <a:srgbClr val="0000FF"/>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Line 18"/>
              <p:cNvSpPr>
                <a:spLocks noChangeShapeType="1"/>
              </p:cNvSpPr>
              <p:nvPr/>
            </p:nvSpPr>
            <p:spPr bwMode="auto">
              <a:xfrm flipV="1">
                <a:off x="4224" y="3456"/>
                <a:ext cx="0" cy="432"/>
              </a:xfrm>
              <a:prstGeom prst="line">
                <a:avLst/>
              </a:prstGeom>
              <a:no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4536" name="Group 24"/>
          <p:cNvGrpSpPr>
            <a:grpSpLocks/>
          </p:cNvGrpSpPr>
          <p:nvPr/>
        </p:nvGrpSpPr>
        <p:grpSpPr bwMode="auto">
          <a:xfrm>
            <a:off x="8839200" y="1600200"/>
            <a:ext cx="1524000" cy="838200"/>
            <a:chOff x="4608" y="1008"/>
            <a:chExt cx="960" cy="528"/>
          </a:xfrm>
        </p:grpSpPr>
        <p:sp>
          <p:nvSpPr>
            <p:cNvPr id="64533" name="Rectangle 21"/>
            <p:cNvSpPr>
              <a:spLocks noChangeArrowheads="1"/>
            </p:cNvSpPr>
            <p:nvPr/>
          </p:nvSpPr>
          <p:spPr bwMode="auto">
            <a:xfrm>
              <a:off x="4608" y="1248"/>
              <a:ext cx="288" cy="288"/>
            </a:xfrm>
            <a:prstGeom prst="rect">
              <a:avLst/>
            </a:prstGeom>
            <a:noFill/>
            <a:ln w="25400" algn="ctr">
              <a:solidFill>
                <a:srgbClr val="0000FF"/>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Text Box 22"/>
            <p:cNvSpPr txBox="1">
              <a:spLocks noChangeArrowheads="1"/>
            </p:cNvSpPr>
            <p:nvPr/>
          </p:nvSpPr>
          <p:spPr bwMode="auto">
            <a:xfrm>
              <a:off x="5088" y="1008"/>
              <a:ext cx="480" cy="465"/>
            </a:xfrm>
            <a:prstGeom prst="rect">
              <a:avLst/>
            </a:prstGeom>
            <a:solidFill>
              <a:schemeClr val="accent4">
                <a:lumMod val="40000"/>
                <a:lumOff val="60000"/>
              </a:schemeClr>
            </a:solid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…and branch control</a:t>
              </a:r>
            </a:p>
          </p:txBody>
        </p:sp>
        <p:sp>
          <p:nvSpPr>
            <p:cNvPr id="64535" name="Line 23"/>
            <p:cNvSpPr>
              <a:spLocks noChangeShapeType="1"/>
            </p:cNvSpPr>
            <p:nvPr/>
          </p:nvSpPr>
          <p:spPr bwMode="auto">
            <a:xfrm flipH="1">
              <a:off x="4896" y="1248"/>
              <a:ext cx="192" cy="96"/>
            </a:xfrm>
            <a:prstGeom prst="line">
              <a:avLst/>
            </a:prstGeom>
            <a:no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451599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28"/>
                                        </p:tgtEl>
                                        <p:attrNameLst>
                                          <p:attrName>style.visibility</p:attrName>
                                        </p:attrNameLst>
                                      </p:cBhvr>
                                      <p:to>
                                        <p:strVal val="visible"/>
                                      </p:to>
                                    </p:set>
                                    <p:anim calcmode="lin" valueType="num">
                                      <p:cBhvr additive="base">
                                        <p:cTn id="7" dur="500" fill="hold"/>
                                        <p:tgtEl>
                                          <p:spTgt spid="64528"/>
                                        </p:tgtEl>
                                        <p:attrNameLst>
                                          <p:attrName>ppt_x</p:attrName>
                                        </p:attrNameLst>
                                      </p:cBhvr>
                                      <p:tavLst>
                                        <p:tav tm="0">
                                          <p:val>
                                            <p:strVal val="#ppt_x"/>
                                          </p:val>
                                        </p:tav>
                                        <p:tav tm="100000">
                                          <p:val>
                                            <p:strVal val="#ppt_x"/>
                                          </p:val>
                                        </p:tav>
                                      </p:tavLst>
                                    </p:anim>
                                    <p:anim calcmode="lin" valueType="num">
                                      <p:cBhvr additive="base">
                                        <p:cTn id="8" dur="500" fill="hold"/>
                                        <p:tgtEl>
                                          <p:spTgt spid="645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32"/>
                                        </p:tgtEl>
                                        <p:attrNameLst>
                                          <p:attrName>style.visibility</p:attrName>
                                        </p:attrNameLst>
                                      </p:cBhvr>
                                      <p:to>
                                        <p:strVal val="visible"/>
                                      </p:to>
                                    </p:set>
                                    <p:anim calcmode="lin" valueType="num">
                                      <p:cBhvr additive="base">
                                        <p:cTn id="13" dur="500" fill="hold"/>
                                        <p:tgtEl>
                                          <p:spTgt spid="64532"/>
                                        </p:tgtEl>
                                        <p:attrNameLst>
                                          <p:attrName>ppt_x</p:attrName>
                                        </p:attrNameLst>
                                      </p:cBhvr>
                                      <p:tavLst>
                                        <p:tav tm="0">
                                          <p:val>
                                            <p:strVal val="#ppt_x"/>
                                          </p:val>
                                        </p:tav>
                                        <p:tav tm="100000">
                                          <p:val>
                                            <p:strVal val="#ppt_x"/>
                                          </p:val>
                                        </p:tav>
                                      </p:tavLst>
                                    </p:anim>
                                    <p:anim calcmode="lin" valueType="num">
                                      <p:cBhvr additive="base">
                                        <p:cTn id="14" dur="500" fill="hold"/>
                                        <p:tgtEl>
                                          <p:spTgt spid="6453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536"/>
                                        </p:tgtEl>
                                        <p:attrNameLst>
                                          <p:attrName>style.visibility</p:attrName>
                                        </p:attrNameLst>
                                      </p:cBhvr>
                                      <p:to>
                                        <p:strVal val="visible"/>
                                      </p:to>
                                    </p:set>
                                    <p:anim calcmode="lin" valueType="num">
                                      <p:cBhvr additive="base">
                                        <p:cTn id="19" dur="500" fill="hold"/>
                                        <p:tgtEl>
                                          <p:spTgt spid="64536"/>
                                        </p:tgtEl>
                                        <p:attrNameLst>
                                          <p:attrName>ppt_x</p:attrName>
                                        </p:attrNameLst>
                                      </p:cBhvr>
                                      <p:tavLst>
                                        <p:tav tm="0">
                                          <p:val>
                                            <p:strVal val="#ppt_x"/>
                                          </p:val>
                                        </p:tav>
                                        <p:tav tm="100000">
                                          <p:val>
                                            <p:strVal val="#ppt_x"/>
                                          </p:val>
                                        </p:tav>
                                      </p:tavLst>
                                    </p:anim>
                                    <p:anim calcmode="lin" valueType="num">
                                      <p:cBhvr additive="base">
                                        <p:cTn id="20" dur="500" fill="hold"/>
                                        <p:tgtEl>
                                          <p:spTgt spid="645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p:txBody>
          <a:bodyPr/>
          <a:lstStyle/>
          <a:p>
            <a:r>
              <a:rPr lang="en-US" altLang="en-US"/>
              <a:t>Execution Control</a:t>
            </a:r>
          </a:p>
        </p:txBody>
      </p:sp>
      <p:pic>
        <p:nvPicPr>
          <p:cNvPr id="224259" name="Picture 3" descr="OpcodeCont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325564"/>
            <a:ext cx="4648200"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4260" name="Group 4"/>
          <p:cNvGrpSpPr>
            <a:grpSpLocks/>
          </p:cNvGrpSpPr>
          <p:nvPr/>
        </p:nvGrpSpPr>
        <p:grpSpPr bwMode="auto">
          <a:xfrm>
            <a:off x="5867400" y="762000"/>
            <a:ext cx="3505200" cy="1219200"/>
            <a:chOff x="2736" y="480"/>
            <a:chExt cx="2208" cy="768"/>
          </a:xfrm>
          <a:solidFill>
            <a:schemeClr val="accent4">
              <a:lumMod val="40000"/>
              <a:lumOff val="60000"/>
            </a:schemeClr>
          </a:solidFill>
        </p:grpSpPr>
        <p:sp>
          <p:nvSpPr>
            <p:cNvPr id="224261" name="Text Box 5"/>
            <p:cNvSpPr txBox="1">
              <a:spLocks noChangeArrowheads="1"/>
            </p:cNvSpPr>
            <p:nvPr/>
          </p:nvSpPr>
          <p:spPr bwMode="auto">
            <a:xfrm>
              <a:off x="3744" y="480"/>
              <a:ext cx="1200" cy="737"/>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 for destination register needs to be sent to the write register address line in the register file</a:t>
              </a:r>
            </a:p>
          </p:txBody>
        </p:sp>
        <p:sp>
          <p:nvSpPr>
            <p:cNvPr id="224262" name="Line 6"/>
            <p:cNvSpPr>
              <a:spLocks noChangeShapeType="1"/>
            </p:cNvSpPr>
            <p:nvPr/>
          </p:nvSpPr>
          <p:spPr bwMode="auto">
            <a:xfrm flipH="1">
              <a:off x="2736" y="576"/>
              <a:ext cx="1008" cy="672"/>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4263" name="Group 7"/>
          <p:cNvGrpSpPr>
            <a:grpSpLocks/>
          </p:cNvGrpSpPr>
          <p:nvPr/>
        </p:nvGrpSpPr>
        <p:grpSpPr bwMode="auto">
          <a:xfrm>
            <a:off x="5943600" y="2057401"/>
            <a:ext cx="3429000" cy="954088"/>
            <a:chOff x="2784" y="1296"/>
            <a:chExt cx="2160" cy="601"/>
          </a:xfrm>
          <a:solidFill>
            <a:schemeClr val="accent4">
              <a:lumMod val="40000"/>
              <a:lumOff val="60000"/>
            </a:schemeClr>
          </a:solidFill>
        </p:grpSpPr>
        <p:sp>
          <p:nvSpPr>
            <p:cNvPr id="224264" name="Text Box 8"/>
            <p:cNvSpPr txBox="1">
              <a:spLocks noChangeArrowheads="1"/>
            </p:cNvSpPr>
            <p:nvPr/>
          </p:nvSpPr>
          <p:spPr bwMode="auto">
            <a:xfrm>
              <a:off x="3744" y="1296"/>
              <a:ext cx="1200"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If it’s a branch instruction, we need to select alternate address for PC</a:t>
              </a:r>
            </a:p>
          </p:txBody>
        </p:sp>
        <p:sp>
          <p:nvSpPr>
            <p:cNvPr id="224265" name="Line 9"/>
            <p:cNvSpPr>
              <a:spLocks noChangeShapeType="1"/>
            </p:cNvSpPr>
            <p:nvPr/>
          </p:nvSpPr>
          <p:spPr bwMode="auto">
            <a:xfrm flipH="1">
              <a:off x="2784" y="1440"/>
              <a:ext cx="960" cy="48"/>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4266" name="Group 10"/>
          <p:cNvGrpSpPr>
            <a:grpSpLocks/>
          </p:cNvGrpSpPr>
          <p:nvPr/>
        </p:nvGrpSpPr>
        <p:grpSpPr bwMode="auto">
          <a:xfrm>
            <a:off x="6248400" y="2667001"/>
            <a:ext cx="3124200" cy="1779588"/>
            <a:chOff x="2976" y="1680"/>
            <a:chExt cx="1968" cy="1121"/>
          </a:xfrm>
          <a:solidFill>
            <a:schemeClr val="accent4">
              <a:lumMod val="40000"/>
              <a:lumOff val="60000"/>
            </a:schemeClr>
          </a:solidFill>
        </p:grpSpPr>
        <p:sp>
          <p:nvSpPr>
            <p:cNvPr id="224267" name="Text Box 11"/>
            <p:cNvSpPr txBox="1">
              <a:spLocks noChangeArrowheads="1"/>
            </p:cNvSpPr>
            <p:nvPr/>
          </p:nvSpPr>
          <p:spPr bwMode="auto">
            <a:xfrm>
              <a:off x="3744" y="2064"/>
              <a:ext cx="1200" cy="737"/>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If it’s a load instruction, we need to trigger a memory read operation from data RAM.</a:t>
              </a:r>
            </a:p>
          </p:txBody>
        </p:sp>
        <p:sp>
          <p:nvSpPr>
            <p:cNvPr id="224268" name="Line 12"/>
            <p:cNvSpPr>
              <a:spLocks noChangeShapeType="1"/>
            </p:cNvSpPr>
            <p:nvPr/>
          </p:nvSpPr>
          <p:spPr bwMode="auto">
            <a:xfrm flipH="1" flipV="1">
              <a:off x="2976" y="1680"/>
              <a:ext cx="768" cy="480"/>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4269" name="Group 13"/>
          <p:cNvGrpSpPr>
            <a:grpSpLocks/>
          </p:cNvGrpSpPr>
          <p:nvPr/>
        </p:nvGrpSpPr>
        <p:grpSpPr bwMode="auto">
          <a:xfrm>
            <a:off x="6248400" y="2971801"/>
            <a:ext cx="3124200" cy="2617788"/>
            <a:chOff x="2976" y="1872"/>
            <a:chExt cx="1968" cy="1649"/>
          </a:xfrm>
          <a:solidFill>
            <a:schemeClr val="accent4">
              <a:lumMod val="40000"/>
              <a:lumOff val="60000"/>
            </a:schemeClr>
          </a:solidFill>
        </p:grpSpPr>
        <p:sp>
          <p:nvSpPr>
            <p:cNvPr id="224270" name="Text Box 14"/>
            <p:cNvSpPr txBox="1">
              <a:spLocks noChangeArrowheads="1"/>
            </p:cNvSpPr>
            <p:nvPr/>
          </p:nvSpPr>
          <p:spPr bwMode="auto">
            <a:xfrm>
              <a:off x="3744" y="2920"/>
              <a:ext cx="1200"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Select whether value to write to register comes from ALU or from data RAM</a:t>
              </a:r>
            </a:p>
          </p:txBody>
        </p:sp>
        <p:sp>
          <p:nvSpPr>
            <p:cNvPr id="224271" name="Line 15"/>
            <p:cNvSpPr>
              <a:spLocks noChangeShapeType="1"/>
            </p:cNvSpPr>
            <p:nvPr/>
          </p:nvSpPr>
          <p:spPr bwMode="auto">
            <a:xfrm flipH="1" flipV="1">
              <a:off x="2976" y="1872"/>
              <a:ext cx="768" cy="1152"/>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858548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4260"/>
                                        </p:tgtEl>
                                        <p:attrNameLst>
                                          <p:attrName>style.visibility</p:attrName>
                                        </p:attrNameLst>
                                      </p:cBhvr>
                                      <p:to>
                                        <p:strVal val="visible"/>
                                      </p:to>
                                    </p:set>
                                    <p:anim calcmode="lin" valueType="num">
                                      <p:cBhvr additive="base">
                                        <p:cTn id="7" dur="500" fill="hold"/>
                                        <p:tgtEl>
                                          <p:spTgt spid="224260"/>
                                        </p:tgtEl>
                                        <p:attrNameLst>
                                          <p:attrName>ppt_x</p:attrName>
                                        </p:attrNameLst>
                                      </p:cBhvr>
                                      <p:tavLst>
                                        <p:tav tm="0">
                                          <p:val>
                                            <p:strVal val="#ppt_x"/>
                                          </p:val>
                                        </p:tav>
                                        <p:tav tm="100000">
                                          <p:val>
                                            <p:strVal val="#ppt_x"/>
                                          </p:val>
                                        </p:tav>
                                      </p:tavLst>
                                    </p:anim>
                                    <p:anim calcmode="lin" valueType="num">
                                      <p:cBhvr additive="base">
                                        <p:cTn id="8" dur="500" fill="hold"/>
                                        <p:tgtEl>
                                          <p:spTgt spid="2242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4263"/>
                                        </p:tgtEl>
                                        <p:attrNameLst>
                                          <p:attrName>style.visibility</p:attrName>
                                        </p:attrNameLst>
                                      </p:cBhvr>
                                      <p:to>
                                        <p:strVal val="visible"/>
                                      </p:to>
                                    </p:set>
                                    <p:anim calcmode="lin" valueType="num">
                                      <p:cBhvr additive="base">
                                        <p:cTn id="13" dur="500" fill="hold"/>
                                        <p:tgtEl>
                                          <p:spTgt spid="224263"/>
                                        </p:tgtEl>
                                        <p:attrNameLst>
                                          <p:attrName>ppt_x</p:attrName>
                                        </p:attrNameLst>
                                      </p:cBhvr>
                                      <p:tavLst>
                                        <p:tav tm="0">
                                          <p:val>
                                            <p:strVal val="#ppt_x"/>
                                          </p:val>
                                        </p:tav>
                                        <p:tav tm="100000">
                                          <p:val>
                                            <p:strVal val="#ppt_x"/>
                                          </p:val>
                                        </p:tav>
                                      </p:tavLst>
                                    </p:anim>
                                    <p:anim calcmode="lin" valueType="num">
                                      <p:cBhvr additive="base">
                                        <p:cTn id="14" dur="500" fill="hold"/>
                                        <p:tgtEl>
                                          <p:spTgt spid="22426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4266"/>
                                        </p:tgtEl>
                                        <p:attrNameLst>
                                          <p:attrName>style.visibility</p:attrName>
                                        </p:attrNameLst>
                                      </p:cBhvr>
                                      <p:to>
                                        <p:strVal val="visible"/>
                                      </p:to>
                                    </p:set>
                                    <p:anim calcmode="lin" valueType="num">
                                      <p:cBhvr additive="base">
                                        <p:cTn id="19" dur="500" fill="hold"/>
                                        <p:tgtEl>
                                          <p:spTgt spid="224266"/>
                                        </p:tgtEl>
                                        <p:attrNameLst>
                                          <p:attrName>ppt_x</p:attrName>
                                        </p:attrNameLst>
                                      </p:cBhvr>
                                      <p:tavLst>
                                        <p:tav tm="0">
                                          <p:val>
                                            <p:strVal val="#ppt_x"/>
                                          </p:val>
                                        </p:tav>
                                        <p:tav tm="100000">
                                          <p:val>
                                            <p:strVal val="#ppt_x"/>
                                          </p:val>
                                        </p:tav>
                                      </p:tavLst>
                                    </p:anim>
                                    <p:anim calcmode="lin" valueType="num">
                                      <p:cBhvr additive="base">
                                        <p:cTn id="20" dur="500" fill="hold"/>
                                        <p:tgtEl>
                                          <p:spTgt spid="22426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4269"/>
                                        </p:tgtEl>
                                        <p:attrNameLst>
                                          <p:attrName>style.visibility</p:attrName>
                                        </p:attrNameLst>
                                      </p:cBhvr>
                                      <p:to>
                                        <p:strVal val="visible"/>
                                      </p:to>
                                    </p:set>
                                    <p:anim calcmode="lin" valueType="num">
                                      <p:cBhvr additive="base">
                                        <p:cTn id="25" dur="500" fill="hold"/>
                                        <p:tgtEl>
                                          <p:spTgt spid="224269"/>
                                        </p:tgtEl>
                                        <p:attrNameLst>
                                          <p:attrName>ppt_x</p:attrName>
                                        </p:attrNameLst>
                                      </p:cBhvr>
                                      <p:tavLst>
                                        <p:tav tm="0">
                                          <p:val>
                                            <p:strVal val="#ppt_x"/>
                                          </p:val>
                                        </p:tav>
                                        <p:tav tm="100000">
                                          <p:val>
                                            <p:strVal val="#ppt_x"/>
                                          </p:val>
                                        </p:tav>
                                      </p:tavLst>
                                    </p:anim>
                                    <p:anim calcmode="lin" valueType="num">
                                      <p:cBhvr additive="base">
                                        <p:cTn id="26" dur="500" fill="hold"/>
                                        <p:tgtEl>
                                          <p:spTgt spid="224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idx="4294967295"/>
          </p:nvPr>
        </p:nvSpPr>
        <p:spPr/>
        <p:txBody>
          <a:bodyPr/>
          <a:lstStyle/>
          <a:p>
            <a:r>
              <a:rPr lang="en-US" altLang="en-US"/>
              <a:t>Execution Control</a:t>
            </a:r>
          </a:p>
        </p:txBody>
      </p:sp>
      <p:pic>
        <p:nvPicPr>
          <p:cNvPr id="164867" name="Picture 3" descr="OpcodeCont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762000"/>
            <a:ext cx="46482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884" name="Group 20"/>
          <p:cNvGrpSpPr>
            <a:grpSpLocks/>
          </p:cNvGrpSpPr>
          <p:nvPr/>
        </p:nvGrpSpPr>
        <p:grpSpPr bwMode="auto">
          <a:xfrm>
            <a:off x="6172200" y="762000"/>
            <a:ext cx="3200400" cy="1981200"/>
            <a:chOff x="2928" y="480"/>
            <a:chExt cx="2016" cy="1248"/>
          </a:xfrm>
          <a:solidFill>
            <a:schemeClr val="accent4">
              <a:lumMod val="40000"/>
              <a:lumOff val="60000"/>
            </a:schemeClr>
          </a:solidFill>
        </p:grpSpPr>
        <p:sp>
          <p:nvSpPr>
            <p:cNvPr id="164869" name="Text Box 5"/>
            <p:cNvSpPr txBox="1">
              <a:spLocks noChangeArrowheads="1"/>
            </p:cNvSpPr>
            <p:nvPr/>
          </p:nvSpPr>
          <p:spPr bwMode="auto">
            <a:xfrm>
              <a:off x="3744" y="480"/>
              <a:ext cx="1200"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dirty="0">
                  <a:latin typeface="Arial" panose="020B0604020202020204" pitchFamily="34" charset="0"/>
                </a:rPr>
                <a:t>Trigger ALU control logic if it’s an arithmetic/logical instruction</a:t>
              </a:r>
            </a:p>
          </p:txBody>
        </p:sp>
        <p:sp>
          <p:nvSpPr>
            <p:cNvPr id="164880" name="Line 16"/>
            <p:cNvSpPr>
              <a:spLocks noChangeShapeType="1"/>
            </p:cNvSpPr>
            <p:nvPr/>
          </p:nvSpPr>
          <p:spPr bwMode="auto">
            <a:xfrm flipH="1">
              <a:off x="2928" y="576"/>
              <a:ext cx="816" cy="1152"/>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885" name="Group 21"/>
          <p:cNvGrpSpPr>
            <a:grpSpLocks/>
          </p:cNvGrpSpPr>
          <p:nvPr/>
        </p:nvGrpSpPr>
        <p:grpSpPr bwMode="auto">
          <a:xfrm>
            <a:off x="6248400" y="2057401"/>
            <a:ext cx="3124200" cy="1169988"/>
            <a:chOff x="2976" y="1296"/>
            <a:chExt cx="1968" cy="737"/>
          </a:xfrm>
          <a:solidFill>
            <a:schemeClr val="accent4">
              <a:lumMod val="40000"/>
              <a:lumOff val="60000"/>
            </a:schemeClr>
          </a:solidFill>
        </p:grpSpPr>
        <p:sp>
          <p:nvSpPr>
            <p:cNvPr id="164872" name="Text Box 8"/>
            <p:cNvSpPr txBox="1">
              <a:spLocks noChangeArrowheads="1"/>
            </p:cNvSpPr>
            <p:nvPr/>
          </p:nvSpPr>
          <p:spPr bwMode="auto">
            <a:xfrm>
              <a:off x="3744" y="1296"/>
              <a:ext cx="1200" cy="737"/>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If it’s a store instruction, we need to trigger a memory write operation to data RAM</a:t>
              </a:r>
            </a:p>
          </p:txBody>
        </p:sp>
        <p:sp>
          <p:nvSpPr>
            <p:cNvPr id="164881" name="Line 17"/>
            <p:cNvSpPr>
              <a:spLocks noChangeShapeType="1"/>
            </p:cNvSpPr>
            <p:nvPr/>
          </p:nvSpPr>
          <p:spPr bwMode="auto">
            <a:xfrm flipH="1">
              <a:off x="2976" y="1440"/>
              <a:ext cx="768" cy="432"/>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886" name="Group 22"/>
          <p:cNvGrpSpPr>
            <a:grpSpLocks/>
          </p:cNvGrpSpPr>
          <p:nvPr/>
        </p:nvGrpSpPr>
        <p:grpSpPr bwMode="auto">
          <a:xfrm>
            <a:off x="6019800" y="3276600"/>
            <a:ext cx="3352800" cy="1600200"/>
            <a:chOff x="2832" y="2064"/>
            <a:chExt cx="2112" cy="1008"/>
          </a:xfrm>
          <a:solidFill>
            <a:schemeClr val="accent4">
              <a:lumMod val="40000"/>
              <a:lumOff val="60000"/>
            </a:schemeClr>
          </a:solidFill>
        </p:grpSpPr>
        <p:sp>
          <p:nvSpPr>
            <p:cNvPr id="164875" name="Text Box 11"/>
            <p:cNvSpPr txBox="1">
              <a:spLocks noChangeArrowheads="1"/>
            </p:cNvSpPr>
            <p:nvPr/>
          </p:nvSpPr>
          <p:spPr bwMode="auto">
            <a:xfrm>
              <a:off x="3744" y="2064"/>
              <a:ext cx="1200" cy="1008"/>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If it’s arithmetic/logical, we need to indicate whether the second operand comes from a register or from the instruction itself.=</a:t>
              </a:r>
            </a:p>
          </p:txBody>
        </p:sp>
        <p:sp>
          <p:nvSpPr>
            <p:cNvPr id="164882" name="Line 18"/>
            <p:cNvSpPr>
              <a:spLocks noChangeShapeType="1"/>
            </p:cNvSpPr>
            <p:nvPr/>
          </p:nvSpPr>
          <p:spPr bwMode="auto">
            <a:xfrm flipH="1" flipV="1">
              <a:off x="2832" y="2064"/>
              <a:ext cx="912" cy="144"/>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887" name="Group 23"/>
          <p:cNvGrpSpPr>
            <a:grpSpLocks/>
          </p:cNvGrpSpPr>
          <p:nvPr/>
        </p:nvGrpSpPr>
        <p:grpSpPr bwMode="auto">
          <a:xfrm>
            <a:off x="5257800" y="3733801"/>
            <a:ext cx="1905000" cy="1411288"/>
            <a:chOff x="2352" y="2352"/>
            <a:chExt cx="1200" cy="889"/>
          </a:xfrm>
          <a:solidFill>
            <a:schemeClr val="accent4">
              <a:lumMod val="40000"/>
              <a:lumOff val="60000"/>
            </a:schemeClr>
          </a:solidFill>
        </p:grpSpPr>
        <p:sp>
          <p:nvSpPr>
            <p:cNvPr id="164878" name="Text Box 14"/>
            <p:cNvSpPr txBox="1">
              <a:spLocks noChangeArrowheads="1"/>
            </p:cNvSpPr>
            <p:nvPr/>
          </p:nvSpPr>
          <p:spPr bwMode="auto">
            <a:xfrm>
              <a:off x="2352" y="2640"/>
              <a:ext cx="1200" cy="601"/>
            </a:xfrm>
            <a:prstGeom prst="rect">
              <a:avLst/>
            </a:prstGeom>
            <a:grpFill/>
            <a:ln>
              <a:noFill/>
            </a:ln>
            <a:effectLst/>
            <a:extLst>
              <a:ext uri="{91240B29-F687-4F45-9708-019B960494DF}">
                <a14:hiddenLine xmlns:a14="http://schemas.microsoft.com/office/drawing/2010/main" w="25400" algn="ctr">
                  <a:solidFill>
                    <a:srgbClr val="0000FF"/>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a:latin typeface="Arial" panose="020B0604020202020204" pitchFamily="34" charset="0"/>
                </a:rPr>
                <a:t>Trigger register write operation if that’s the destination of the result</a:t>
              </a:r>
            </a:p>
          </p:txBody>
        </p:sp>
        <p:sp>
          <p:nvSpPr>
            <p:cNvPr id="164883" name="Line 19"/>
            <p:cNvSpPr>
              <a:spLocks noChangeShapeType="1"/>
            </p:cNvSpPr>
            <p:nvPr/>
          </p:nvSpPr>
          <p:spPr bwMode="auto">
            <a:xfrm flipH="1" flipV="1">
              <a:off x="2736" y="2352"/>
              <a:ext cx="192" cy="288"/>
            </a:xfrm>
            <a:prstGeom prst="line">
              <a:avLst/>
            </a:prstGeom>
            <a:grpFill/>
            <a:ln w="25400">
              <a:solidFill>
                <a:srgbClr val="0000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623529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4884"/>
                                        </p:tgtEl>
                                        <p:attrNameLst>
                                          <p:attrName>style.visibility</p:attrName>
                                        </p:attrNameLst>
                                      </p:cBhvr>
                                      <p:to>
                                        <p:strVal val="visible"/>
                                      </p:to>
                                    </p:set>
                                    <p:anim calcmode="lin" valueType="num">
                                      <p:cBhvr additive="base">
                                        <p:cTn id="7" dur="500" fill="hold"/>
                                        <p:tgtEl>
                                          <p:spTgt spid="164884"/>
                                        </p:tgtEl>
                                        <p:attrNameLst>
                                          <p:attrName>ppt_x</p:attrName>
                                        </p:attrNameLst>
                                      </p:cBhvr>
                                      <p:tavLst>
                                        <p:tav tm="0">
                                          <p:val>
                                            <p:strVal val="#ppt_x"/>
                                          </p:val>
                                        </p:tav>
                                        <p:tav tm="100000">
                                          <p:val>
                                            <p:strVal val="#ppt_x"/>
                                          </p:val>
                                        </p:tav>
                                      </p:tavLst>
                                    </p:anim>
                                    <p:anim calcmode="lin" valueType="num">
                                      <p:cBhvr additive="base">
                                        <p:cTn id="8" dur="500" fill="hold"/>
                                        <p:tgtEl>
                                          <p:spTgt spid="1648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4885"/>
                                        </p:tgtEl>
                                        <p:attrNameLst>
                                          <p:attrName>style.visibility</p:attrName>
                                        </p:attrNameLst>
                                      </p:cBhvr>
                                      <p:to>
                                        <p:strVal val="visible"/>
                                      </p:to>
                                    </p:set>
                                    <p:anim calcmode="lin" valueType="num">
                                      <p:cBhvr additive="base">
                                        <p:cTn id="13" dur="500" fill="hold"/>
                                        <p:tgtEl>
                                          <p:spTgt spid="164885"/>
                                        </p:tgtEl>
                                        <p:attrNameLst>
                                          <p:attrName>ppt_x</p:attrName>
                                        </p:attrNameLst>
                                      </p:cBhvr>
                                      <p:tavLst>
                                        <p:tav tm="0">
                                          <p:val>
                                            <p:strVal val="#ppt_x"/>
                                          </p:val>
                                        </p:tav>
                                        <p:tav tm="100000">
                                          <p:val>
                                            <p:strVal val="#ppt_x"/>
                                          </p:val>
                                        </p:tav>
                                      </p:tavLst>
                                    </p:anim>
                                    <p:anim calcmode="lin" valueType="num">
                                      <p:cBhvr additive="base">
                                        <p:cTn id="14" dur="500" fill="hold"/>
                                        <p:tgtEl>
                                          <p:spTgt spid="16488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4886"/>
                                        </p:tgtEl>
                                        <p:attrNameLst>
                                          <p:attrName>style.visibility</p:attrName>
                                        </p:attrNameLst>
                                      </p:cBhvr>
                                      <p:to>
                                        <p:strVal val="visible"/>
                                      </p:to>
                                    </p:set>
                                    <p:anim calcmode="lin" valueType="num">
                                      <p:cBhvr additive="base">
                                        <p:cTn id="19" dur="500" fill="hold"/>
                                        <p:tgtEl>
                                          <p:spTgt spid="164886"/>
                                        </p:tgtEl>
                                        <p:attrNameLst>
                                          <p:attrName>ppt_x</p:attrName>
                                        </p:attrNameLst>
                                      </p:cBhvr>
                                      <p:tavLst>
                                        <p:tav tm="0">
                                          <p:val>
                                            <p:strVal val="#ppt_x"/>
                                          </p:val>
                                        </p:tav>
                                        <p:tav tm="100000">
                                          <p:val>
                                            <p:strVal val="#ppt_x"/>
                                          </p:val>
                                        </p:tav>
                                      </p:tavLst>
                                    </p:anim>
                                    <p:anim calcmode="lin" valueType="num">
                                      <p:cBhvr additive="base">
                                        <p:cTn id="20" dur="500" fill="hold"/>
                                        <p:tgtEl>
                                          <p:spTgt spid="16488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4887"/>
                                        </p:tgtEl>
                                        <p:attrNameLst>
                                          <p:attrName>style.visibility</p:attrName>
                                        </p:attrNameLst>
                                      </p:cBhvr>
                                      <p:to>
                                        <p:strVal val="visible"/>
                                      </p:to>
                                    </p:set>
                                    <p:anim calcmode="lin" valueType="num">
                                      <p:cBhvr additive="base">
                                        <p:cTn id="25" dur="500" fill="hold"/>
                                        <p:tgtEl>
                                          <p:spTgt spid="164887"/>
                                        </p:tgtEl>
                                        <p:attrNameLst>
                                          <p:attrName>ppt_x</p:attrName>
                                        </p:attrNameLst>
                                      </p:cBhvr>
                                      <p:tavLst>
                                        <p:tav tm="0">
                                          <p:val>
                                            <p:strVal val="#ppt_x"/>
                                          </p:val>
                                        </p:tav>
                                        <p:tav tm="100000">
                                          <p:val>
                                            <p:strVal val="#ppt_x"/>
                                          </p:val>
                                        </p:tav>
                                      </p:tavLst>
                                    </p:anim>
                                    <p:anim calcmode="lin" valueType="num">
                                      <p:cBhvr additive="base">
                                        <p:cTn id="26" dur="500" fill="hold"/>
                                        <p:tgtEl>
                                          <p:spTgt spid="1648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zh-TW" smtClean="0"/>
              <a:t>Step 5a: ALU Control</a:t>
            </a:r>
            <a:endParaRPr lang="en-AU" altLang="zh-TW" smtClean="0">
              <a:ea typeface="新細明體" pitchFamily="18" charset="-120"/>
            </a:endParaRPr>
          </a:p>
        </p:txBody>
      </p:sp>
      <p:sp>
        <p:nvSpPr>
          <p:cNvPr id="54276" name="Rectangle 3"/>
          <p:cNvSpPr>
            <a:spLocks noGrp="1" noChangeArrowheads="1"/>
          </p:cNvSpPr>
          <p:nvPr>
            <p:ph type="body" idx="1"/>
          </p:nvPr>
        </p:nvSpPr>
        <p:spPr>
          <a:xfrm>
            <a:off x="1885950" y="1231901"/>
            <a:ext cx="8420100" cy="2366963"/>
          </a:xfrm>
        </p:spPr>
        <p:txBody>
          <a:bodyPr/>
          <a:lstStyle/>
          <a:p>
            <a:r>
              <a:rPr lang="en-US" altLang="zh-TW" smtClean="0"/>
              <a:t>ALU used for</a:t>
            </a:r>
          </a:p>
          <a:p>
            <a:pPr lvl="1"/>
            <a:r>
              <a:rPr lang="en-US" altLang="zh-TW" smtClean="0"/>
              <a:t>Load/Store: F = add</a:t>
            </a:r>
          </a:p>
          <a:p>
            <a:pPr lvl="1"/>
            <a:r>
              <a:rPr lang="en-US" altLang="zh-TW" smtClean="0"/>
              <a:t>Branch: F = subtract</a:t>
            </a:r>
          </a:p>
          <a:p>
            <a:pPr lvl="1"/>
            <a:r>
              <a:rPr lang="en-US" altLang="zh-TW" smtClean="0"/>
              <a:t>R-type: F depends on funct field</a:t>
            </a:r>
            <a:endParaRPr lang="en-AU" altLang="zh-TW" smtClean="0">
              <a:ea typeface="新細明體" pitchFamily="18" charset="-120"/>
            </a:endParaRPr>
          </a:p>
        </p:txBody>
      </p:sp>
      <p:graphicFrame>
        <p:nvGraphicFramePr>
          <p:cNvPr id="479237" name="Group 5"/>
          <p:cNvGraphicFramePr>
            <a:graphicFrameLocks noGrp="1"/>
          </p:cNvGraphicFramePr>
          <p:nvPr/>
        </p:nvGraphicFramePr>
        <p:xfrm>
          <a:off x="2428876" y="3157539"/>
          <a:ext cx="7256463" cy="2898778"/>
        </p:xfrm>
        <a:graphic>
          <a:graphicData uri="http://schemas.openxmlformats.org/drawingml/2006/table">
            <a:tbl>
              <a:tblPr/>
              <a:tblGrid>
                <a:gridCol w="3629025">
                  <a:extLst>
                    <a:ext uri="{9D8B030D-6E8A-4147-A177-3AD203B41FA5}">
                      <a16:colId xmlns:a16="http://schemas.microsoft.com/office/drawing/2014/main" val="20000"/>
                    </a:ext>
                  </a:extLst>
                </a:gridCol>
                <a:gridCol w="3627438">
                  <a:extLst>
                    <a:ext uri="{9D8B030D-6E8A-4147-A177-3AD203B41FA5}">
                      <a16:colId xmlns:a16="http://schemas.microsoft.com/office/drawing/2014/main" val="20001"/>
                    </a:ext>
                  </a:extLst>
                </a:gridCol>
              </a:tblGrid>
              <a:tr h="414338">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ALU control</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Function</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0000</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AND</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0001</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OR</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2750">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0010</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add</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4338">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0110</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subtract</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4338">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0111</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set-on-less-than</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4338">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1100</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15000"/>
                        </a:spcBef>
                        <a:spcAft>
                          <a:spcPct val="0"/>
                        </a:spcAft>
                        <a:buClr>
                          <a:schemeClr val="folHlink"/>
                        </a:buClr>
                        <a:buSzPct val="75000"/>
                        <a:buFont typeface="Wingdings" pitchFamily="2" charset="2"/>
                        <a:buNone/>
                        <a:tabLst/>
                      </a:pPr>
                      <a:r>
                        <a:rPr kumimoji="0" lang="en-US" altLang="zh-TW" sz="2200" b="1" i="0" u="none" strike="noStrike" cap="none" normalizeH="0" baseline="0" smtClean="0">
                          <a:ln>
                            <a:noFill/>
                          </a:ln>
                          <a:solidFill>
                            <a:schemeClr val="tx1"/>
                          </a:solidFill>
                          <a:effectLst/>
                          <a:latin typeface="Century Gothic" pitchFamily="34" charset="0"/>
                          <a:ea typeface="標楷體" pitchFamily="65" charset="-120"/>
                        </a:rPr>
                        <a:t>NOR</a:t>
                      </a:r>
                      <a:endParaRPr kumimoji="0" lang="en-AU" altLang="zh-TW" sz="2200" b="1" i="0" u="none" strike="noStrike" cap="none" normalizeH="0" baseline="0" smtClean="0">
                        <a:ln>
                          <a:noFill/>
                        </a:ln>
                        <a:solidFill>
                          <a:schemeClr val="tx1"/>
                        </a:solidFill>
                        <a:effectLst/>
                        <a:latin typeface="Century Gothic"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427784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4658" name="Rectangle 2"/>
          <p:cNvSpPr>
            <a:spLocks noGrp="1" noChangeArrowheads="1"/>
          </p:cNvSpPr>
          <p:nvPr>
            <p:ph type="body" idx="1"/>
          </p:nvPr>
        </p:nvSpPr>
        <p:spPr>
          <a:xfrm>
            <a:off x="1027248" y="538166"/>
            <a:ext cx="10515600" cy="4351338"/>
          </a:xfrm>
        </p:spPr>
        <p:txBody>
          <a:bodyPr/>
          <a:lstStyle/>
          <a:p>
            <a:pPr marL="285750" indent="-285750"/>
            <a:endParaRPr lang="zh-TW" altLang="en-US" sz="2000" dirty="0"/>
          </a:p>
          <a:p>
            <a:pPr marL="285750" indent="-285750"/>
            <a:endParaRPr lang="zh-TW" altLang="en-US" sz="2000" dirty="0"/>
          </a:p>
          <a:p>
            <a:pPr marL="285750" indent="-285750"/>
            <a:endParaRPr lang="zh-TW" altLang="en-US" sz="2000" dirty="0"/>
          </a:p>
          <a:p>
            <a:pPr marL="285750" indent="-285750"/>
            <a:endParaRPr lang="zh-TW" altLang="en-US" dirty="0" smtClean="0"/>
          </a:p>
          <a:p>
            <a:pPr marL="285750" indent="-285750"/>
            <a:endParaRPr lang="zh-TW" altLang="en-US" dirty="0" smtClean="0"/>
          </a:p>
          <a:p>
            <a:pPr marL="285750" indent="-285750"/>
            <a:endParaRPr lang="en-US" altLang="zh-TW" dirty="0" smtClean="0"/>
          </a:p>
          <a:p>
            <a:pPr marL="285750" indent="-285750"/>
            <a:r>
              <a:rPr lang="en-US" altLang="zh-TW" dirty="0" err="1" smtClean="0">
                <a:solidFill>
                  <a:srgbClr val="008000"/>
                </a:solidFill>
              </a:rPr>
              <a:t>ALUop</a:t>
            </a:r>
            <a:r>
              <a:rPr lang="en-US" altLang="zh-TW" dirty="0" smtClean="0"/>
              <a:t> is 2-bit wide to represent:</a:t>
            </a:r>
          </a:p>
          <a:p>
            <a:pPr lvl="1"/>
            <a:r>
              <a:rPr lang="en-US" altLang="zh-TW" dirty="0" smtClean="0"/>
              <a:t>“I-type” requiring the ALU to perform:</a:t>
            </a:r>
          </a:p>
          <a:p>
            <a:pPr marL="1104900" lvl="2"/>
            <a:r>
              <a:rPr lang="en-US" altLang="zh-TW" dirty="0" smtClean="0"/>
              <a:t>(00) add for load/store and (01) sub for </a:t>
            </a:r>
            <a:r>
              <a:rPr lang="en-US" altLang="zh-TW" dirty="0" err="1" smtClean="0"/>
              <a:t>beq</a:t>
            </a:r>
            <a:endParaRPr lang="en-US" altLang="zh-TW" dirty="0" smtClean="0"/>
          </a:p>
          <a:p>
            <a:pPr lvl="1"/>
            <a:r>
              <a:rPr lang="en-US" altLang="zh-TW" dirty="0" smtClean="0"/>
              <a:t>“R-type” (10), need to reference </a:t>
            </a:r>
            <a:r>
              <a:rPr lang="en-US" altLang="zh-TW" dirty="0" err="1" smtClean="0">
                <a:latin typeface="Courier New" panose="02070309020205020404" pitchFamily="49" charset="0"/>
              </a:rPr>
              <a:t>func</a:t>
            </a:r>
            <a:r>
              <a:rPr lang="en-US" altLang="zh-TW" dirty="0" smtClean="0"/>
              <a:t> field</a:t>
            </a:r>
          </a:p>
        </p:txBody>
      </p:sp>
      <p:grpSp>
        <p:nvGrpSpPr>
          <p:cNvPr id="55300" name="Group 3"/>
          <p:cNvGrpSpPr>
            <a:grpSpLocks/>
          </p:cNvGrpSpPr>
          <p:nvPr/>
        </p:nvGrpSpPr>
        <p:grpSpPr bwMode="auto">
          <a:xfrm>
            <a:off x="3106738" y="1154114"/>
            <a:ext cx="6208712" cy="1177925"/>
            <a:chOff x="1142" y="727"/>
            <a:chExt cx="3610" cy="742"/>
          </a:xfrm>
        </p:grpSpPr>
        <p:sp>
          <p:nvSpPr>
            <p:cNvPr id="55382" name="Rectangle 4"/>
            <p:cNvSpPr>
              <a:spLocks noChangeArrowheads="1"/>
            </p:cNvSpPr>
            <p:nvPr/>
          </p:nvSpPr>
          <p:spPr bwMode="auto">
            <a:xfrm>
              <a:off x="1784" y="824"/>
              <a:ext cx="608" cy="60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83" name="Rectangle 5"/>
            <p:cNvSpPr>
              <a:spLocks noChangeArrowheads="1"/>
            </p:cNvSpPr>
            <p:nvPr/>
          </p:nvSpPr>
          <p:spPr bwMode="auto">
            <a:xfrm>
              <a:off x="1819" y="953"/>
              <a:ext cx="532"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Main</a:t>
              </a:r>
            </a:p>
            <a:p>
              <a:pPr algn="ctr"/>
              <a:r>
                <a:rPr kumimoji="1" lang="en-US" altLang="zh-TW" sz="1600" b="1">
                  <a:latin typeface="Arial" panose="020B0604020202020204" pitchFamily="34" charset="0"/>
                </a:rPr>
                <a:t>Control</a:t>
              </a:r>
            </a:p>
          </p:txBody>
        </p:sp>
        <p:sp>
          <p:nvSpPr>
            <p:cNvPr id="55384" name="Line 6"/>
            <p:cNvSpPr>
              <a:spLocks noChangeShapeType="1"/>
            </p:cNvSpPr>
            <p:nvPr/>
          </p:nvSpPr>
          <p:spPr bwMode="auto">
            <a:xfrm>
              <a:off x="1200" y="1104"/>
              <a:ext cx="576"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85" name="Line 7"/>
            <p:cNvSpPr>
              <a:spLocks noChangeShapeType="1"/>
            </p:cNvSpPr>
            <p:nvPr/>
          </p:nvSpPr>
          <p:spPr bwMode="auto">
            <a:xfrm flipH="1">
              <a:off x="1440" y="1008"/>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86" name="Rectangle 8"/>
            <p:cNvSpPr>
              <a:spLocks noChangeArrowheads="1"/>
            </p:cNvSpPr>
            <p:nvPr/>
          </p:nvSpPr>
          <p:spPr bwMode="auto">
            <a:xfrm>
              <a:off x="1142" y="919"/>
              <a:ext cx="58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 code</a:t>
              </a:r>
            </a:p>
          </p:txBody>
        </p:sp>
        <p:sp>
          <p:nvSpPr>
            <p:cNvPr id="55387" name="Rectangle 9"/>
            <p:cNvSpPr>
              <a:spLocks noChangeArrowheads="1"/>
            </p:cNvSpPr>
            <p:nvPr/>
          </p:nvSpPr>
          <p:spPr bwMode="auto">
            <a:xfrm>
              <a:off x="1286" y="1111"/>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a:t>
              </a:r>
            </a:p>
          </p:txBody>
        </p:sp>
        <p:grpSp>
          <p:nvGrpSpPr>
            <p:cNvPr id="55388" name="Group 10"/>
            <p:cNvGrpSpPr>
              <a:grpSpLocks/>
            </p:cNvGrpSpPr>
            <p:nvPr/>
          </p:nvGrpSpPr>
          <p:grpSpPr bwMode="auto">
            <a:xfrm>
              <a:off x="3272" y="824"/>
              <a:ext cx="608" cy="571"/>
              <a:chOff x="3272" y="824"/>
              <a:chExt cx="608" cy="571"/>
            </a:xfrm>
          </p:grpSpPr>
          <p:sp>
            <p:nvSpPr>
              <p:cNvPr id="55401" name="Rectangle 11"/>
              <p:cNvSpPr>
                <a:spLocks noChangeArrowheads="1"/>
              </p:cNvSpPr>
              <p:nvPr/>
            </p:nvSpPr>
            <p:spPr bwMode="auto">
              <a:xfrm>
                <a:off x="3272" y="824"/>
                <a:ext cx="608" cy="56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402" name="Rectangle 12"/>
              <p:cNvSpPr>
                <a:spLocks noChangeArrowheads="1"/>
              </p:cNvSpPr>
              <p:nvPr/>
            </p:nvSpPr>
            <p:spPr bwMode="auto">
              <a:xfrm>
                <a:off x="3307" y="871"/>
                <a:ext cx="532"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ALU</a:t>
                </a:r>
              </a:p>
              <a:p>
                <a:pPr algn="ctr"/>
                <a:r>
                  <a:rPr kumimoji="1" lang="en-US" altLang="zh-TW" sz="1600" b="1">
                    <a:latin typeface="Arial" panose="020B0604020202020204" pitchFamily="34" charset="0"/>
                  </a:rPr>
                  <a:t>Control</a:t>
                </a:r>
              </a:p>
              <a:p>
                <a:pPr algn="ctr"/>
                <a:r>
                  <a:rPr kumimoji="1" lang="en-US" altLang="zh-TW" sz="1600" b="1">
                    <a:latin typeface="Arial" panose="020B0604020202020204" pitchFamily="34" charset="0"/>
                  </a:rPr>
                  <a:t>(Local)</a:t>
                </a:r>
              </a:p>
            </p:txBody>
          </p:sp>
        </p:grpSp>
        <p:sp>
          <p:nvSpPr>
            <p:cNvPr id="55389" name="Line 13"/>
            <p:cNvSpPr>
              <a:spLocks noChangeShapeType="1"/>
            </p:cNvSpPr>
            <p:nvPr/>
          </p:nvSpPr>
          <p:spPr bwMode="auto">
            <a:xfrm>
              <a:off x="2400" y="1248"/>
              <a:ext cx="864"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90" name="Line 14"/>
            <p:cNvSpPr>
              <a:spLocks noChangeShapeType="1"/>
            </p:cNvSpPr>
            <p:nvPr/>
          </p:nvSpPr>
          <p:spPr bwMode="auto">
            <a:xfrm flipH="1">
              <a:off x="2928" y="1152"/>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91" name="Rectangle 15"/>
            <p:cNvSpPr>
              <a:spLocks noChangeArrowheads="1"/>
            </p:cNvSpPr>
            <p:nvPr/>
          </p:nvSpPr>
          <p:spPr bwMode="auto">
            <a:xfrm>
              <a:off x="2630" y="727"/>
              <a:ext cx="36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func</a:t>
              </a:r>
            </a:p>
          </p:txBody>
        </p:sp>
        <p:sp>
          <p:nvSpPr>
            <p:cNvPr id="55392" name="Rectangle 16"/>
            <p:cNvSpPr>
              <a:spLocks noChangeArrowheads="1"/>
            </p:cNvSpPr>
            <p:nvPr/>
          </p:nvSpPr>
          <p:spPr bwMode="auto">
            <a:xfrm>
              <a:off x="2774" y="1255"/>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a:t>
              </a:r>
            </a:p>
          </p:txBody>
        </p:sp>
        <p:sp>
          <p:nvSpPr>
            <p:cNvPr id="55393" name="Line 17"/>
            <p:cNvSpPr>
              <a:spLocks noChangeShapeType="1"/>
            </p:cNvSpPr>
            <p:nvPr/>
          </p:nvSpPr>
          <p:spPr bwMode="auto">
            <a:xfrm flipH="1">
              <a:off x="2928" y="816"/>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94" name="Rectangle 18"/>
            <p:cNvSpPr>
              <a:spLocks noChangeArrowheads="1"/>
            </p:cNvSpPr>
            <p:nvPr/>
          </p:nvSpPr>
          <p:spPr bwMode="auto">
            <a:xfrm>
              <a:off x="2774" y="919"/>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a:t>
              </a:r>
            </a:p>
          </p:txBody>
        </p:sp>
        <p:sp>
          <p:nvSpPr>
            <p:cNvPr id="55395" name="Rectangle 19"/>
            <p:cNvSpPr>
              <a:spLocks noChangeArrowheads="1"/>
            </p:cNvSpPr>
            <p:nvPr/>
          </p:nvSpPr>
          <p:spPr bwMode="auto">
            <a:xfrm>
              <a:off x="2438" y="1063"/>
              <a:ext cx="49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solidFill>
                    <a:srgbClr val="008000"/>
                  </a:solidFill>
                  <a:latin typeface="Arial" panose="020B0604020202020204" pitchFamily="34" charset="0"/>
                </a:rPr>
                <a:t>ALUop</a:t>
              </a:r>
            </a:p>
          </p:txBody>
        </p:sp>
        <p:sp>
          <p:nvSpPr>
            <p:cNvPr id="55396" name="Line 20"/>
            <p:cNvSpPr>
              <a:spLocks noChangeShapeType="1"/>
            </p:cNvSpPr>
            <p:nvPr/>
          </p:nvSpPr>
          <p:spPr bwMode="auto">
            <a:xfrm flipH="1">
              <a:off x="2640" y="912"/>
              <a:ext cx="624"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97" name="Rectangle 21"/>
            <p:cNvSpPr>
              <a:spLocks noChangeArrowheads="1"/>
            </p:cNvSpPr>
            <p:nvPr/>
          </p:nvSpPr>
          <p:spPr bwMode="auto">
            <a:xfrm>
              <a:off x="3878" y="919"/>
              <a:ext cx="50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ALUctr</a:t>
              </a:r>
            </a:p>
          </p:txBody>
        </p:sp>
        <p:sp>
          <p:nvSpPr>
            <p:cNvPr id="55398" name="Line 22"/>
            <p:cNvSpPr>
              <a:spLocks noChangeShapeType="1"/>
            </p:cNvSpPr>
            <p:nvPr/>
          </p:nvSpPr>
          <p:spPr bwMode="auto">
            <a:xfrm flipH="1">
              <a:off x="4320" y="1008"/>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99" name="Line 23"/>
            <p:cNvSpPr>
              <a:spLocks noChangeShapeType="1"/>
            </p:cNvSpPr>
            <p:nvPr/>
          </p:nvSpPr>
          <p:spPr bwMode="auto">
            <a:xfrm flipH="1">
              <a:off x="3888" y="1104"/>
              <a:ext cx="864"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400" name="Rectangle 24"/>
            <p:cNvSpPr>
              <a:spLocks noChangeArrowheads="1"/>
            </p:cNvSpPr>
            <p:nvPr/>
          </p:nvSpPr>
          <p:spPr bwMode="auto">
            <a:xfrm>
              <a:off x="4166" y="1111"/>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a:t>
              </a:r>
            </a:p>
          </p:txBody>
        </p:sp>
      </p:grpSp>
      <p:grpSp>
        <p:nvGrpSpPr>
          <p:cNvPr id="454681" name="Group 25"/>
          <p:cNvGrpSpPr>
            <a:grpSpLocks/>
          </p:cNvGrpSpPr>
          <p:nvPr/>
        </p:nvGrpSpPr>
        <p:grpSpPr bwMode="auto">
          <a:xfrm>
            <a:off x="2133601" y="4876801"/>
            <a:ext cx="7777163" cy="976313"/>
            <a:chOff x="662" y="1536"/>
            <a:chExt cx="4522" cy="615"/>
          </a:xfrm>
        </p:grpSpPr>
        <p:sp>
          <p:nvSpPr>
            <p:cNvPr id="55354" name="Rectangle 26"/>
            <p:cNvSpPr>
              <a:spLocks noChangeArrowheads="1"/>
            </p:cNvSpPr>
            <p:nvPr/>
          </p:nvSpPr>
          <p:spPr bwMode="auto">
            <a:xfrm>
              <a:off x="2054" y="1543"/>
              <a:ext cx="47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R-type</a:t>
              </a:r>
            </a:p>
          </p:txBody>
        </p:sp>
        <p:sp>
          <p:nvSpPr>
            <p:cNvPr id="55355" name="Rectangle 27"/>
            <p:cNvSpPr>
              <a:spLocks noChangeArrowheads="1"/>
            </p:cNvSpPr>
            <p:nvPr/>
          </p:nvSpPr>
          <p:spPr bwMode="auto">
            <a:xfrm>
              <a:off x="3014" y="1543"/>
              <a:ext cx="23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lw</a:t>
              </a:r>
            </a:p>
          </p:txBody>
        </p:sp>
        <p:sp>
          <p:nvSpPr>
            <p:cNvPr id="55356" name="Rectangle 28"/>
            <p:cNvSpPr>
              <a:spLocks noChangeArrowheads="1"/>
            </p:cNvSpPr>
            <p:nvPr/>
          </p:nvSpPr>
          <p:spPr bwMode="auto">
            <a:xfrm>
              <a:off x="3542" y="1543"/>
              <a:ext cx="26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sw</a:t>
              </a:r>
            </a:p>
          </p:txBody>
        </p:sp>
        <p:sp>
          <p:nvSpPr>
            <p:cNvPr id="55357" name="Rectangle 29"/>
            <p:cNvSpPr>
              <a:spLocks noChangeArrowheads="1"/>
            </p:cNvSpPr>
            <p:nvPr/>
          </p:nvSpPr>
          <p:spPr bwMode="auto">
            <a:xfrm>
              <a:off x="4070" y="1543"/>
              <a:ext cx="32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beq</a:t>
              </a:r>
            </a:p>
          </p:txBody>
        </p:sp>
        <p:sp>
          <p:nvSpPr>
            <p:cNvPr id="55358" name="Rectangle 30"/>
            <p:cNvSpPr>
              <a:spLocks noChangeArrowheads="1"/>
            </p:cNvSpPr>
            <p:nvPr/>
          </p:nvSpPr>
          <p:spPr bwMode="auto">
            <a:xfrm>
              <a:off x="4742" y="1543"/>
              <a:ext cx="3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jump</a:t>
              </a:r>
            </a:p>
          </p:txBody>
        </p:sp>
        <p:sp>
          <p:nvSpPr>
            <p:cNvPr id="55359" name="Line 31"/>
            <p:cNvSpPr>
              <a:spLocks noChangeShapeType="1"/>
            </p:cNvSpPr>
            <p:nvPr/>
          </p:nvSpPr>
          <p:spPr bwMode="auto">
            <a:xfrm>
              <a:off x="672" y="1920"/>
              <a:ext cx="45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0" name="Line 32"/>
            <p:cNvSpPr>
              <a:spLocks noChangeShapeType="1"/>
            </p:cNvSpPr>
            <p:nvPr/>
          </p:nvSpPr>
          <p:spPr bwMode="auto">
            <a:xfrm>
              <a:off x="672" y="1728"/>
              <a:ext cx="45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1" name="Line 33"/>
            <p:cNvSpPr>
              <a:spLocks noChangeShapeType="1"/>
            </p:cNvSpPr>
            <p:nvPr/>
          </p:nvSpPr>
          <p:spPr bwMode="auto">
            <a:xfrm>
              <a:off x="672" y="1536"/>
              <a:ext cx="45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2" name="Line 34"/>
            <p:cNvSpPr>
              <a:spLocks noChangeShapeType="1"/>
            </p:cNvSpPr>
            <p:nvPr/>
          </p:nvSpPr>
          <p:spPr bwMode="auto">
            <a:xfrm flipV="1">
              <a:off x="672"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3" name="Line 35"/>
            <p:cNvSpPr>
              <a:spLocks noChangeShapeType="1"/>
            </p:cNvSpPr>
            <p:nvPr/>
          </p:nvSpPr>
          <p:spPr bwMode="auto">
            <a:xfrm>
              <a:off x="672" y="2112"/>
              <a:ext cx="45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4" name="Line 36"/>
            <p:cNvSpPr>
              <a:spLocks noChangeShapeType="1"/>
            </p:cNvSpPr>
            <p:nvPr/>
          </p:nvSpPr>
          <p:spPr bwMode="auto">
            <a:xfrm flipV="1">
              <a:off x="1824"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5" name="Line 37"/>
            <p:cNvSpPr>
              <a:spLocks noChangeShapeType="1"/>
            </p:cNvSpPr>
            <p:nvPr/>
          </p:nvSpPr>
          <p:spPr bwMode="auto">
            <a:xfrm flipV="1">
              <a:off x="2784"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6" name="Line 38"/>
            <p:cNvSpPr>
              <a:spLocks noChangeShapeType="1"/>
            </p:cNvSpPr>
            <p:nvPr/>
          </p:nvSpPr>
          <p:spPr bwMode="auto">
            <a:xfrm flipV="1">
              <a:off x="3408"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7" name="Line 39"/>
            <p:cNvSpPr>
              <a:spLocks noChangeShapeType="1"/>
            </p:cNvSpPr>
            <p:nvPr/>
          </p:nvSpPr>
          <p:spPr bwMode="auto">
            <a:xfrm flipV="1">
              <a:off x="3984"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8" name="Line 40"/>
            <p:cNvSpPr>
              <a:spLocks noChangeShapeType="1"/>
            </p:cNvSpPr>
            <p:nvPr/>
          </p:nvSpPr>
          <p:spPr bwMode="auto">
            <a:xfrm flipV="1">
              <a:off x="4704"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9" name="Line 41"/>
            <p:cNvSpPr>
              <a:spLocks noChangeShapeType="1"/>
            </p:cNvSpPr>
            <p:nvPr/>
          </p:nvSpPr>
          <p:spPr bwMode="auto">
            <a:xfrm flipV="1">
              <a:off x="5184" y="1536"/>
              <a:ext cx="0" cy="57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70" name="Rectangle 42"/>
            <p:cNvSpPr>
              <a:spLocks noChangeArrowheads="1"/>
            </p:cNvSpPr>
            <p:nvPr/>
          </p:nvSpPr>
          <p:spPr bwMode="auto">
            <a:xfrm>
              <a:off x="662" y="1735"/>
              <a:ext cx="1142"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ALUop (Symbolic)</a:t>
              </a:r>
            </a:p>
          </p:txBody>
        </p:sp>
        <p:sp>
          <p:nvSpPr>
            <p:cNvPr id="55371" name="Rectangle 43"/>
            <p:cNvSpPr>
              <a:spLocks noChangeArrowheads="1"/>
            </p:cNvSpPr>
            <p:nvPr/>
          </p:nvSpPr>
          <p:spPr bwMode="auto">
            <a:xfrm>
              <a:off x="2033" y="1735"/>
              <a:ext cx="59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a:t>
              </a:r>
              <a:r>
                <a:rPr kumimoji="1" lang="en-US" altLang="zh-TW" sz="1600" b="1">
                  <a:latin typeface="Arial" panose="020B0604020202020204" pitchFamily="34" charset="0"/>
                </a:rPr>
                <a:t>R-type”</a:t>
              </a:r>
            </a:p>
          </p:txBody>
        </p:sp>
        <p:sp>
          <p:nvSpPr>
            <p:cNvPr id="55372" name="Rectangle 44"/>
            <p:cNvSpPr>
              <a:spLocks noChangeArrowheads="1"/>
            </p:cNvSpPr>
            <p:nvPr/>
          </p:nvSpPr>
          <p:spPr bwMode="auto">
            <a:xfrm>
              <a:off x="3014" y="1735"/>
              <a:ext cx="33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Add</a:t>
              </a:r>
            </a:p>
          </p:txBody>
        </p:sp>
        <p:sp>
          <p:nvSpPr>
            <p:cNvPr id="55373" name="Rectangle 45"/>
            <p:cNvSpPr>
              <a:spLocks noChangeArrowheads="1"/>
            </p:cNvSpPr>
            <p:nvPr/>
          </p:nvSpPr>
          <p:spPr bwMode="auto">
            <a:xfrm>
              <a:off x="3542" y="1735"/>
              <a:ext cx="33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Add</a:t>
              </a:r>
            </a:p>
          </p:txBody>
        </p:sp>
        <p:sp>
          <p:nvSpPr>
            <p:cNvPr id="55374" name="Rectangle 46"/>
            <p:cNvSpPr>
              <a:spLocks noChangeArrowheads="1"/>
            </p:cNvSpPr>
            <p:nvPr/>
          </p:nvSpPr>
          <p:spPr bwMode="auto">
            <a:xfrm>
              <a:off x="3952" y="1745"/>
              <a:ext cx="592"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Subtract</a:t>
              </a:r>
            </a:p>
          </p:txBody>
        </p:sp>
        <p:sp>
          <p:nvSpPr>
            <p:cNvPr id="55375" name="Rectangle 47"/>
            <p:cNvSpPr>
              <a:spLocks noChangeArrowheads="1"/>
            </p:cNvSpPr>
            <p:nvPr/>
          </p:nvSpPr>
          <p:spPr bwMode="auto">
            <a:xfrm>
              <a:off x="4790" y="1735"/>
              <a:ext cx="30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xxx</a:t>
              </a:r>
            </a:p>
          </p:txBody>
        </p:sp>
        <p:sp>
          <p:nvSpPr>
            <p:cNvPr id="55376" name="Rectangle 48"/>
            <p:cNvSpPr>
              <a:spLocks noChangeArrowheads="1"/>
            </p:cNvSpPr>
            <p:nvPr/>
          </p:nvSpPr>
          <p:spPr bwMode="auto">
            <a:xfrm>
              <a:off x="950" y="1927"/>
              <a:ext cx="8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ALUop&lt;1:0&gt;</a:t>
              </a:r>
            </a:p>
          </p:txBody>
        </p:sp>
        <p:sp>
          <p:nvSpPr>
            <p:cNvPr id="55377" name="Rectangle 49"/>
            <p:cNvSpPr>
              <a:spLocks noChangeArrowheads="1"/>
            </p:cNvSpPr>
            <p:nvPr/>
          </p:nvSpPr>
          <p:spPr bwMode="auto">
            <a:xfrm>
              <a:off x="2129" y="1927"/>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10</a:t>
              </a:r>
            </a:p>
          </p:txBody>
        </p:sp>
        <p:sp>
          <p:nvSpPr>
            <p:cNvPr id="55378" name="Rectangle 50"/>
            <p:cNvSpPr>
              <a:spLocks noChangeArrowheads="1"/>
            </p:cNvSpPr>
            <p:nvPr/>
          </p:nvSpPr>
          <p:spPr bwMode="auto">
            <a:xfrm>
              <a:off x="3014" y="1927"/>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00</a:t>
              </a:r>
            </a:p>
          </p:txBody>
        </p:sp>
        <p:sp>
          <p:nvSpPr>
            <p:cNvPr id="55379" name="Rectangle 51"/>
            <p:cNvSpPr>
              <a:spLocks noChangeArrowheads="1"/>
            </p:cNvSpPr>
            <p:nvPr/>
          </p:nvSpPr>
          <p:spPr bwMode="auto">
            <a:xfrm>
              <a:off x="3542" y="1927"/>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00</a:t>
              </a:r>
            </a:p>
          </p:txBody>
        </p:sp>
        <p:sp>
          <p:nvSpPr>
            <p:cNvPr id="55380" name="Rectangle 52"/>
            <p:cNvSpPr>
              <a:spLocks noChangeArrowheads="1"/>
            </p:cNvSpPr>
            <p:nvPr/>
          </p:nvSpPr>
          <p:spPr bwMode="auto">
            <a:xfrm>
              <a:off x="4048" y="1937"/>
              <a:ext cx="2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 01</a:t>
              </a:r>
            </a:p>
          </p:txBody>
        </p:sp>
        <p:sp>
          <p:nvSpPr>
            <p:cNvPr id="55381" name="Rectangle 53"/>
            <p:cNvSpPr>
              <a:spLocks noChangeArrowheads="1"/>
            </p:cNvSpPr>
            <p:nvPr/>
          </p:nvSpPr>
          <p:spPr bwMode="auto">
            <a:xfrm>
              <a:off x="4790" y="1927"/>
              <a:ext cx="30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xxx</a:t>
              </a:r>
            </a:p>
          </p:txBody>
        </p:sp>
      </p:grpSp>
      <p:sp>
        <p:nvSpPr>
          <p:cNvPr id="55302" name="Rectangle 54"/>
          <p:cNvSpPr>
            <a:spLocks noGrp="1" noChangeArrowheads="1"/>
          </p:cNvSpPr>
          <p:nvPr>
            <p:ph type="title"/>
          </p:nvPr>
        </p:nvSpPr>
        <p:spPr/>
        <p:txBody>
          <a:bodyPr/>
          <a:lstStyle/>
          <a:p>
            <a:r>
              <a:rPr lang="en-US" altLang="zh-TW" dirty="0" smtClean="0"/>
              <a:t>Plan </a:t>
            </a:r>
            <a:r>
              <a:rPr lang="en-US" altLang="zh-TW" dirty="0" smtClean="0"/>
              <a:t>for the Controller</a:t>
            </a:r>
          </a:p>
        </p:txBody>
      </p:sp>
      <p:grpSp>
        <p:nvGrpSpPr>
          <p:cNvPr id="55303" name="Group 55"/>
          <p:cNvGrpSpPr>
            <a:grpSpLocks/>
          </p:cNvGrpSpPr>
          <p:nvPr/>
        </p:nvGrpSpPr>
        <p:grpSpPr bwMode="auto">
          <a:xfrm>
            <a:off x="1811339" y="2362201"/>
            <a:ext cx="7646853" cy="644525"/>
            <a:chOff x="566" y="2215"/>
            <a:chExt cx="4446" cy="406"/>
          </a:xfrm>
        </p:grpSpPr>
        <p:grpSp>
          <p:nvGrpSpPr>
            <p:cNvPr id="55324" name="Group 56"/>
            <p:cNvGrpSpPr>
              <a:grpSpLocks/>
            </p:cNvGrpSpPr>
            <p:nvPr/>
          </p:nvGrpSpPr>
          <p:grpSpPr bwMode="auto">
            <a:xfrm>
              <a:off x="1046" y="2215"/>
              <a:ext cx="3966" cy="406"/>
              <a:chOff x="1046" y="2215"/>
              <a:chExt cx="3966" cy="406"/>
            </a:xfrm>
          </p:grpSpPr>
          <p:grpSp>
            <p:nvGrpSpPr>
              <p:cNvPr id="55326" name="Group 57"/>
              <p:cNvGrpSpPr>
                <a:grpSpLocks/>
              </p:cNvGrpSpPr>
              <p:nvPr/>
            </p:nvGrpSpPr>
            <p:grpSpPr bwMode="auto">
              <a:xfrm>
                <a:off x="1108" y="2404"/>
                <a:ext cx="3832" cy="217"/>
                <a:chOff x="1108" y="2404"/>
                <a:chExt cx="3832" cy="217"/>
              </a:xfrm>
            </p:grpSpPr>
            <p:sp>
              <p:nvSpPr>
                <p:cNvPr id="55334" name="Rectangle 58"/>
                <p:cNvSpPr>
                  <a:spLocks noChangeArrowheads="1"/>
                </p:cNvSpPr>
                <p:nvPr/>
              </p:nvSpPr>
              <p:spPr bwMode="auto">
                <a:xfrm>
                  <a:off x="1112" y="2408"/>
                  <a:ext cx="382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grpSp>
              <p:nvGrpSpPr>
                <p:cNvPr id="55335" name="Group 59"/>
                <p:cNvGrpSpPr>
                  <a:grpSpLocks/>
                </p:cNvGrpSpPr>
                <p:nvPr/>
              </p:nvGrpSpPr>
              <p:grpSpPr bwMode="auto">
                <a:xfrm>
                  <a:off x="1108" y="2404"/>
                  <a:ext cx="3832" cy="217"/>
                  <a:chOff x="1108" y="2404"/>
                  <a:chExt cx="3832" cy="217"/>
                </a:xfrm>
              </p:grpSpPr>
              <p:grpSp>
                <p:nvGrpSpPr>
                  <p:cNvPr id="55336" name="Group 60"/>
                  <p:cNvGrpSpPr>
                    <a:grpSpLocks/>
                  </p:cNvGrpSpPr>
                  <p:nvPr/>
                </p:nvGrpSpPr>
                <p:grpSpPr bwMode="auto">
                  <a:xfrm>
                    <a:off x="1108" y="2404"/>
                    <a:ext cx="664" cy="217"/>
                    <a:chOff x="1108" y="2404"/>
                    <a:chExt cx="664" cy="217"/>
                  </a:xfrm>
                </p:grpSpPr>
                <p:sp>
                  <p:nvSpPr>
                    <p:cNvPr id="55352" name="Rectangle 61"/>
                    <p:cNvSpPr>
                      <a:spLocks noChangeArrowheads="1"/>
                    </p:cNvSpPr>
                    <p:nvPr/>
                  </p:nvSpPr>
                  <p:spPr bwMode="auto">
                    <a:xfrm>
                      <a:off x="1108" y="2404"/>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53" name="Rectangle 62"/>
                    <p:cNvSpPr>
                      <a:spLocks noChangeArrowheads="1"/>
                    </p:cNvSpPr>
                    <p:nvPr/>
                  </p:nvSpPr>
                  <p:spPr bwMode="auto">
                    <a:xfrm>
                      <a:off x="1304" y="2407"/>
                      <a:ext cx="25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a:t>
                      </a:r>
                    </a:p>
                  </p:txBody>
                </p:sp>
              </p:grpSp>
              <p:grpSp>
                <p:nvGrpSpPr>
                  <p:cNvPr id="55337" name="Group 63"/>
                  <p:cNvGrpSpPr>
                    <a:grpSpLocks/>
                  </p:cNvGrpSpPr>
                  <p:nvPr/>
                </p:nvGrpSpPr>
                <p:grpSpPr bwMode="auto">
                  <a:xfrm>
                    <a:off x="1780" y="2404"/>
                    <a:ext cx="616" cy="217"/>
                    <a:chOff x="1780" y="2404"/>
                    <a:chExt cx="616" cy="217"/>
                  </a:xfrm>
                </p:grpSpPr>
                <p:sp>
                  <p:nvSpPr>
                    <p:cNvPr id="55350" name="Rectangle 64"/>
                    <p:cNvSpPr>
                      <a:spLocks noChangeArrowheads="1"/>
                    </p:cNvSpPr>
                    <p:nvPr/>
                  </p:nvSpPr>
                  <p:spPr bwMode="auto">
                    <a:xfrm>
                      <a:off x="1780" y="2404"/>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51" name="Rectangle 65"/>
                    <p:cNvSpPr>
                      <a:spLocks noChangeArrowheads="1"/>
                    </p:cNvSpPr>
                    <p:nvPr/>
                  </p:nvSpPr>
                  <p:spPr bwMode="auto">
                    <a:xfrm>
                      <a:off x="1958" y="2407"/>
                      <a:ext cx="221"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rs</a:t>
                      </a:r>
                    </a:p>
                  </p:txBody>
                </p:sp>
              </p:grpSp>
              <p:grpSp>
                <p:nvGrpSpPr>
                  <p:cNvPr id="55338" name="Group 66"/>
                  <p:cNvGrpSpPr>
                    <a:grpSpLocks/>
                  </p:cNvGrpSpPr>
                  <p:nvPr/>
                </p:nvGrpSpPr>
                <p:grpSpPr bwMode="auto">
                  <a:xfrm>
                    <a:off x="2404" y="2404"/>
                    <a:ext cx="616" cy="217"/>
                    <a:chOff x="2404" y="2404"/>
                    <a:chExt cx="616" cy="217"/>
                  </a:xfrm>
                </p:grpSpPr>
                <p:sp>
                  <p:nvSpPr>
                    <p:cNvPr id="55348" name="Rectangle 67"/>
                    <p:cNvSpPr>
                      <a:spLocks noChangeArrowheads="1"/>
                    </p:cNvSpPr>
                    <p:nvPr/>
                  </p:nvSpPr>
                  <p:spPr bwMode="auto">
                    <a:xfrm>
                      <a:off x="2404" y="2404"/>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49" name="Rectangle 68"/>
                    <p:cNvSpPr>
                      <a:spLocks noChangeArrowheads="1"/>
                    </p:cNvSpPr>
                    <p:nvPr/>
                  </p:nvSpPr>
                  <p:spPr bwMode="auto">
                    <a:xfrm>
                      <a:off x="2582" y="2407"/>
                      <a:ext cx="19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a:t>
                      </a:r>
                    </a:p>
                  </p:txBody>
                </p:sp>
              </p:grpSp>
              <p:grpSp>
                <p:nvGrpSpPr>
                  <p:cNvPr id="55339" name="Group 69"/>
                  <p:cNvGrpSpPr>
                    <a:grpSpLocks/>
                  </p:cNvGrpSpPr>
                  <p:nvPr/>
                </p:nvGrpSpPr>
                <p:grpSpPr bwMode="auto">
                  <a:xfrm>
                    <a:off x="3028" y="2404"/>
                    <a:ext cx="616" cy="217"/>
                    <a:chOff x="3028" y="2404"/>
                    <a:chExt cx="616" cy="217"/>
                  </a:xfrm>
                </p:grpSpPr>
                <p:sp>
                  <p:nvSpPr>
                    <p:cNvPr id="55346" name="Rectangle 70"/>
                    <p:cNvSpPr>
                      <a:spLocks noChangeArrowheads="1"/>
                    </p:cNvSpPr>
                    <p:nvPr/>
                  </p:nvSpPr>
                  <p:spPr bwMode="auto">
                    <a:xfrm>
                      <a:off x="3028" y="2404"/>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47" name="Rectangle 71"/>
                    <p:cNvSpPr>
                      <a:spLocks noChangeArrowheads="1"/>
                    </p:cNvSpPr>
                    <p:nvPr/>
                  </p:nvSpPr>
                  <p:spPr bwMode="auto">
                    <a:xfrm>
                      <a:off x="3206" y="2407"/>
                      <a:ext cx="227"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rd</a:t>
                      </a:r>
                    </a:p>
                  </p:txBody>
                </p:sp>
              </p:grpSp>
              <p:grpSp>
                <p:nvGrpSpPr>
                  <p:cNvPr id="55340" name="Group 72"/>
                  <p:cNvGrpSpPr>
                    <a:grpSpLocks/>
                  </p:cNvGrpSpPr>
                  <p:nvPr/>
                </p:nvGrpSpPr>
                <p:grpSpPr bwMode="auto">
                  <a:xfrm>
                    <a:off x="3652" y="2404"/>
                    <a:ext cx="616" cy="217"/>
                    <a:chOff x="3652" y="2404"/>
                    <a:chExt cx="616" cy="217"/>
                  </a:xfrm>
                </p:grpSpPr>
                <p:sp>
                  <p:nvSpPr>
                    <p:cNvPr id="55344" name="Rectangle 73"/>
                    <p:cNvSpPr>
                      <a:spLocks noChangeArrowheads="1"/>
                    </p:cNvSpPr>
                    <p:nvPr/>
                  </p:nvSpPr>
                  <p:spPr bwMode="auto">
                    <a:xfrm>
                      <a:off x="3652" y="2404"/>
                      <a:ext cx="616"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45" name="Rectangle 74"/>
                    <p:cNvSpPr>
                      <a:spLocks noChangeArrowheads="1"/>
                    </p:cNvSpPr>
                    <p:nvPr/>
                  </p:nvSpPr>
                  <p:spPr bwMode="auto">
                    <a:xfrm>
                      <a:off x="3734" y="2407"/>
                      <a:ext cx="45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shamt</a:t>
                      </a:r>
                    </a:p>
                  </p:txBody>
                </p:sp>
              </p:grpSp>
              <p:grpSp>
                <p:nvGrpSpPr>
                  <p:cNvPr id="55341" name="Group 75"/>
                  <p:cNvGrpSpPr>
                    <a:grpSpLocks/>
                  </p:cNvGrpSpPr>
                  <p:nvPr/>
                </p:nvGrpSpPr>
                <p:grpSpPr bwMode="auto">
                  <a:xfrm>
                    <a:off x="4276" y="2404"/>
                    <a:ext cx="664" cy="217"/>
                    <a:chOff x="4276" y="2404"/>
                    <a:chExt cx="664" cy="217"/>
                  </a:xfrm>
                </p:grpSpPr>
                <p:sp>
                  <p:nvSpPr>
                    <p:cNvPr id="55342" name="Rectangle 76"/>
                    <p:cNvSpPr>
                      <a:spLocks noChangeArrowheads="1"/>
                    </p:cNvSpPr>
                    <p:nvPr/>
                  </p:nvSpPr>
                  <p:spPr bwMode="auto">
                    <a:xfrm>
                      <a:off x="4276" y="2404"/>
                      <a:ext cx="664" cy="1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55343" name="Rectangle 77"/>
                    <p:cNvSpPr>
                      <a:spLocks noChangeArrowheads="1"/>
                    </p:cNvSpPr>
                    <p:nvPr/>
                  </p:nvSpPr>
                  <p:spPr bwMode="auto">
                    <a:xfrm>
                      <a:off x="4472" y="2407"/>
                      <a:ext cx="40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funct</a:t>
                      </a:r>
                    </a:p>
                  </p:txBody>
                </p:sp>
              </p:grpSp>
            </p:grpSp>
          </p:grpSp>
          <p:sp>
            <p:nvSpPr>
              <p:cNvPr id="55327" name="Rectangle 78"/>
              <p:cNvSpPr>
                <a:spLocks noChangeArrowheads="1"/>
              </p:cNvSpPr>
              <p:nvPr/>
            </p:nvSpPr>
            <p:spPr bwMode="auto">
              <a:xfrm>
                <a:off x="4838" y="2215"/>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0</a:t>
                </a:r>
              </a:p>
            </p:txBody>
          </p:sp>
          <p:sp>
            <p:nvSpPr>
              <p:cNvPr id="55328" name="Rectangle 79"/>
              <p:cNvSpPr>
                <a:spLocks noChangeArrowheads="1"/>
              </p:cNvSpPr>
              <p:nvPr/>
            </p:nvSpPr>
            <p:spPr bwMode="auto">
              <a:xfrm>
                <a:off x="4118" y="2215"/>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a:t>
                </a:r>
              </a:p>
            </p:txBody>
          </p:sp>
          <p:sp>
            <p:nvSpPr>
              <p:cNvPr id="55329" name="Rectangle 80"/>
              <p:cNvSpPr>
                <a:spLocks noChangeArrowheads="1"/>
              </p:cNvSpPr>
              <p:nvPr/>
            </p:nvSpPr>
            <p:spPr bwMode="auto">
              <a:xfrm>
                <a:off x="3446" y="2215"/>
                <a:ext cx="23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11</a:t>
                </a:r>
              </a:p>
            </p:txBody>
          </p:sp>
          <p:sp>
            <p:nvSpPr>
              <p:cNvPr id="55330" name="Rectangle 81"/>
              <p:cNvSpPr>
                <a:spLocks noChangeArrowheads="1"/>
              </p:cNvSpPr>
              <p:nvPr/>
            </p:nvSpPr>
            <p:spPr bwMode="auto">
              <a:xfrm>
                <a:off x="2822" y="2215"/>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16</a:t>
                </a:r>
              </a:p>
            </p:txBody>
          </p:sp>
          <p:sp>
            <p:nvSpPr>
              <p:cNvPr id="55331" name="Rectangle 82"/>
              <p:cNvSpPr>
                <a:spLocks noChangeArrowheads="1"/>
              </p:cNvSpPr>
              <p:nvPr/>
            </p:nvSpPr>
            <p:spPr bwMode="auto">
              <a:xfrm>
                <a:off x="2198" y="2215"/>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21</a:t>
                </a:r>
              </a:p>
            </p:txBody>
          </p:sp>
          <p:sp>
            <p:nvSpPr>
              <p:cNvPr id="55332" name="Rectangle 83"/>
              <p:cNvSpPr>
                <a:spLocks noChangeArrowheads="1"/>
              </p:cNvSpPr>
              <p:nvPr/>
            </p:nvSpPr>
            <p:spPr bwMode="auto">
              <a:xfrm>
                <a:off x="1574" y="2215"/>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26</a:t>
                </a:r>
              </a:p>
            </p:txBody>
          </p:sp>
          <p:sp>
            <p:nvSpPr>
              <p:cNvPr id="55333" name="Rectangle 84"/>
              <p:cNvSpPr>
                <a:spLocks noChangeArrowheads="1"/>
              </p:cNvSpPr>
              <p:nvPr/>
            </p:nvSpPr>
            <p:spPr bwMode="auto">
              <a:xfrm>
                <a:off x="1046" y="2215"/>
                <a:ext cx="24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31</a:t>
                </a:r>
              </a:p>
            </p:txBody>
          </p:sp>
        </p:grpSp>
        <p:sp>
          <p:nvSpPr>
            <p:cNvPr id="55325" name="Rectangle 85"/>
            <p:cNvSpPr>
              <a:spLocks noChangeArrowheads="1"/>
            </p:cNvSpPr>
            <p:nvPr/>
          </p:nvSpPr>
          <p:spPr bwMode="auto">
            <a:xfrm>
              <a:off x="566" y="2407"/>
              <a:ext cx="479"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R-type</a:t>
              </a:r>
            </a:p>
          </p:txBody>
        </p:sp>
      </p:grpSp>
      <p:grpSp>
        <p:nvGrpSpPr>
          <p:cNvPr id="55304" name="Group 86"/>
          <p:cNvGrpSpPr>
            <a:grpSpLocks/>
          </p:cNvGrpSpPr>
          <p:nvPr/>
        </p:nvGrpSpPr>
        <p:grpSpPr bwMode="auto">
          <a:xfrm>
            <a:off x="9701213" y="1416050"/>
            <a:ext cx="495300" cy="1092200"/>
            <a:chOff x="3072" y="3119"/>
            <a:chExt cx="288" cy="688"/>
          </a:xfrm>
        </p:grpSpPr>
        <p:sp>
          <p:nvSpPr>
            <p:cNvPr id="55316" name="Line 87"/>
            <p:cNvSpPr>
              <a:spLocks noChangeShapeType="1"/>
            </p:cNvSpPr>
            <p:nvPr/>
          </p:nvSpPr>
          <p:spPr bwMode="auto">
            <a:xfrm>
              <a:off x="3072" y="3119"/>
              <a:ext cx="0"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7" name="Line 88"/>
            <p:cNvSpPr>
              <a:spLocks noChangeShapeType="1"/>
            </p:cNvSpPr>
            <p:nvPr/>
          </p:nvSpPr>
          <p:spPr bwMode="auto">
            <a:xfrm>
              <a:off x="3072" y="3119"/>
              <a:ext cx="288"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8" name="Line 89"/>
            <p:cNvSpPr>
              <a:spLocks noChangeShapeType="1"/>
            </p:cNvSpPr>
            <p:nvPr/>
          </p:nvSpPr>
          <p:spPr bwMode="auto">
            <a:xfrm>
              <a:off x="3072" y="3291"/>
              <a:ext cx="144" cy="8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9" name="Line 90"/>
            <p:cNvSpPr>
              <a:spLocks noChangeShapeType="1"/>
            </p:cNvSpPr>
            <p:nvPr/>
          </p:nvSpPr>
          <p:spPr bwMode="auto">
            <a:xfrm>
              <a:off x="3216" y="3377"/>
              <a:ext cx="0"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0" name="Line 91"/>
            <p:cNvSpPr>
              <a:spLocks noChangeShapeType="1"/>
            </p:cNvSpPr>
            <p:nvPr/>
          </p:nvSpPr>
          <p:spPr bwMode="auto">
            <a:xfrm>
              <a:off x="3360" y="3291"/>
              <a:ext cx="0" cy="344"/>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1" name="Line 92"/>
            <p:cNvSpPr>
              <a:spLocks noChangeShapeType="1"/>
            </p:cNvSpPr>
            <p:nvPr/>
          </p:nvSpPr>
          <p:spPr bwMode="auto">
            <a:xfrm flipV="1">
              <a:off x="3072" y="3549"/>
              <a:ext cx="144" cy="86"/>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2" name="Line 93"/>
            <p:cNvSpPr>
              <a:spLocks noChangeShapeType="1"/>
            </p:cNvSpPr>
            <p:nvPr/>
          </p:nvSpPr>
          <p:spPr bwMode="auto">
            <a:xfrm>
              <a:off x="3072" y="3635"/>
              <a:ext cx="0"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3" name="Line 94"/>
            <p:cNvSpPr>
              <a:spLocks noChangeShapeType="1"/>
            </p:cNvSpPr>
            <p:nvPr/>
          </p:nvSpPr>
          <p:spPr bwMode="auto">
            <a:xfrm flipV="1">
              <a:off x="3072" y="3635"/>
              <a:ext cx="288" cy="17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05" name="Rectangle 95"/>
          <p:cNvSpPr>
            <a:spLocks noChangeArrowheads="1"/>
          </p:cNvSpPr>
          <p:nvPr/>
        </p:nvSpPr>
        <p:spPr bwMode="auto">
          <a:xfrm rot="5400000">
            <a:off x="9737971" y="1816364"/>
            <a:ext cx="60593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a:t>
            </a:r>
          </a:p>
        </p:txBody>
      </p:sp>
      <p:grpSp>
        <p:nvGrpSpPr>
          <p:cNvPr id="454752" name="Group 96"/>
          <p:cNvGrpSpPr>
            <a:grpSpLocks/>
          </p:cNvGrpSpPr>
          <p:nvPr/>
        </p:nvGrpSpPr>
        <p:grpSpPr bwMode="auto">
          <a:xfrm>
            <a:off x="2998788" y="1795463"/>
            <a:ext cx="647700" cy="1263650"/>
            <a:chOff x="1169" y="1131"/>
            <a:chExt cx="408" cy="796"/>
          </a:xfrm>
        </p:grpSpPr>
        <p:sp>
          <p:nvSpPr>
            <p:cNvPr id="55314" name="Oval 97"/>
            <p:cNvSpPr>
              <a:spLocks noChangeArrowheads="1"/>
            </p:cNvSpPr>
            <p:nvPr/>
          </p:nvSpPr>
          <p:spPr bwMode="auto">
            <a:xfrm>
              <a:off x="1169" y="1622"/>
              <a:ext cx="375" cy="305"/>
            </a:xfrm>
            <a:prstGeom prst="ellipse">
              <a:avLst/>
            </a:prstGeom>
            <a:noFill/>
            <a:ln w="5715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cxnSp>
          <p:nvCxnSpPr>
            <p:cNvPr id="55315" name="AutoShape 98"/>
            <p:cNvCxnSpPr>
              <a:cxnSpLocks noChangeShapeType="1"/>
              <a:stCxn id="55314" idx="0"/>
              <a:endCxn id="55386" idx="2"/>
            </p:cNvCxnSpPr>
            <p:nvPr/>
          </p:nvCxnSpPr>
          <p:spPr bwMode="auto">
            <a:xfrm flipV="1">
              <a:off x="1357" y="1131"/>
              <a:ext cx="220" cy="473"/>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54755" name="Group 99"/>
          <p:cNvGrpSpPr>
            <a:grpSpLocks/>
          </p:cNvGrpSpPr>
          <p:nvPr/>
        </p:nvGrpSpPr>
        <p:grpSpPr bwMode="auto">
          <a:xfrm>
            <a:off x="5997575" y="1490664"/>
            <a:ext cx="3289300" cy="1595437"/>
            <a:chOff x="3058" y="939"/>
            <a:chExt cx="2072" cy="1005"/>
          </a:xfrm>
        </p:grpSpPr>
        <p:sp>
          <p:nvSpPr>
            <p:cNvPr id="55312" name="Oval 100"/>
            <p:cNvSpPr>
              <a:spLocks noChangeArrowheads="1"/>
            </p:cNvSpPr>
            <p:nvPr/>
          </p:nvSpPr>
          <p:spPr bwMode="auto">
            <a:xfrm>
              <a:off x="4598" y="1639"/>
              <a:ext cx="532" cy="305"/>
            </a:xfrm>
            <a:prstGeom prst="ellipse">
              <a:avLst/>
            </a:prstGeom>
            <a:noFill/>
            <a:ln w="5715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cxnSp>
          <p:nvCxnSpPr>
            <p:cNvPr id="55313" name="AutoShape 101"/>
            <p:cNvCxnSpPr>
              <a:cxnSpLocks noChangeShapeType="1"/>
              <a:stCxn id="55312" idx="0"/>
              <a:endCxn id="55391" idx="2"/>
            </p:cNvCxnSpPr>
            <p:nvPr/>
          </p:nvCxnSpPr>
          <p:spPr bwMode="auto">
            <a:xfrm flipH="1" flipV="1">
              <a:off x="3058" y="939"/>
              <a:ext cx="1806" cy="682"/>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54758" name="Line 102"/>
          <p:cNvSpPr>
            <a:spLocks noChangeShapeType="1"/>
          </p:cNvSpPr>
          <p:nvPr/>
        </p:nvSpPr>
        <p:spPr bwMode="auto">
          <a:xfrm flipH="1">
            <a:off x="2833688" y="2051050"/>
            <a:ext cx="2978150" cy="13160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9" name="Line 108"/>
          <p:cNvSpPr>
            <a:spLocks noChangeShapeType="1"/>
          </p:cNvSpPr>
          <p:nvPr/>
        </p:nvSpPr>
        <p:spPr bwMode="auto">
          <a:xfrm>
            <a:off x="5240338" y="1643064"/>
            <a:ext cx="406400" cy="1587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10"/>
          <p:cNvSpPr>
            <a:spLocks noChangeShapeType="1"/>
          </p:cNvSpPr>
          <p:nvPr/>
        </p:nvSpPr>
        <p:spPr bwMode="auto">
          <a:xfrm flipH="1">
            <a:off x="5326063" y="1439863"/>
            <a:ext cx="152400" cy="406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Rectangle 111"/>
          <p:cNvSpPr>
            <a:spLocks noChangeArrowheads="1"/>
          </p:cNvSpPr>
          <p:nvPr/>
        </p:nvSpPr>
        <p:spPr bwMode="auto">
          <a:xfrm>
            <a:off x="5246688" y="1219200"/>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7</a:t>
            </a:r>
          </a:p>
        </p:txBody>
      </p:sp>
    </p:spTree>
    <p:extLst>
      <p:ext uri="{BB962C8B-B14F-4D97-AF65-F5344CB8AC3E}">
        <p14:creationId xmlns:p14="http://schemas.microsoft.com/office/powerpoint/2010/main" val="1333211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47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47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4658">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54658">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54658">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54658">
                                            <p:txEl>
                                              <p:pRg st="9" end="9"/>
                                            </p:txEl>
                                          </p:spTgt>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499"/>
                                          </p:stCondLst>
                                        </p:cTn>
                                        <p:tgtEl>
                                          <p:spTgt spid="454681"/>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 fill="hold" nodeType="clickEffect">
                                  <p:stCondLst>
                                    <p:cond delay="0"/>
                                  </p:stCondLst>
                                  <p:childTnLst>
                                    <p:set>
                                      <p:cBhvr>
                                        <p:cTn id="27" dur="1" fill="hold">
                                          <p:stCondLst>
                                            <p:cond delay="0"/>
                                          </p:stCondLst>
                                        </p:cTn>
                                        <p:tgtEl>
                                          <p:spTgt spid="454758"/>
                                        </p:tgtEl>
                                        <p:attrNameLst>
                                          <p:attrName>style.visibility</p:attrName>
                                        </p:attrNameLst>
                                      </p:cBhvr>
                                      <p:to>
                                        <p:strVal val="visible"/>
                                      </p:to>
                                    </p:set>
                                    <p:anim calcmode="lin" valueType="num">
                                      <p:cBhvr additive="base">
                                        <p:cTn id="28" dur="500" fill="hold"/>
                                        <p:tgtEl>
                                          <p:spTgt spid="454758"/>
                                        </p:tgtEl>
                                        <p:attrNameLst>
                                          <p:attrName>ppt_x</p:attrName>
                                        </p:attrNameLst>
                                      </p:cBhvr>
                                      <p:tavLst>
                                        <p:tav tm="0">
                                          <p:val>
                                            <p:strVal val="#ppt_x"/>
                                          </p:val>
                                        </p:tav>
                                        <p:tav tm="100000">
                                          <p:val>
                                            <p:strVal val="#ppt_x"/>
                                          </p:val>
                                        </p:tav>
                                      </p:tavLst>
                                    </p:anim>
                                    <p:anim calcmode="lin" valueType="num">
                                      <p:cBhvr additive="base">
                                        <p:cTn id="29" dur="500" fill="hold"/>
                                        <p:tgtEl>
                                          <p:spTgt spid="4547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58"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r>
              <a:rPr lang="en-US" altLang="zh-TW" smtClean="0"/>
              <a:t>Outline</a:t>
            </a:r>
          </a:p>
        </p:txBody>
      </p:sp>
      <p:sp>
        <p:nvSpPr>
          <p:cNvPr id="62468" name="Rectangle 3"/>
          <p:cNvSpPr>
            <a:spLocks noGrp="1" noChangeArrowheads="1"/>
          </p:cNvSpPr>
          <p:nvPr>
            <p:ph type="body" idx="1"/>
          </p:nvPr>
        </p:nvSpPr>
        <p:spPr>
          <a:noFill/>
          <a:extLst>
            <a:ext uri="{91240B29-F687-4F45-9708-019B960494DF}">
              <a14:hiddenLine xmlns:a14="http://schemas.microsoft.com/office/drawing/2010/main" w="12700">
                <a:solidFill>
                  <a:schemeClr val="accent2"/>
                </a:solidFill>
                <a:miter lim="800000"/>
                <a:headEnd/>
                <a:tailEnd/>
              </a14:hiddenLine>
            </a:ext>
          </a:extLst>
        </p:spPr>
        <p:txBody>
          <a:bodyPr/>
          <a:lstStyle/>
          <a:p>
            <a:r>
              <a:rPr lang="en-US" altLang="zh-TW" smtClean="0"/>
              <a:t>Introduction to designing a processor</a:t>
            </a:r>
          </a:p>
          <a:p>
            <a:r>
              <a:rPr lang="en-US" altLang="zh-TW" smtClean="0"/>
              <a:t>Analyzing the instruction set</a:t>
            </a:r>
          </a:p>
          <a:p>
            <a:r>
              <a:rPr lang="en-US" altLang="zh-TW" smtClean="0"/>
              <a:t>Building the datapath</a:t>
            </a:r>
          </a:p>
          <a:p>
            <a:r>
              <a:rPr lang="en-US" altLang="zh-TW" smtClean="0"/>
              <a:t>A single-cycle implementation</a:t>
            </a:r>
            <a:endParaRPr lang="en-US" altLang="zh-TW" smtClean="0">
              <a:solidFill>
                <a:schemeClr val="accent2"/>
              </a:solidFill>
            </a:endParaRPr>
          </a:p>
          <a:p>
            <a:r>
              <a:rPr lang="en-US" altLang="zh-TW" smtClean="0">
                <a:solidFill>
                  <a:schemeClr val="accent2"/>
                </a:solidFill>
              </a:rPr>
              <a:t>Control for the single-cycle CPU</a:t>
            </a:r>
          </a:p>
          <a:p>
            <a:pPr lvl="1"/>
            <a:r>
              <a:rPr lang="en-US" altLang="zh-TW" smtClean="0"/>
              <a:t>Control of CPU operations</a:t>
            </a:r>
          </a:p>
          <a:p>
            <a:pPr lvl="1"/>
            <a:r>
              <a:rPr lang="en-US" altLang="zh-TW" smtClean="0"/>
              <a:t>ALU controller</a:t>
            </a:r>
            <a:endParaRPr lang="en-US" altLang="zh-TW" smtClean="0">
              <a:solidFill>
                <a:schemeClr val="accent2"/>
              </a:solidFill>
            </a:endParaRPr>
          </a:p>
          <a:p>
            <a:pPr lvl="1"/>
            <a:r>
              <a:rPr lang="en-US" altLang="zh-TW" smtClean="0">
                <a:solidFill>
                  <a:schemeClr val="accent2"/>
                </a:solidFill>
              </a:rPr>
              <a:t>Main controller (step 5b)</a:t>
            </a:r>
          </a:p>
        </p:txBody>
      </p:sp>
    </p:spTree>
    <p:extLst>
      <p:ext uri="{BB962C8B-B14F-4D97-AF65-F5344CB8AC3E}">
        <p14:creationId xmlns:p14="http://schemas.microsoft.com/office/powerpoint/2010/main" val="12960321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r>
              <a:rPr lang="en-US" altLang="zh-TW" smtClean="0"/>
              <a:t>Step 5b: The Main Control Unit</a:t>
            </a:r>
            <a:endParaRPr lang="en-AU" altLang="zh-TW" smtClean="0">
              <a:ea typeface="新細明體" pitchFamily="18" charset="-120"/>
            </a:endParaRPr>
          </a:p>
        </p:txBody>
      </p:sp>
      <p:sp>
        <p:nvSpPr>
          <p:cNvPr id="63492" name="Rectangle 3"/>
          <p:cNvSpPr>
            <a:spLocks noGrp="1" noChangeArrowheads="1"/>
          </p:cNvSpPr>
          <p:nvPr>
            <p:ph type="body" idx="1"/>
          </p:nvPr>
        </p:nvSpPr>
        <p:spPr>
          <a:xfrm>
            <a:off x="1885950" y="1231900"/>
            <a:ext cx="8420100" cy="685800"/>
          </a:xfrm>
        </p:spPr>
        <p:txBody>
          <a:bodyPr/>
          <a:lstStyle/>
          <a:p>
            <a:r>
              <a:rPr lang="en-US" altLang="zh-TW" smtClean="0"/>
              <a:t>Control signals derived from instruction</a:t>
            </a:r>
            <a:endParaRPr lang="en-AU" altLang="zh-TW" smtClean="0">
              <a:ea typeface="新細明體" pitchFamily="18" charset="-120"/>
            </a:endParaRPr>
          </a:p>
        </p:txBody>
      </p:sp>
      <p:grpSp>
        <p:nvGrpSpPr>
          <p:cNvPr id="63493" name="Group 4"/>
          <p:cNvGrpSpPr>
            <a:grpSpLocks/>
          </p:cNvGrpSpPr>
          <p:nvPr/>
        </p:nvGrpSpPr>
        <p:grpSpPr bwMode="auto">
          <a:xfrm>
            <a:off x="2897189" y="2060577"/>
            <a:ext cx="7489825" cy="774701"/>
            <a:chOff x="703" y="981"/>
            <a:chExt cx="4355" cy="488"/>
          </a:xfrm>
        </p:grpSpPr>
        <p:sp>
          <p:nvSpPr>
            <p:cNvPr id="63527" name="Text Box 5"/>
            <p:cNvSpPr txBox="1">
              <a:spLocks noChangeArrowheads="1"/>
            </p:cNvSpPr>
            <p:nvPr/>
          </p:nvSpPr>
          <p:spPr bwMode="auto">
            <a:xfrm>
              <a:off x="703" y="981"/>
              <a:ext cx="817"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0</a:t>
              </a:r>
              <a:endParaRPr lang="en-AU" altLang="zh-TW" sz="2000">
                <a:latin typeface="Arial" panose="020B0604020202020204" pitchFamily="34" charset="0"/>
              </a:endParaRPr>
            </a:p>
          </p:txBody>
        </p:sp>
        <p:sp>
          <p:nvSpPr>
            <p:cNvPr id="63528" name="Text Box 6"/>
            <p:cNvSpPr txBox="1">
              <a:spLocks noChangeArrowheads="1"/>
            </p:cNvSpPr>
            <p:nvPr/>
          </p:nvSpPr>
          <p:spPr bwMode="auto">
            <a:xfrm>
              <a:off x="1520"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rs</a:t>
              </a:r>
              <a:endParaRPr lang="en-AU" altLang="zh-TW" sz="2000">
                <a:latin typeface="Arial" panose="020B0604020202020204" pitchFamily="34" charset="0"/>
              </a:endParaRPr>
            </a:p>
          </p:txBody>
        </p:sp>
        <p:sp>
          <p:nvSpPr>
            <p:cNvPr id="63529" name="Text Box 7"/>
            <p:cNvSpPr txBox="1">
              <a:spLocks noChangeArrowheads="1"/>
            </p:cNvSpPr>
            <p:nvPr/>
          </p:nvSpPr>
          <p:spPr bwMode="auto">
            <a:xfrm>
              <a:off x="2200"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rt</a:t>
              </a:r>
              <a:endParaRPr lang="en-AU" altLang="zh-TW" sz="2000">
                <a:latin typeface="Arial" panose="020B0604020202020204" pitchFamily="34" charset="0"/>
              </a:endParaRPr>
            </a:p>
          </p:txBody>
        </p:sp>
        <p:sp>
          <p:nvSpPr>
            <p:cNvPr id="63530" name="Text Box 8"/>
            <p:cNvSpPr txBox="1">
              <a:spLocks noChangeArrowheads="1"/>
            </p:cNvSpPr>
            <p:nvPr/>
          </p:nvSpPr>
          <p:spPr bwMode="auto">
            <a:xfrm>
              <a:off x="2880"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rd</a:t>
              </a:r>
              <a:endParaRPr lang="en-AU" altLang="zh-TW" sz="2000">
                <a:latin typeface="Arial" panose="020B0604020202020204" pitchFamily="34" charset="0"/>
              </a:endParaRPr>
            </a:p>
          </p:txBody>
        </p:sp>
        <p:sp>
          <p:nvSpPr>
            <p:cNvPr id="63531" name="Text Box 9"/>
            <p:cNvSpPr txBox="1">
              <a:spLocks noChangeArrowheads="1"/>
            </p:cNvSpPr>
            <p:nvPr/>
          </p:nvSpPr>
          <p:spPr bwMode="auto">
            <a:xfrm>
              <a:off x="3561"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shamt</a:t>
              </a:r>
              <a:endParaRPr lang="en-AU" altLang="zh-TW" sz="2000">
                <a:latin typeface="Arial" panose="020B0604020202020204" pitchFamily="34" charset="0"/>
              </a:endParaRPr>
            </a:p>
          </p:txBody>
        </p:sp>
        <p:sp>
          <p:nvSpPr>
            <p:cNvPr id="63532" name="Text Box 10"/>
            <p:cNvSpPr txBox="1">
              <a:spLocks noChangeArrowheads="1"/>
            </p:cNvSpPr>
            <p:nvPr/>
          </p:nvSpPr>
          <p:spPr bwMode="auto">
            <a:xfrm>
              <a:off x="4241" y="981"/>
              <a:ext cx="817"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funct</a:t>
              </a:r>
              <a:endParaRPr lang="en-AU" altLang="zh-TW" sz="2000">
                <a:latin typeface="Arial" panose="020B0604020202020204" pitchFamily="34" charset="0"/>
              </a:endParaRPr>
            </a:p>
          </p:txBody>
        </p:sp>
        <p:sp>
          <p:nvSpPr>
            <p:cNvPr id="63533" name="Text Box 11"/>
            <p:cNvSpPr txBox="1">
              <a:spLocks noChangeArrowheads="1"/>
            </p:cNvSpPr>
            <p:nvPr/>
          </p:nvSpPr>
          <p:spPr bwMode="auto">
            <a:xfrm>
              <a:off x="894"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31:26</a:t>
              </a:r>
              <a:endParaRPr lang="en-AU" altLang="zh-TW" sz="1600">
                <a:latin typeface="Arial" panose="020B0604020202020204" pitchFamily="34" charset="0"/>
              </a:endParaRPr>
            </a:p>
          </p:txBody>
        </p:sp>
        <p:sp>
          <p:nvSpPr>
            <p:cNvPr id="63534" name="Text Box 12"/>
            <p:cNvSpPr txBox="1">
              <a:spLocks noChangeArrowheads="1"/>
            </p:cNvSpPr>
            <p:nvPr/>
          </p:nvSpPr>
          <p:spPr bwMode="auto">
            <a:xfrm>
              <a:off x="4498" y="1256"/>
              <a:ext cx="27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5:0</a:t>
              </a:r>
              <a:endParaRPr lang="en-AU" altLang="zh-TW" sz="1600">
                <a:latin typeface="Arial" panose="020B0604020202020204" pitchFamily="34" charset="0"/>
              </a:endParaRPr>
            </a:p>
          </p:txBody>
        </p:sp>
        <p:sp>
          <p:nvSpPr>
            <p:cNvPr id="63535" name="Text Box 13"/>
            <p:cNvSpPr txBox="1">
              <a:spLocks noChangeArrowheads="1"/>
            </p:cNvSpPr>
            <p:nvPr/>
          </p:nvSpPr>
          <p:spPr bwMode="auto">
            <a:xfrm>
              <a:off x="1665"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25:21</a:t>
              </a:r>
              <a:endParaRPr lang="en-AU" altLang="zh-TW" sz="1600">
                <a:latin typeface="Arial" panose="020B0604020202020204" pitchFamily="34" charset="0"/>
              </a:endParaRPr>
            </a:p>
          </p:txBody>
        </p:sp>
        <p:sp>
          <p:nvSpPr>
            <p:cNvPr id="63536" name="Text Box 14"/>
            <p:cNvSpPr txBox="1">
              <a:spLocks noChangeArrowheads="1"/>
            </p:cNvSpPr>
            <p:nvPr/>
          </p:nvSpPr>
          <p:spPr bwMode="auto">
            <a:xfrm>
              <a:off x="2346"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20:16</a:t>
              </a:r>
              <a:endParaRPr lang="en-AU" altLang="zh-TW" sz="1600">
                <a:latin typeface="Arial" panose="020B0604020202020204" pitchFamily="34" charset="0"/>
              </a:endParaRPr>
            </a:p>
          </p:txBody>
        </p:sp>
        <p:sp>
          <p:nvSpPr>
            <p:cNvPr id="63537" name="Text Box 15"/>
            <p:cNvSpPr txBox="1">
              <a:spLocks noChangeArrowheads="1"/>
            </p:cNvSpPr>
            <p:nvPr/>
          </p:nvSpPr>
          <p:spPr bwMode="auto">
            <a:xfrm>
              <a:off x="3031" y="1256"/>
              <a:ext cx="39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15:11</a:t>
              </a:r>
              <a:endParaRPr lang="en-AU" altLang="zh-TW" sz="1600">
                <a:latin typeface="Arial" panose="020B0604020202020204" pitchFamily="34" charset="0"/>
              </a:endParaRPr>
            </a:p>
          </p:txBody>
        </p:sp>
        <p:sp>
          <p:nvSpPr>
            <p:cNvPr id="63538" name="Text Box 16"/>
            <p:cNvSpPr txBox="1">
              <a:spLocks noChangeArrowheads="1"/>
            </p:cNvSpPr>
            <p:nvPr/>
          </p:nvSpPr>
          <p:spPr bwMode="auto">
            <a:xfrm>
              <a:off x="3740" y="1256"/>
              <a:ext cx="33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10:6</a:t>
              </a:r>
              <a:endParaRPr lang="en-AU" altLang="zh-TW" sz="1600">
                <a:latin typeface="Arial" panose="020B0604020202020204" pitchFamily="34" charset="0"/>
              </a:endParaRPr>
            </a:p>
          </p:txBody>
        </p:sp>
      </p:grpSp>
      <p:grpSp>
        <p:nvGrpSpPr>
          <p:cNvPr id="63494" name="Group 17"/>
          <p:cNvGrpSpPr>
            <a:grpSpLocks/>
          </p:cNvGrpSpPr>
          <p:nvPr/>
        </p:nvGrpSpPr>
        <p:grpSpPr bwMode="auto">
          <a:xfrm>
            <a:off x="2897189" y="3068638"/>
            <a:ext cx="7489825" cy="774699"/>
            <a:chOff x="884" y="981"/>
            <a:chExt cx="4355" cy="488"/>
          </a:xfrm>
        </p:grpSpPr>
        <p:sp>
          <p:nvSpPr>
            <p:cNvPr id="63519" name="Text Box 18"/>
            <p:cNvSpPr txBox="1">
              <a:spLocks noChangeArrowheads="1"/>
            </p:cNvSpPr>
            <p:nvPr/>
          </p:nvSpPr>
          <p:spPr bwMode="auto">
            <a:xfrm>
              <a:off x="884" y="981"/>
              <a:ext cx="817"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35 or 43</a:t>
              </a:r>
              <a:endParaRPr lang="en-AU" altLang="zh-TW" sz="2000">
                <a:latin typeface="Arial" panose="020B0604020202020204" pitchFamily="34" charset="0"/>
              </a:endParaRPr>
            </a:p>
          </p:txBody>
        </p:sp>
        <p:sp>
          <p:nvSpPr>
            <p:cNvPr id="63520" name="Text Box 19"/>
            <p:cNvSpPr txBox="1">
              <a:spLocks noChangeArrowheads="1"/>
            </p:cNvSpPr>
            <p:nvPr/>
          </p:nvSpPr>
          <p:spPr bwMode="auto">
            <a:xfrm>
              <a:off x="1701"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rs</a:t>
              </a:r>
              <a:endParaRPr lang="en-AU" altLang="zh-TW" sz="2000">
                <a:latin typeface="Arial" panose="020B0604020202020204" pitchFamily="34" charset="0"/>
              </a:endParaRPr>
            </a:p>
          </p:txBody>
        </p:sp>
        <p:sp>
          <p:nvSpPr>
            <p:cNvPr id="63521" name="Text Box 20"/>
            <p:cNvSpPr txBox="1">
              <a:spLocks noChangeArrowheads="1"/>
            </p:cNvSpPr>
            <p:nvPr/>
          </p:nvSpPr>
          <p:spPr bwMode="auto">
            <a:xfrm>
              <a:off x="2381"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rt</a:t>
              </a:r>
              <a:endParaRPr lang="en-AU" altLang="zh-TW" sz="2000">
                <a:latin typeface="Arial" panose="020B0604020202020204" pitchFamily="34" charset="0"/>
              </a:endParaRPr>
            </a:p>
          </p:txBody>
        </p:sp>
        <p:sp>
          <p:nvSpPr>
            <p:cNvPr id="63522" name="Text Box 21"/>
            <p:cNvSpPr txBox="1">
              <a:spLocks noChangeArrowheads="1"/>
            </p:cNvSpPr>
            <p:nvPr/>
          </p:nvSpPr>
          <p:spPr bwMode="auto">
            <a:xfrm>
              <a:off x="3061" y="981"/>
              <a:ext cx="2178"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address</a:t>
              </a:r>
              <a:endParaRPr lang="en-AU" altLang="zh-TW" sz="2000">
                <a:latin typeface="Arial" panose="020B0604020202020204" pitchFamily="34" charset="0"/>
              </a:endParaRPr>
            </a:p>
          </p:txBody>
        </p:sp>
        <p:sp>
          <p:nvSpPr>
            <p:cNvPr id="63523" name="Text Box 22"/>
            <p:cNvSpPr txBox="1">
              <a:spLocks noChangeArrowheads="1"/>
            </p:cNvSpPr>
            <p:nvPr/>
          </p:nvSpPr>
          <p:spPr bwMode="auto">
            <a:xfrm>
              <a:off x="1075"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31:26</a:t>
              </a:r>
              <a:endParaRPr lang="en-AU" altLang="zh-TW" sz="1600">
                <a:latin typeface="Arial" panose="020B0604020202020204" pitchFamily="34" charset="0"/>
              </a:endParaRPr>
            </a:p>
          </p:txBody>
        </p:sp>
        <p:sp>
          <p:nvSpPr>
            <p:cNvPr id="63524" name="Text Box 23"/>
            <p:cNvSpPr txBox="1">
              <a:spLocks noChangeArrowheads="1"/>
            </p:cNvSpPr>
            <p:nvPr/>
          </p:nvSpPr>
          <p:spPr bwMode="auto">
            <a:xfrm>
              <a:off x="1846"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25:21</a:t>
              </a:r>
              <a:endParaRPr lang="en-AU" altLang="zh-TW" sz="1600">
                <a:latin typeface="Arial" panose="020B0604020202020204" pitchFamily="34" charset="0"/>
              </a:endParaRPr>
            </a:p>
          </p:txBody>
        </p:sp>
        <p:sp>
          <p:nvSpPr>
            <p:cNvPr id="63525" name="Text Box 24"/>
            <p:cNvSpPr txBox="1">
              <a:spLocks noChangeArrowheads="1"/>
            </p:cNvSpPr>
            <p:nvPr/>
          </p:nvSpPr>
          <p:spPr bwMode="auto">
            <a:xfrm>
              <a:off x="2527"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20:16</a:t>
              </a:r>
              <a:endParaRPr lang="en-AU" altLang="zh-TW" sz="1600">
                <a:latin typeface="Arial" panose="020B0604020202020204" pitchFamily="34" charset="0"/>
              </a:endParaRPr>
            </a:p>
          </p:txBody>
        </p:sp>
        <p:sp>
          <p:nvSpPr>
            <p:cNvPr id="63526" name="Text Box 25"/>
            <p:cNvSpPr txBox="1">
              <a:spLocks noChangeArrowheads="1"/>
            </p:cNvSpPr>
            <p:nvPr/>
          </p:nvSpPr>
          <p:spPr bwMode="auto">
            <a:xfrm>
              <a:off x="4013" y="1256"/>
              <a:ext cx="33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15:0</a:t>
              </a:r>
              <a:endParaRPr lang="en-AU" altLang="zh-TW" sz="1600">
                <a:latin typeface="Arial" panose="020B0604020202020204" pitchFamily="34" charset="0"/>
              </a:endParaRPr>
            </a:p>
          </p:txBody>
        </p:sp>
      </p:grpSp>
      <p:grpSp>
        <p:nvGrpSpPr>
          <p:cNvPr id="63495" name="Group 26"/>
          <p:cNvGrpSpPr>
            <a:grpSpLocks/>
          </p:cNvGrpSpPr>
          <p:nvPr/>
        </p:nvGrpSpPr>
        <p:grpSpPr bwMode="auto">
          <a:xfrm>
            <a:off x="2897189" y="4052888"/>
            <a:ext cx="7489825" cy="774699"/>
            <a:chOff x="884" y="981"/>
            <a:chExt cx="4355" cy="488"/>
          </a:xfrm>
        </p:grpSpPr>
        <p:sp>
          <p:nvSpPr>
            <p:cNvPr id="63511" name="Text Box 27"/>
            <p:cNvSpPr txBox="1">
              <a:spLocks noChangeArrowheads="1"/>
            </p:cNvSpPr>
            <p:nvPr/>
          </p:nvSpPr>
          <p:spPr bwMode="auto">
            <a:xfrm>
              <a:off x="884" y="981"/>
              <a:ext cx="817"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4</a:t>
              </a:r>
              <a:endParaRPr lang="en-AU" altLang="zh-TW" sz="2000">
                <a:latin typeface="Arial" panose="020B0604020202020204" pitchFamily="34" charset="0"/>
              </a:endParaRPr>
            </a:p>
          </p:txBody>
        </p:sp>
        <p:sp>
          <p:nvSpPr>
            <p:cNvPr id="63512" name="Text Box 28"/>
            <p:cNvSpPr txBox="1">
              <a:spLocks noChangeArrowheads="1"/>
            </p:cNvSpPr>
            <p:nvPr/>
          </p:nvSpPr>
          <p:spPr bwMode="auto">
            <a:xfrm>
              <a:off x="1701"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rs</a:t>
              </a:r>
              <a:endParaRPr lang="en-AU" altLang="zh-TW" sz="2000">
                <a:latin typeface="Arial" panose="020B0604020202020204" pitchFamily="34" charset="0"/>
              </a:endParaRPr>
            </a:p>
          </p:txBody>
        </p:sp>
        <p:sp>
          <p:nvSpPr>
            <p:cNvPr id="63513" name="Text Box 29"/>
            <p:cNvSpPr txBox="1">
              <a:spLocks noChangeArrowheads="1"/>
            </p:cNvSpPr>
            <p:nvPr/>
          </p:nvSpPr>
          <p:spPr bwMode="auto">
            <a:xfrm>
              <a:off x="2381" y="981"/>
              <a:ext cx="680"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rt</a:t>
              </a:r>
              <a:endParaRPr lang="en-AU" altLang="zh-TW" sz="2000">
                <a:latin typeface="Arial" panose="020B0604020202020204" pitchFamily="34" charset="0"/>
              </a:endParaRPr>
            </a:p>
          </p:txBody>
        </p:sp>
        <p:sp>
          <p:nvSpPr>
            <p:cNvPr id="63514" name="Text Box 30"/>
            <p:cNvSpPr txBox="1">
              <a:spLocks noChangeArrowheads="1"/>
            </p:cNvSpPr>
            <p:nvPr/>
          </p:nvSpPr>
          <p:spPr bwMode="auto">
            <a:xfrm>
              <a:off x="3061" y="981"/>
              <a:ext cx="2178"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address</a:t>
              </a:r>
              <a:endParaRPr lang="en-AU" altLang="zh-TW" sz="2000">
                <a:latin typeface="Arial" panose="020B0604020202020204" pitchFamily="34" charset="0"/>
              </a:endParaRPr>
            </a:p>
          </p:txBody>
        </p:sp>
        <p:sp>
          <p:nvSpPr>
            <p:cNvPr id="63515" name="Text Box 31"/>
            <p:cNvSpPr txBox="1">
              <a:spLocks noChangeArrowheads="1"/>
            </p:cNvSpPr>
            <p:nvPr/>
          </p:nvSpPr>
          <p:spPr bwMode="auto">
            <a:xfrm>
              <a:off x="1075"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31:26</a:t>
              </a:r>
              <a:endParaRPr lang="en-AU" altLang="zh-TW" sz="1600">
                <a:latin typeface="Arial" panose="020B0604020202020204" pitchFamily="34" charset="0"/>
              </a:endParaRPr>
            </a:p>
          </p:txBody>
        </p:sp>
        <p:sp>
          <p:nvSpPr>
            <p:cNvPr id="63516" name="Text Box 32"/>
            <p:cNvSpPr txBox="1">
              <a:spLocks noChangeArrowheads="1"/>
            </p:cNvSpPr>
            <p:nvPr/>
          </p:nvSpPr>
          <p:spPr bwMode="auto">
            <a:xfrm>
              <a:off x="1846"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25:21</a:t>
              </a:r>
              <a:endParaRPr lang="en-AU" altLang="zh-TW" sz="1600">
                <a:latin typeface="Arial" panose="020B0604020202020204" pitchFamily="34" charset="0"/>
              </a:endParaRPr>
            </a:p>
          </p:txBody>
        </p:sp>
        <p:sp>
          <p:nvSpPr>
            <p:cNvPr id="63517" name="Text Box 33"/>
            <p:cNvSpPr txBox="1">
              <a:spLocks noChangeArrowheads="1"/>
            </p:cNvSpPr>
            <p:nvPr/>
          </p:nvSpPr>
          <p:spPr bwMode="auto">
            <a:xfrm>
              <a:off x="2527" y="1256"/>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20:16</a:t>
              </a:r>
              <a:endParaRPr lang="en-AU" altLang="zh-TW" sz="1600">
                <a:latin typeface="Arial" panose="020B0604020202020204" pitchFamily="34" charset="0"/>
              </a:endParaRPr>
            </a:p>
          </p:txBody>
        </p:sp>
        <p:sp>
          <p:nvSpPr>
            <p:cNvPr id="63518" name="Text Box 34"/>
            <p:cNvSpPr txBox="1">
              <a:spLocks noChangeArrowheads="1"/>
            </p:cNvSpPr>
            <p:nvPr/>
          </p:nvSpPr>
          <p:spPr bwMode="auto">
            <a:xfrm>
              <a:off x="4013" y="1256"/>
              <a:ext cx="33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15:0</a:t>
              </a:r>
              <a:endParaRPr lang="en-AU" altLang="zh-TW" sz="1600">
                <a:latin typeface="Arial" panose="020B0604020202020204" pitchFamily="34" charset="0"/>
              </a:endParaRPr>
            </a:p>
          </p:txBody>
        </p:sp>
      </p:grpSp>
      <p:sp>
        <p:nvSpPr>
          <p:cNvPr id="63496" name="Text Box 35"/>
          <p:cNvSpPr txBox="1">
            <a:spLocks noChangeArrowheads="1"/>
          </p:cNvSpPr>
          <p:nvPr/>
        </p:nvSpPr>
        <p:spPr bwMode="auto">
          <a:xfrm>
            <a:off x="1787526" y="2112963"/>
            <a:ext cx="8643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R-type</a:t>
            </a:r>
            <a:endParaRPr lang="en-AU" altLang="zh-TW" sz="1800">
              <a:latin typeface="Arial" panose="020B0604020202020204" pitchFamily="34" charset="0"/>
            </a:endParaRPr>
          </a:p>
        </p:txBody>
      </p:sp>
      <p:sp>
        <p:nvSpPr>
          <p:cNvPr id="63497" name="Text Box 36"/>
          <p:cNvSpPr txBox="1">
            <a:spLocks noChangeArrowheads="1"/>
          </p:cNvSpPr>
          <p:nvPr/>
        </p:nvSpPr>
        <p:spPr bwMode="auto">
          <a:xfrm>
            <a:off x="1787526" y="2978151"/>
            <a:ext cx="76174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Load/</a:t>
            </a:r>
            <a:br>
              <a:rPr lang="en-US" altLang="zh-TW" sz="1800">
                <a:latin typeface="Arial" panose="020B0604020202020204" pitchFamily="34" charset="0"/>
              </a:rPr>
            </a:br>
            <a:r>
              <a:rPr lang="en-US" altLang="zh-TW" sz="1800">
                <a:latin typeface="Arial" panose="020B0604020202020204" pitchFamily="34" charset="0"/>
              </a:rPr>
              <a:t>Store</a:t>
            </a:r>
            <a:endParaRPr lang="en-AU" altLang="zh-TW" sz="1800">
              <a:latin typeface="Arial" panose="020B0604020202020204" pitchFamily="34" charset="0"/>
            </a:endParaRPr>
          </a:p>
        </p:txBody>
      </p:sp>
      <p:sp>
        <p:nvSpPr>
          <p:cNvPr id="63498" name="Text Box 37"/>
          <p:cNvSpPr txBox="1">
            <a:spLocks noChangeArrowheads="1"/>
          </p:cNvSpPr>
          <p:nvPr/>
        </p:nvSpPr>
        <p:spPr bwMode="auto">
          <a:xfrm>
            <a:off x="1787526" y="4129088"/>
            <a:ext cx="9156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Branch</a:t>
            </a:r>
            <a:endParaRPr lang="en-AU" altLang="zh-TW" sz="1800">
              <a:latin typeface="Arial" panose="020B0604020202020204" pitchFamily="34" charset="0"/>
            </a:endParaRPr>
          </a:p>
        </p:txBody>
      </p:sp>
      <p:sp>
        <p:nvSpPr>
          <p:cNvPr id="63499" name="AutoShape 38"/>
          <p:cNvSpPr>
            <a:spLocks/>
          </p:cNvSpPr>
          <p:nvPr/>
        </p:nvSpPr>
        <p:spPr bwMode="auto">
          <a:xfrm rot="16200000">
            <a:off x="3528220" y="4437857"/>
            <a:ext cx="144462" cy="1247775"/>
          </a:xfrm>
          <a:prstGeom prst="leftBrace">
            <a:avLst>
              <a:gd name="adj1" fmla="val 7197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63500" name="AutoShape 39"/>
          <p:cNvSpPr>
            <a:spLocks/>
          </p:cNvSpPr>
          <p:nvPr/>
        </p:nvSpPr>
        <p:spPr bwMode="auto">
          <a:xfrm rot="16200000">
            <a:off x="4815682" y="4555332"/>
            <a:ext cx="144462" cy="1012825"/>
          </a:xfrm>
          <a:prstGeom prst="leftBrace">
            <a:avLst>
              <a:gd name="adj1" fmla="val 5842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63501" name="AutoShape 40"/>
          <p:cNvSpPr>
            <a:spLocks/>
          </p:cNvSpPr>
          <p:nvPr/>
        </p:nvSpPr>
        <p:spPr bwMode="auto">
          <a:xfrm rot="16200000">
            <a:off x="5985670" y="4555332"/>
            <a:ext cx="144462" cy="1012825"/>
          </a:xfrm>
          <a:prstGeom prst="leftBrace">
            <a:avLst>
              <a:gd name="adj1" fmla="val 5842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63502" name="Text Box 41"/>
          <p:cNvSpPr txBox="1">
            <a:spLocks noChangeArrowheads="1"/>
          </p:cNvSpPr>
          <p:nvPr/>
        </p:nvSpPr>
        <p:spPr bwMode="auto">
          <a:xfrm>
            <a:off x="3055938" y="5205414"/>
            <a:ext cx="1092200" cy="3762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800" b="1">
                <a:latin typeface="Arial" panose="020B0604020202020204" pitchFamily="34" charset="0"/>
              </a:rPr>
              <a:t>opcode</a:t>
            </a:r>
            <a:endParaRPr lang="en-AU" altLang="zh-TW" sz="1800" b="1">
              <a:latin typeface="Arial" panose="020B0604020202020204" pitchFamily="34" charset="0"/>
            </a:endParaRPr>
          </a:p>
        </p:txBody>
      </p:sp>
      <p:sp>
        <p:nvSpPr>
          <p:cNvPr id="63503" name="Text Box 42"/>
          <p:cNvSpPr txBox="1">
            <a:spLocks noChangeArrowheads="1"/>
          </p:cNvSpPr>
          <p:nvPr/>
        </p:nvSpPr>
        <p:spPr bwMode="auto">
          <a:xfrm>
            <a:off x="4302125" y="5205414"/>
            <a:ext cx="1092200"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800" b="1">
                <a:latin typeface="Arial" panose="020B0604020202020204" pitchFamily="34" charset="0"/>
              </a:rPr>
              <a:t>always read</a:t>
            </a:r>
            <a:endParaRPr lang="en-AU" altLang="zh-TW" sz="1800" b="1">
              <a:latin typeface="Arial" panose="020B0604020202020204" pitchFamily="34" charset="0"/>
            </a:endParaRPr>
          </a:p>
        </p:txBody>
      </p:sp>
      <p:sp>
        <p:nvSpPr>
          <p:cNvPr id="63504" name="Text Box 43"/>
          <p:cNvSpPr txBox="1">
            <a:spLocks noChangeArrowheads="1"/>
          </p:cNvSpPr>
          <p:nvPr/>
        </p:nvSpPr>
        <p:spPr bwMode="auto">
          <a:xfrm>
            <a:off x="5551488" y="5205413"/>
            <a:ext cx="1092200" cy="92551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800" b="1">
                <a:latin typeface="Arial" panose="020B0604020202020204" pitchFamily="34" charset="0"/>
              </a:rPr>
              <a:t>read, except for load</a:t>
            </a:r>
            <a:endParaRPr lang="en-AU" altLang="zh-TW" sz="1800" b="1">
              <a:latin typeface="Arial" panose="020B0604020202020204" pitchFamily="34" charset="0"/>
            </a:endParaRPr>
          </a:p>
        </p:txBody>
      </p:sp>
      <p:sp>
        <p:nvSpPr>
          <p:cNvPr id="63505" name="Text Box 44"/>
          <p:cNvSpPr txBox="1">
            <a:spLocks noChangeArrowheads="1"/>
          </p:cNvSpPr>
          <p:nvPr/>
        </p:nvSpPr>
        <p:spPr bwMode="auto">
          <a:xfrm>
            <a:off x="7189788" y="5205413"/>
            <a:ext cx="1325562" cy="92551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800" b="1">
                <a:latin typeface="Arial" panose="020B0604020202020204" pitchFamily="34" charset="0"/>
              </a:rPr>
              <a:t>write for R-type and load</a:t>
            </a:r>
            <a:endParaRPr lang="en-AU" altLang="zh-TW" sz="1800" b="1">
              <a:latin typeface="Arial" panose="020B0604020202020204" pitchFamily="34" charset="0"/>
            </a:endParaRPr>
          </a:p>
        </p:txBody>
      </p:sp>
      <p:sp>
        <p:nvSpPr>
          <p:cNvPr id="63506" name="Line 45"/>
          <p:cNvSpPr>
            <a:spLocks noChangeShapeType="1"/>
          </p:cNvSpPr>
          <p:nvPr/>
        </p:nvSpPr>
        <p:spPr bwMode="auto">
          <a:xfrm flipH="1" flipV="1">
            <a:off x="6565900" y="3548064"/>
            <a:ext cx="623888"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7" name="Line 46"/>
          <p:cNvSpPr>
            <a:spLocks noChangeShapeType="1"/>
          </p:cNvSpPr>
          <p:nvPr/>
        </p:nvSpPr>
        <p:spPr bwMode="auto">
          <a:xfrm flipH="1" flipV="1">
            <a:off x="6877051" y="2540000"/>
            <a:ext cx="390525" cy="2592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8" name="Text Box 47"/>
          <p:cNvSpPr txBox="1">
            <a:spLocks noChangeArrowheads="1"/>
          </p:cNvSpPr>
          <p:nvPr/>
        </p:nvSpPr>
        <p:spPr bwMode="auto">
          <a:xfrm>
            <a:off x="9061451" y="5205414"/>
            <a:ext cx="15589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800" b="1">
                <a:latin typeface="Arial" panose="020B0604020202020204" pitchFamily="34" charset="0"/>
              </a:rPr>
              <a:t>sign-extend and add</a:t>
            </a:r>
            <a:endParaRPr lang="en-AU" altLang="zh-TW" sz="1800" b="1">
              <a:latin typeface="Arial" panose="020B0604020202020204" pitchFamily="34" charset="0"/>
            </a:endParaRPr>
          </a:p>
        </p:txBody>
      </p:sp>
      <p:sp>
        <p:nvSpPr>
          <p:cNvPr id="63509" name="Line 48"/>
          <p:cNvSpPr>
            <a:spLocks noChangeShapeType="1"/>
          </p:cNvSpPr>
          <p:nvPr/>
        </p:nvSpPr>
        <p:spPr bwMode="auto">
          <a:xfrm flipH="1" flipV="1">
            <a:off x="9217025" y="4556126"/>
            <a:ext cx="77788"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0" name="Line 49"/>
          <p:cNvSpPr>
            <a:spLocks noChangeShapeType="1"/>
          </p:cNvSpPr>
          <p:nvPr/>
        </p:nvSpPr>
        <p:spPr bwMode="auto">
          <a:xfrm flipV="1">
            <a:off x="9374188" y="3548064"/>
            <a:ext cx="0"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338285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ChangeArrowheads="1"/>
          </p:cNvSpPr>
          <p:nvPr/>
        </p:nvSpPr>
        <p:spPr bwMode="auto">
          <a:xfrm>
            <a:off x="4344989" y="1933575"/>
            <a:ext cx="51616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add</a:t>
            </a:r>
          </a:p>
        </p:txBody>
      </p:sp>
      <p:sp>
        <p:nvSpPr>
          <p:cNvPr id="64516" name="Rectangle 3"/>
          <p:cNvSpPr>
            <a:spLocks noChangeArrowheads="1"/>
          </p:cNvSpPr>
          <p:nvPr/>
        </p:nvSpPr>
        <p:spPr bwMode="auto">
          <a:xfrm>
            <a:off x="5318126" y="1933575"/>
            <a:ext cx="49372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sub</a:t>
            </a:r>
          </a:p>
        </p:txBody>
      </p:sp>
      <p:sp>
        <p:nvSpPr>
          <p:cNvPr id="64517" name="Rectangle 4"/>
          <p:cNvSpPr>
            <a:spLocks noChangeArrowheads="1"/>
          </p:cNvSpPr>
          <p:nvPr/>
        </p:nvSpPr>
        <p:spPr bwMode="auto">
          <a:xfrm>
            <a:off x="6426201" y="1933575"/>
            <a:ext cx="39113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lw</a:t>
            </a:r>
          </a:p>
        </p:txBody>
      </p:sp>
      <p:sp>
        <p:nvSpPr>
          <p:cNvPr id="64518" name="Rectangle 5"/>
          <p:cNvSpPr>
            <a:spLocks noChangeArrowheads="1"/>
          </p:cNvSpPr>
          <p:nvPr/>
        </p:nvSpPr>
        <p:spPr bwMode="auto">
          <a:xfrm>
            <a:off x="7481889" y="1933575"/>
            <a:ext cx="4135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sw</a:t>
            </a:r>
          </a:p>
        </p:txBody>
      </p:sp>
      <p:sp>
        <p:nvSpPr>
          <p:cNvPr id="64519" name="Rectangle 6"/>
          <p:cNvSpPr>
            <a:spLocks noChangeArrowheads="1"/>
          </p:cNvSpPr>
          <p:nvPr/>
        </p:nvSpPr>
        <p:spPr bwMode="auto">
          <a:xfrm>
            <a:off x="8472488" y="1933575"/>
            <a:ext cx="50494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beq</a:t>
            </a:r>
          </a:p>
        </p:txBody>
      </p:sp>
      <p:sp>
        <p:nvSpPr>
          <p:cNvPr id="64520" name="Rectangle 7"/>
          <p:cNvSpPr>
            <a:spLocks noChangeArrowheads="1"/>
          </p:cNvSpPr>
          <p:nvPr/>
        </p:nvSpPr>
        <p:spPr bwMode="auto">
          <a:xfrm>
            <a:off x="2693988" y="2238375"/>
            <a:ext cx="82394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RegDst</a:t>
            </a:r>
          </a:p>
        </p:txBody>
      </p:sp>
      <p:sp>
        <p:nvSpPr>
          <p:cNvPr id="64521" name="Rectangle 8"/>
          <p:cNvSpPr>
            <a:spLocks noChangeArrowheads="1"/>
          </p:cNvSpPr>
          <p:nvPr/>
        </p:nvSpPr>
        <p:spPr bwMode="auto">
          <a:xfrm>
            <a:off x="2693989" y="2543175"/>
            <a:ext cx="90999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ALUSrc</a:t>
            </a:r>
          </a:p>
        </p:txBody>
      </p:sp>
      <p:sp>
        <p:nvSpPr>
          <p:cNvPr id="64522" name="Rectangle 9"/>
          <p:cNvSpPr>
            <a:spLocks noChangeArrowheads="1"/>
          </p:cNvSpPr>
          <p:nvPr/>
        </p:nvSpPr>
        <p:spPr bwMode="auto">
          <a:xfrm>
            <a:off x="2693988" y="2847975"/>
            <a:ext cx="1155766"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MemtoReg</a:t>
            </a:r>
          </a:p>
        </p:txBody>
      </p:sp>
      <p:sp>
        <p:nvSpPr>
          <p:cNvPr id="64523" name="Rectangle 10"/>
          <p:cNvSpPr>
            <a:spLocks noChangeArrowheads="1"/>
          </p:cNvSpPr>
          <p:nvPr/>
        </p:nvSpPr>
        <p:spPr bwMode="auto">
          <a:xfrm>
            <a:off x="2693989" y="3152775"/>
            <a:ext cx="103823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RegWrite</a:t>
            </a:r>
          </a:p>
        </p:txBody>
      </p:sp>
      <p:sp>
        <p:nvSpPr>
          <p:cNvPr id="64524" name="Rectangle 11"/>
          <p:cNvSpPr>
            <a:spLocks noChangeArrowheads="1"/>
          </p:cNvSpPr>
          <p:nvPr/>
        </p:nvSpPr>
        <p:spPr bwMode="auto">
          <a:xfrm>
            <a:off x="2693989" y="3719513"/>
            <a:ext cx="1153649"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MemWrite</a:t>
            </a:r>
          </a:p>
        </p:txBody>
      </p:sp>
      <p:sp>
        <p:nvSpPr>
          <p:cNvPr id="64525" name="Rectangle 12"/>
          <p:cNvSpPr>
            <a:spLocks noChangeArrowheads="1"/>
          </p:cNvSpPr>
          <p:nvPr/>
        </p:nvSpPr>
        <p:spPr bwMode="auto">
          <a:xfrm>
            <a:off x="2693989" y="4024313"/>
            <a:ext cx="83516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Branch</a:t>
            </a:r>
          </a:p>
        </p:txBody>
      </p:sp>
      <p:sp>
        <p:nvSpPr>
          <p:cNvPr id="64526" name="Rectangle 13"/>
          <p:cNvSpPr>
            <a:spLocks noChangeArrowheads="1"/>
          </p:cNvSpPr>
          <p:nvPr/>
        </p:nvSpPr>
        <p:spPr bwMode="auto">
          <a:xfrm>
            <a:off x="2693988" y="4329113"/>
            <a:ext cx="9361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ALUop1</a:t>
            </a:r>
          </a:p>
        </p:txBody>
      </p:sp>
      <p:sp>
        <p:nvSpPr>
          <p:cNvPr id="64527" name="Rectangle 14"/>
          <p:cNvSpPr>
            <a:spLocks noChangeArrowheads="1"/>
          </p:cNvSpPr>
          <p:nvPr/>
        </p:nvSpPr>
        <p:spPr bwMode="auto">
          <a:xfrm>
            <a:off x="2693988" y="4676775"/>
            <a:ext cx="9361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ALUop0</a:t>
            </a:r>
          </a:p>
        </p:txBody>
      </p:sp>
      <p:sp>
        <p:nvSpPr>
          <p:cNvPr id="64528" name="Line 15"/>
          <p:cNvSpPr>
            <a:spLocks noChangeShapeType="1"/>
          </p:cNvSpPr>
          <p:nvPr/>
        </p:nvSpPr>
        <p:spPr bwMode="auto">
          <a:xfrm flipV="1">
            <a:off x="2546350" y="25146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9" name="Line 16"/>
          <p:cNvSpPr>
            <a:spLocks noChangeShapeType="1"/>
          </p:cNvSpPr>
          <p:nvPr/>
        </p:nvSpPr>
        <p:spPr bwMode="auto">
          <a:xfrm flipV="1">
            <a:off x="2546350" y="28194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Line 17"/>
          <p:cNvSpPr>
            <a:spLocks noChangeShapeType="1"/>
          </p:cNvSpPr>
          <p:nvPr/>
        </p:nvSpPr>
        <p:spPr bwMode="auto">
          <a:xfrm flipV="1">
            <a:off x="2546350" y="31242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1" name="Line 18"/>
          <p:cNvSpPr>
            <a:spLocks noChangeShapeType="1"/>
          </p:cNvSpPr>
          <p:nvPr/>
        </p:nvSpPr>
        <p:spPr bwMode="auto">
          <a:xfrm flipV="1">
            <a:off x="2546350" y="34290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2" name="Line 19"/>
          <p:cNvSpPr>
            <a:spLocks noChangeShapeType="1"/>
          </p:cNvSpPr>
          <p:nvPr/>
        </p:nvSpPr>
        <p:spPr bwMode="auto">
          <a:xfrm flipV="1">
            <a:off x="2546350" y="37338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3" name="Line 20"/>
          <p:cNvSpPr>
            <a:spLocks noChangeShapeType="1"/>
          </p:cNvSpPr>
          <p:nvPr/>
        </p:nvSpPr>
        <p:spPr bwMode="auto">
          <a:xfrm flipV="1">
            <a:off x="2546350" y="40386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Line 21"/>
          <p:cNvSpPr>
            <a:spLocks noChangeShapeType="1"/>
          </p:cNvSpPr>
          <p:nvPr/>
        </p:nvSpPr>
        <p:spPr bwMode="auto">
          <a:xfrm flipV="1">
            <a:off x="2546350" y="43434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5" name="Line 22"/>
          <p:cNvSpPr>
            <a:spLocks noChangeShapeType="1"/>
          </p:cNvSpPr>
          <p:nvPr/>
        </p:nvSpPr>
        <p:spPr bwMode="auto">
          <a:xfrm flipV="1">
            <a:off x="2546350" y="46482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6" name="Line 23"/>
          <p:cNvSpPr>
            <a:spLocks noChangeShapeType="1"/>
          </p:cNvSpPr>
          <p:nvPr/>
        </p:nvSpPr>
        <p:spPr bwMode="auto">
          <a:xfrm flipV="1">
            <a:off x="2546350" y="22098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7" name="Line 24"/>
          <p:cNvSpPr>
            <a:spLocks noChangeShapeType="1"/>
          </p:cNvSpPr>
          <p:nvPr/>
        </p:nvSpPr>
        <p:spPr bwMode="auto">
          <a:xfrm flipV="1">
            <a:off x="2546350" y="49530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8" name="Line 25"/>
          <p:cNvSpPr>
            <a:spLocks noChangeShapeType="1"/>
          </p:cNvSpPr>
          <p:nvPr/>
        </p:nvSpPr>
        <p:spPr bwMode="auto">
          <a:xfrm flipV="1">
            <a:off x="419735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9" name="Line 26"/>
          <p:cNvSpPr>
            <a:spLocks noChangeShapeType="1"/>
          </p:cNvSpPr>
          <p:nvPr/>
        </p:nvSpPr>
        <p:spPr bwMode="auto">
          <a:xfrm flipV="1">
            <a:off x="2546350" y="1905001"/>
            <a:ext cx="6686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0" name="Line 27"/>
          <p:cNvSpPr>
            <a:spLocks noChangeShapeType="1"/>
          </p:cNvSpPr>
          <p:nvPr/>
        </p:nvSpPr>
        <p:spPr bwMode="auto">
          <a:xfrm flipV="1">
            <a:off x="510540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1" name="Line 28"/>
          <p:cNvSpPr>
            <a:spLocks noChangeShapeType="1"/>
          </p:cNvSpPr>
          <p:nvPr/>
        </p:nvSpPr>
        <p:spPr bwMode="auto">
          <a:xfrm flipV="1">
            <a:off x="609600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2" name="Line 29"/>
          <p:cNvSpPr>
            <a:spLocks noChangeShapeType="1"/>
          </p:cNvSpPr>
          <p:nvPr/>
        </p:nvSpPr>
        <p:spPr bwMode="auto">
          <a:xfrm flipV="1">
            <a:off x="716915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3" name="Line 30"/>
          <p:cNvSpPr>
            <a:spLocks noChangeShapeType="1"/>
          </p:cNvSpPr>
          <p:nvPr/>
        </p:nvSpPr>
        <p:spPr bwMode="auto">
          <a:xfrm flipV="1">
            <a:off x="815975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4" name="Line 31"/>
          <p:cNvSpPr>
            <a:spLocks noChangeShapeType="1"/>
          </p:cNvSpPr>
          <p:nvPr/>
        </p:nvSpPr>
        <p:spPr bwMode="auto">
          <a:xfrm flipV="1">
            <a:off x="923290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5" name="Line 32"/>
          <p:cNvSpPr>
            <a:spLocks noChangeShapeType="1"/>
          </p:cNvSpPr>
          <p:nvPr/>
        </p:nvSpPr>
        <p:spPr bwMode="auto">
          <a:xfrm flipV="1">
            <a:off x="2546350" y="1922463"/>
            <a:ext cx="0" cy="3048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6" name="Rectangle 33"/>
          <p:cNvSpPr>
            <a:spLocks noChangeArrowheads="1"/>
          </p:cNvSpPr>
          <p:nvPr/>
        </p:nvSpPr>
        <p:spPr bwMode="auto">
          <a:xfrm>
            <a:off x="4427539" y="22383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47" name="Rectangle 34"/>
          <p:cNvSpPr>
            <a:spLocks noChangeArrowheads="1"/>
          </p:cNvSpPr>
          <p:nvPr/>
        </p:nvSpPr>
        <p:spPr bwMode="auto">
          <a:xfrm>
            <a:off x="4427539" y="25431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48" name="Rectangle 35"/>
          <p:cNvSpPr>
            <a:spLocks noChangeArrowheads="1"/>
          </p:cNvSpPr>
          <p:nvPr/>
        </p:nvSpPr>
        <p:spPr bwMode="auto">
          <a:xfrm>
            <a:off x="4427539" y="28479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49" name="Rectangle 36"/>
          <p:cNvSpPr>
            <a:spLocks noChangeArrowheads="1"/>
          </p:cNvSpPr>
          <p:nvPr/>
        </p:nvSpPr>
        <p:spPr bwMode="auto">
          <a:xfrm>
            <a:off x="4427539" y="3152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50" name="Rectangle 37"/>
          <p:cNvSpPr>
            <a:spLocks noChangeArrowheads="1"/>
          </p:cNvSpPr>
          <p:nvPr/>
        </p:nvSpPr>
        <p:spPr bwMode="auto">
          <a:xfrm>
            <a:off x="4427539" y="37195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51" name="Rectangle 38"/>
          <p:cNvSpPr>
            <a:spLocks noChangeArrowheads="1"/>
          </p:cNvSpPr>
          <p:nvPr/>
        </p:nvSpPr>
        <p:spPr bwMode="auto">
          <a:xfrm>
            <a:off x="4427539" y="40243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52" name="Rectangle 39"/>
          <p:cNvSpPr>
            <a:spLocks noChangeArrowheads="1"/>
          </p:cNvSpPr>
          <p:nvPr/>
        </p:nvSpPr>
        <p:spPr bwMode="auto">
          <a:xfrm>
            <a:off x="4427539" y="43291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53" name="Rectangle 40"/>
          <p:cNvSpPr>
            <a:spLocks noChangeArrowheads="1"/>
          </p:cNvSpPr>
          <p:nvPr/>
        </p:nvSpPr>
        <p:spPr bwMode="auto">
          <a:xfrm>
            <a:off x="4445001" y="4676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54" name="Rectangle 41"/>
          <p:cNvSpPr>
            <a:spLocks noChangeArrowheads="1"/>
          </p:cNvSpPr>
          <p:nvPr/>
        </p:nvSpPr>
        <p:spPr bwMode="auto">
          <a:xfrm>
            <a:off x="5400676" y="22383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55" name="Rectangle 42"/>
          <p:cNvSpPr>
            <a:spLocks noChangeArrowheads="1"/>
          </p:cNvSpPr>
          <p:nvPr/>
        </p:nvSpPr>
        <p:spPr bwMode="auto">
          <a:xfrm>
            <a:off x="5400676" y="25431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56" name="Rectangle 43"/>
          <p:cNvSpPr>
            <a:spLocks noChangeArrowheads="1"/>
          </p:cNvSpPr>
          <p:nvPr/>
        </p:nvSpPr>
        <p:spPr bwMode="auto">
          <a:xfrm>
            <a:off x="5400676" y="28479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57" name="Rectangle 44"/>
          <p:cNvSpPr>
            <a:spLocks noChangeArrowheads="1"/>
          </p:cNvSpPr>
          <p:nvPr/>
        </p:nvSpPr>
        <p:spPr bwMode="auto">
          <a:xfrm>
            <a:off x="5400676" y="3152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58" name="Rectangle 45"/>
          <p:cNvSpPr>
            <a:spLocks noChangeArrowheads="1"/>
          </p:cNvSpPr>
          <p:nvPr/>
        </p:nvSpPr>
        <p:spPr bwMode="auto">
          <a:xfrm>
            <a:off x="5400676" y="37195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59" name="Rectangle 46"/>
          <p:cNvSpPr>
            <a:spLocks noChangeArrowheads="1"/>
          </p:cNvSpPr>
          <p:nvPr/>
        </p:nvSpPr>
        <p:spPr bwMode="auto">
          <a:xfrm>
            <a:off x="5400676" y="40243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60" name="Rectangle 47"/>
          <p:cNvSpPr>
            <a:spLocks noChangeArrowheads="1"/>
          </p:cNvSpPr>
          <p:nvPr/>
        </p:nvSpPr>
        <p:spPr bwMode="auto">
          <a:xfrm>
            <a:off x="5400676" y="43291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61" name="Rectangle 48"/>
          <p:cNvSpPr>
            <a:spLocks noChangeArrowheads="1"/>
          </p:cNvSpPr>
          <p:nvPr/>
        </p:nvSpPr>
        <p:spPr bwMode="auto">
          <a:xfrm>
            <a:off x="5373689" y="4676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62" name="Rectangle 49"/>
          <p:cNvSpPr>
            <a:spLocks noChangeArrowheads="1"/>
          </p:cNvSpPr>
          <p:nvPr/>
        </p:nvSpPr>
        <p:spPr bwMode="auto">
          <a:xfrm>
            <a:off x="6508751" y="22383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63" name="Rectangle 50"/>
          <p:cNvSpPr>
            <a:spLocks noChangeArrowheads="1"/>
          </p:cNvSpPr>
          <p:nvPr/>
        </p:nvSpPr>
        <p:spPr bwMode="auto">
          <a:xfrm>
            <a:off x="6508751" y="25431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64" name="Rectangle 51"/>
          <p:cNvSpPr>
            <a:spLocks noChangeArrowheads="1"/>
          </p:cNvSpPr>
          <p:nvPr/>
        </p:nvSpPr>
        <p:spPr bwMode="auto">
          <a:xfrm>
            <a:off x="6508751" y="28479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65" name="Rectangle 52"/>
          <p:cNvSpPr>
            <a:spLocks noChangeArrowheads="1"/>
          </p:cNvSpPr>
          <p:nvPr/>
        </p:nvSpPr>
        <p:spPr bwMode="auto">
          <a:xfrm>
            <a:off x="6508751" y="3152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66" name="Rectangle 53"/>
          <p:cNvSpPr>
            <a:spLocks noChangeArrowheads="1"/>
          </p:cNvSpPr>
          <p:nvPr/>
        </p:nvSpPr>
        <p:spPr bwMode="auto">
          <a:xfrm>
            <a:off x="6508751" y="37195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67" name="Rectangle 54"/>
          <p:cNvSpPr>
            <a:spLocks noChangeArrowheads="1"/>
          </p:cNvSpPr>
          <p:nvPr/>
        </p:nvSpPr>
        <p:spPr bwMode="auto">
          <a:xfrm>
            <a:off x="6508751" y="40243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68" name="Rectangle 55"/>
          <p:cNvSpPr>
            <a:spLocks noChangeArrowheads="1"/>
          </p:cNvSpPr>
          <p:nvPr/>
        </p:nvSpPr>
        <p:spPr bwMode="auto">
          <a:xfrm>
            <a:off x="6508751" y="43291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69" name="Rectangle 56"/>
          <p:cNvSpPr>
            <a:spLocks noChangeArrowheads="1"/>
          </p:cNvSpPr>
          <p:nvPr/>
        </p:nvSpPr>
        <p:spPr bwMode="auto">
          <a:xfrm>
            <a:off x="6529389" y="4676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70" name="Rectangle 57"/>
          <p:cNvSpPr>
            <a:spLocks noChangeArrowheads="1"/>
          </p:cNvSpPr>
          <p:nvPr/>
        </p:nvSpPr>
        <p:spPr bwMode="auto">
          <a:xfrm>
            <a:off x="7564439" y="22383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a:t>x</a:t>
            </a:r>
          </a:p>
        </p:txBody>
      </p:sp>
      <p:sp>
        <p:nvSpPr>
          <p:cNvPr id="64571" name="Rectangle 58"/>
          <p:cNvSpPr>
            <a:spLocks noChangeArrowheads="1"/>
          </p:cNvSpPr>
          <p:nvPr/>
        </p:nvSpPr>
        <p:spPr bwMode="auto">
          <a:xfrm>
            <a:off x="7564439" y="25431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72" name="Rectangle 59"/>
          <p:cNvSpPr>
            <a:spLocks noChangeArrowheads="1"/>
          </p:cNvSpPr>
          <p:nvPr/>
        </p:nvSpPr>
        <p:spPr bwMode="auto">
          <a:xfrm>
            <a:off x="7564439" y="28479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a:t>x</a:t>
            </a:r>
          </a:p>
        </p:txBody>
      </p:sp>
      <p:sp>
        <p:nvSpPr>
          <p:cNvPr id="64573" name="Rectangle 60"/>
          <p:cNvSpPr>
            <a:spLocks noChangeArrowheads="1"/>
          </p:cNvSpPr>
          <p:nvPr/>
        </p:nvSpPr>
        <p:spPr bwMode="auto">
          <a:xfrm>
            <a:off x="7564439" y="3152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74" name="Rectangle 61"/>
          <p:cNvSpPr>
            <a:spLocks noChangeArrowheads="1"/>
          </p:cNvSpPr>
          <p:nvPr/>
        </p:nvSpPr>
        <p:spPr bwMode="auto">
          <a:xfrm>
            <a:off x="7564439" y="37195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75" name="Rectangle 62"/>
          <p:cNvSpPr>
            <a:spLocks noChangeArrowheads="1"/>
          </p:cNvSpPr>
          <p:nvPr/>
        </p:nvSpPr>
        <p:spPr bwMode="auto">
          <a:xfrm>
            <a:off x="7564439" y="40243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76" name="Rectangle 63"/>
          <p:cNvSpPr>
            <a:spLocks noChangeArrowheads="1"/>
          </p:cNvSpPr>
          <p:nvPr/>
        </p:nvSpPr>
        <p:spPr bwMode="auto">
          <a:xfrm>
            <a:off x="7564439" y="43291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77" name="Rectangle 64"/>
          <p:cNvSpPr>
            <a:spLocks noChangeArrowheads="1"/>
          </p:cNvSpPr>
          <p:nvPr/>
        </p:nvSpPr>
        <p:spPr bwMode="auto">
          <a:xfrm>
            <a:off x="7581901" y="4676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78" name="Rectangle 65"/>
          <p:cNvSpPr>
            <a:spLocks noChangeArrowheads="1"/>
          </p:cNvSpPr>
          <p:nvPr/>
        </p:nvSpPr>
        <p:spPr bwMode="auto">
          <a:xfrm>
            <a:off x="8555039" y="22383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a:t>x</a:t>
            </a:r>
          </a:p>
        </p:txBody>
      </p:sp>
      <p:sp>
        <p:nvSpPr>
          <p:cNvPr id="64579" name="Rectangle 66"/>
          <p:cNvSpPr>
            <a:spLocks noChangeArrowheads="1"/>
          </p:cNvSpPr>
          <p:nvPr/>
        </p:nvSpPr>
        <p:spPr bwMode="auto">
          <a:xfrm>
            <a:off x="8555039" y="25431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80" name="Rectangle 67"/>
          <p:cNvSpPr>
            <a:spLocks noChangeArrowheads="1"/>
          </p:cNvSpPr>
          <p:nvPr/>
        </p:nvSpPr>
        <p:spPr bwMode="auto">
          <a:xfrm>
            <a:off x="8555039" y="28479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a:t>x</a:t>
            </a:r>
          </a:p>
        </p:txBody>
      </p:sp>
      <p:sp>
        <p:nvSpPr>
          <p:cNvPr id="64581" name="Rectangle 68"/>
          <p:cNvSpPr>
            <a:spLocks noChangeArrowheads="1"/>
          </p:cNvSpPr>
          <p:nvPr/>
        </p:nvSpPr>
        <p:spPr bwMode="auto">
          <a:xfrm>
            <a:off x="8555039" y="3152775"/>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82" name="Rectangle 69"/>
          <p:cNvSpPr>
            <a:spLocks noChangeArrowheads="1"/>
          </p:cNvSpPr>
          <p:nvPr/>
        </p:nvSpPr>
        <p:spPr bwMode="auto">
          <a:xfrm>
            <a:off x="8555039" y="37195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83" name="Rectangle 70"/>
          <p:cNvSpPr>
            <a:spLocks noChangeArrowheads="1"/>
          </p:cNvSpPr>
          <p:nvPr/>
        </p:nvSpPr>
        <p:spPr bwMode="auto">
          <a:xfrm>
            <a:off x="8555039" y="40243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84" name="Rectangle 71"/>
          <p:cNvSpPr>
            <a:spLocks noChangeArrowheads="1"/>
          </p:cNvSpPr>
          <p:nvPr/>
        </p:nvSpPr>
        <p:spPr bwMode="auto">
          <a:xfrm>
            <a:off x="8555039" y="432911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585" name="Rectangle 72"/>
          <p:cNvSpPr>
            <a:spLocks noChangeArrowheads="1"/>
          </p:cNvSpPr>
          <p:nvPr/>
        </p:nvSpPr>
        <p:spPr bwMode="auto">
          <a:xfrm>
            <a:off x="8593139" y="4692650"/>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586" name="Line 73"/>
          <p:cNvSpPr>
            <a:spLocks noChangeShapeType="1"/>
          </p:cNvSpPr>
          <p:nvPr/>
        </p:nvSpPr>
        <p:spPr bwMode="auto">
          <a:xfrm flipV="1">
            <a:off x="4197350" y="1600201"/>
            <a:ext cx="5035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87" name="Rectangle 74"/>
          <p:cNvSpPr>
            <a:spLocks noChangeArrowheads="1"/>
          </p:cNvSpPr>
          <p:nvPr/>
        </p:nvSpPr>
        <p:spPr bwMode="auto">
          <a:xfrm>
            <a:off x="3602039" y="1323975"/>
            <a:ext cx="5738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func</a:t>
            </a:r>
          </a:p>
        </p:txBody>
      </p:sp>
      <p:sp>
        <p:nvSpPr>
          <p:cNvPr id="64588" name="Rectangle 75"/>
          <p:cNvSpPr>
            <a:spLocks noChangeArrowheads="1"/>
          </p:cNvSpPr>
          <p:nvPr/>
        </p:nvSpPr>
        <p:spPr bwMode="auto">
          <a:xfrm>
            <a:off x="3767138" y="1628775"/>
            <a:ext cx="40235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op</a:t>
            </a:r>
          </a:p>
        </p:txBody>
      </p:sp>
      <p:sp>
        <p:nvSpPr>
          <p:cNvPr id="64589" name="Rectangle 76"/>
          <p:cNvSpPr>
            <a:spLocks noChangeArrowheads="1"/>
          </p:cNvSpPr>
          <p:nvPr/>
        </p:nvSpPr>
        <p:spPr bwMode="auto">
          <a:xfrm>
            <a:off x="4191000" y="1628775"/>
            <a:ext cx="85279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00 0000</a:t>
            </a:r>
          </a:p>
        </p:txBody>
      </p:sp>
      <p:sp>
        <p:nvSpPr>
          <p:cNvPr id="64590" name="Rectangle 77"/>
          <p:cNvSpPr>
            <a:spLocks noChangeArrowheads="1"/>
          </p:cNvSpPr>
          <p:nvPr/>
        </p:nvSpPr>
        <p:spPr bwMode="auto">
          <a:xfrm>
            <a:off x="5099050" y="1628775"/>
            <a:ext cx="85279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00 0000</a:t>
            </a:r>
          </a:p>
        </p:txBody>
      </p:sp>
      <p:sp>
        <p:nvSpPr>
          <p:cNvPr id="64591" name="Rectangle 78"/>
          <p:cNvSpPr>
            <a:spLocks noChangeArrowheads="1"/>
          </p:cNvSpPr>
          <p:nvPr/>
        </p:nvSpPr>
        <p:spPr bwMode="auto">
          <a:xfrm>
            <a:off x="6178550" y="1628775"/>
            <a:ext cx="84516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10 0011</a:t>
            </a:r>
          </a:p>
        </p:txBody>
      </p:sp>
      <p:sp>
        <p:nvSpPr>
          <p:cNvPr id="64592" name="Rectangle 79"/>
          <p:cNvSpPr>
            <a:spLocks noChangeArrowheads="1"/>
          </p:cNvSpPr>
          <p:nvPr/>
        </p:nvSpPr>
        <p:spPr bwMode="auto">
          <a:xfrm>
            <a:off x="7251700" y="1628775"/>
            <a:ext cx="84516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10 1011</a:t>
            </a:r>
          </a:p>
        </p:txBody>
      </p:sp>
      <p:sp>
        <p:nvSpPr>
          <p:cNvPr id="64593" name="Rectangle 80"/>
          <p:cNvSpPr>
            <a:spLocks noChangeArrowheads="1"/>
          </p:cNvSpPr>
          <p:nvPr/>
        </p:nvSpPr>
        <p:spPr bwMode="auto">
          <a:xfrm>
            <a:off x="8307388" y="1628775"/>
            <a:ext cx="85279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00 0100</a:t>
            </a:r>
          </a:p>
        </p:txBody>
      </p:sp>
      <p:sp>
        <p:nvSpPr>
          <p:cNvPr id="64594" name="Line 81"/>
          <p:cNvSpPr>
            <a:spLocks noChangeShapeType="1"/>
          </p:cNvSpPr>
          <p:nvPr/>
        </p:nvSpPr>
        <p:spPr bwMode="auto">
          <a:xfrm flipV="1">
            <a:off x="4197350" y="1312863"/>
            <a:ext cx="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95" name="Line 82"/>
          <p:cNvSpPr>
            <a:spLocks noChangeShapeType="1"/>
          </p:cNvSpPr>
          <p:nvPr/>
        </p:nvSpPr>
        <p:spPr bwMode="auto">
          <a:xfrm flipV="1">
            <a:off x="4197350" y="1295401"/>
            <a:ext cx="5035550" cy="174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96" name="Line 83"/>
          <p:cNvSpPr>
            <a:spLocks noChangeShapeType="1"/>
          </p:cNvSpPr>
          <p:nvPr/>
        </p:nvSpPr>
        <p:spPr bwMode="auto">
          <a:xfrm flipV="1">
            <a:off x="5105400" y="1312863"/>
            <a:ext cx="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97" name="Line 84"/>
          <p:cNvSpPr>
            <a:spLocks noChangeShapeType="1"/>
          </p:cNvSpPr>
          <p:nvPr/>
        </p:nvSpPr>
        <p:spPr bwMode="auto">
          <a:xfrm flipV="1">
            <a:off x="6096000" y="1312863"/>
            <a:ext cx="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98" name="Line 85"/>
          <p:cNvSpPr>
            <a:spLocks noChangeShapeType="1"/>
          </p:cNvSpPr>
          <p:nvPr/>
        </p:nvSpPr>
        <p:spPr bwMode="auto">
          <a:xfrm flipV="1">
            <a:off x="7169150" y="1617663"/>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99" name="Line 86"/>
          <p:cNvSpPr>
            <a:spLocks noChangeShapeType="1"/>
          </p:cNvSpPr>
          <p:nvPr/>
        </p:nvSpPr>
        <p:spPr bwMode="auto">
          <a:xfrm flipV="1">
            <a:off x="8159750" y="1617663"/>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00" name="Line 87"/>
          <p:cNvSpPr>
            <a:spLocks noChangeShapeType="1"/>
          </p:cNvSpPr>
          <p:nvPr/>
        </p:nvSpPr>
        <p:spPr bwMode="auto">
          <a:xfrm flipV="1">
            <a:off x="9232900" y="1312863"/>
            <a:ext cx="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01" name="Rectangle 88"/>
          <p:cNvSpPr>
            <a:spLocks noChangeArrowheads="1"/>
          </p:cNvSpPr>
          <p:nvPr/>
        </p:nvSpPr>
        <p:spPr bwMode="auto">
          <a:xfrm>
            <a:off x="1669950" y="1552575"/>
            <a:ext cx="118288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a:t>Appendix A</a:t>
            </a:r>
          </a:p>
        </p:txBody>
      </p:sp>
      <p:sp>
        <p:nvSpPr>
          <p:cNvPr id="64602" name="Line 89"/>
          <p:cNvSpPr>
            <a:spLocks noChangeShapeType="1"/>
          </p:cNvSpPr>
          <p:nvPr/>
        </p:nvSpPr>
        <p:spPr bwMode="auto">
          <a:xfrm>
            <a:off x="2628900" y="1465263"/>
            <a:ext cx="9906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03" name="Rectangle 90"/>
          <p:cNvSpPr>
            <a:spLocks noChangeArrowheads="1"/>
          </p:cNvSpPr>
          <p:nvPr/>
        </p:nvSpPr>
        <p:spPr bwMode="auto">
          <a:xfrm>
            <a:off x="4191000" y="1323975"/>
            <a:ext cx="85279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10 0000</a:t>
            </a:r>
          </a:p>
        </p:txBody>
      </p:sp>
      <p:sp>
        <p:nvSpPr>
          <p:cNvPr id="64604" name="Rectangle 91"/>
          <p:cNvSpPr>
            <a:spLocks noChangeArrowheads="1"/>
          </p:cNvSpPr>
          <p:nvPr/>
        </p:nvSpPr>
        <p:spPr bwMode="auto">
          <a:xfrm>
            <a:off x="2186035" y="1323975"/>
            <a:ext cx="482504"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a:t>See</a:t>
            </a:r>
          </a:p>
        </p:txBody>
      </p:sp>
      <p:sp>
        <p:nvSpPr>
          <p:cNvPr id="64605" name="Line 92"/>
          <p:cNvSpPr>
            <a:spLocks noChangeShapeType="1"/>
          </p:cNvSpPr>
          <p:nvPr/>
        </p:nvSpPr>
        <p:spPr bwMode="auto">
          <a:xfrm>
            <a:off x="3041650" y="1465263"/>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06" name="Line 93"/>
          <p:cNvSpPr>
            <a:spLocks noChangeShapeType="1"/>
          </p:cNvSpPr>
          <p:nvPr/>
        </p:nvSpPr>
        <p:spPr bwMode="auto">
          <a:xfrm>
            <a:off x="3041650" y="1770063"/>
            <a:ext cx="74295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07" name="Rectangle 94"/>
          <p:cNvSpPr>
            <a:spLocks noChangeArrowheads="1"/>
          </p:cNvSpPr>
          <p:nvPr/>
        </p:nvSpPr>
        <p:spPr bwMode="auto">
          <a:xfrm>
            <a:off x="5099050" y="1323975"/>
            <a:ext cx="85279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10 0010</a:t>
            </a:r>
          </a:p>
        </p:txBody>
      </p:sp>
      <p:sp>
        <p:nvSpPr>
          <p:cNvPr id="64608" name="Rectangle 95"/>
          <p:cNvSpPr>
            <a:spLocks noChangeArrowheads="1"/>
          </p:cNvSpPr>
          <p:nvPr/>
        </p:nvSpPr>
        <p:spPr bwMode="auto">
          <a:xfrm>
            <a:off x="6904038" y="1323975"/>
            <a:ext cx="1762662"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We Don’t Care :-)</a:t>
            </a:r>
          </a:p>
        </p:txBody>
      </p:sp>
      <p:sp>
        <p:nvSpPr>
          <p:cNvPr id="64609" name="Rectangle 96"/>
          <p:cNvSpPr>
            <a:spLocks noGrp="1" noChangeArrowheads="1"/>
          </p:cNvSpPr>
          <p:nvPr>
            <p:ph type="title"/>
          </p:nvPr>
        </p:nvSpPr>
        <p:spPr/>
        <p:txBody>
          <a:bodyPr/>
          <a:lstStyle/>
          <a:p>
            <a:r>
              <a:rPr lang="en-US" altLang="zh-TW" smtClean="0"/>
              <a:t>Truth Table of Control Signals</a:t>
            </a:r>
          </a:p>
        </p:txBody>
      </p:sp>
      <p:sp>
        <p:nvSpPr>
          <p:cNvPr id="64610" name="Rectangle 97"/>
          <p:cNvSpPr>
            <a:spLocks noChangeArrowheads="1"/>
          </p:cNvSpPr>
          <p:nvPr/>
        </p:nvSpPr>
        <p:spPr bwMode="auto">
          <a:xfrm>
            <a:off x="2693988" y="3446463"/>
            <a:ext cx="109805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t>MemRead</a:t>
            </a:r>
          </a:p>
        </p:txBody>
      </p:sp>
      <p:sp>
        <p:nvSpPr>
          <p:cNvPr id="64611" name="Rectangle 98"/>
          <p:cNvSpPr>
            <a:spLocks noChangeArrowheads="1"/>
          </p:cNvSpPr>
          <p:nvPr/>
        </p:nvSpPr>
        <p:spPr bwMode="auto">
          <a:xfrm>
            <a:off x="4427539" y="344646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612" name="Rectangle 99"/>
          <p:cNvSpPr>
            <a:spLocks noChangeArrowheads="1"/>
          </p:cNvSpPr>
          <p:nvPr/>
        </p:nvSpPr>
        <p:spPr bwMode="auto">
          <a:xfrm>
            <a:off x="5400676" y="344646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613" name="Rectangle 100"/>
          <p:cNvSpPr>
            <a:spLocks noChangeArrowheads="1"/>
          </p:cNvSpPr>
          <p:nvPr/>
        </p:nvSpPr>
        <p:spPr bwMode="auto">
          <a:xfrm>
            <a:off x="6508751" y="344646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1</a:t>
            </a:r>
          </a:p>
        </p:txBody>
      </p:sp>
      <p:sp>
        <p:nvSpPr>
          <p:cNvPr id="64614" name="Rectangle 101"/>
          <p:cNvSpPr>
            <a:spLocks noChangeArrowheads="1"/>
          </p:cNvSpPr>
          <p:nvPr/>
        </p:nvSpPr>
        <p:spPr bwMode="auto">
          <a:xfrm>
            <a:off x="7564439" y="344646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sp>
        <p:nvSpPr>
          <p:cNvPr id="64615" name="Rectangle 102"/>
          <p:cNvSpPr>
            <a:spLocks noChangeArrowheads="1"/>
          </p:cNvSpPr>
          <p:nvPr/>
        </p:nvSpPr>
        <p:spPr bwMode="auto">
          <a:xfrm>
            <a:off x="8555039" y="3446463"/>
            <a:ext cx="288541"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a:t>0</a:t>
            </a:r>
          </a:p>
        </p:txBody>
      </p:sp>
      <p:grpSp>
        <p:nvGrpSpPr>
          <p:cNvPr id="64616" name="Group 104"/>
          <p:cNvGrpSpPr>
            <a:grpSpLocks/>
          </p:cNvGrpSpPr>
          <p:nvPr/>
        </p:nvGrpSpPr>
        <p:grpSpPr bwMode="auto">
          <a:xfrm>
            <a:off x="2033588" y="5040314"/>
            <a:ext cx="8355012" cy="1482725"/>
            <a:chOff x="518" y="487"/>
            <a:chExt cx="4858" cy="934"/>
          </a:xfrm>
        </p:grpSpPr>
        <p:sp>
          <p:nvSpPr>
            <p:cNvPr id="64617" name="Rectangle 105"/>
            <p:cNvSpPr>
              <a:spLocks noChangeArrowheads="1"/>
            </p:cNvSpPr>
            <p:nvPr/>
          </p:nvSpPr>
          <p:spPr bwMode="auto">
            <a:xfrm>
              <a:off x="1160" y="536"/>
              <a:ext cx="608" cy="8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64618" name="Rectangle 106"/>
            <p:cNvSpPr>
              <a:spLocks noChangeArrowheads="1"/>
            </p:cNvSpPr>
            <p:nvPr/>
          </p:nvSpPr>
          <p:spPr bwMode="auto">
            <a:xfrm>
              <a:off x="1195" y="809"/>
              <a:ext cx="532"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Main</a:t>
              </a:r>
            </a:p>
            <a:p>
              <a:pPr algn="ctr"/>
              <a:r>
                <a:rPr kumimoji="1" lang="en-US" altLang="zh-TW" sz="1600" b="1">
                  <a:latin typeface="Arial" panose="020B0604020202020204" pitchFamily="34" charset="0"/>
                </a:rPr>
                <a:t>Control</a:t>
              </a:r>
            </a:p>
          </p:txBody>
        </p:sp>
        <p:sp>
          <p:nvSpPr>
            <p:cNvPr id="64619" name="Line 107"/>
            <p:cNvSpPr>
              <a:spLocks noChangeShapeType="1"/>
            </p:cNvSpPr>
            <p:nvPr/>
          </p:nvSpPr>
          <p:spPr bwMode="auto">
            <a:xfrm>
              <a:off x="576" y="960"/>
              <a:ext cx="576"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20" name="Line 108"/>
            <p:cNvSpPr>
              <a:spLocks noChangeShapeType="1"/>
            </p:cNvSpPr>
            <p:nvPr/>
          </p:nvSpPr>
          <p:spPr bwMode="auto">
            <a:xfrm flipH="1">
              <a:off x="816" y="864"/>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21" name="Rectangle 109"/>
            <p:cNvSpPr>
              <a:spLocks noChangeArrowheads="1"/>
            </p:cNvSpPr>
            <p:nvPr/>
          </p:nvSpPr>
          <p:spPr bwMode="auto">
            <a:xfrm>
              <a:off x="518" y="775"/>
              <a:ext cx="58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Op code</a:t>
              </a:r>
            </a:p>
          </p:txBody>
        </p:sp>
        <p:sp>
          <p:nvSpPr>
            <p:cNvPr id="64622" name="Rectangle 110"/>
            <p:cNvSpPr>
              <a:spLocks noChangeArrowheads="1"/>
            </p:cNvSpPr>
            <p:nvPr/>
          </p:nvSpPr>
          <p:spPr bwMode="auto">
            <a:xfrm>
              <a:off x="662" y="967"/>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a:t>
              </a:r>
            </a:p>
          </p:txBody>
        </p:sp>
        <p:grpSp>
          <p:nvGrpSpPr>
            <p:cNvPr id="64623" name="Group 111"/>
            <p:cNvGrpSpPr>
              <a:grpSpLocks/>
            </p:cNvGrpSpPr>
            <p:nvPr/>
          </p:nvGrpSpPr>
          <p:grpSpPr bwMode="auto">
            <a:xfrm>
              <a:off x="4040" y="680"/>
              <a:ext cx="608" cy="656"/>
              <a:chOff x="4040" y="680"/>
              <a:chExt cx="608" cy="656"/>
            </a:xfrm>
          </p:grpSpPr>
          <p:sp>
            <p:nvSpPr>
              <p:cNvPr id="64641" name="Rectangle 112"/>
              <p:cNvSpPr>
                <a:spLocks noChangeArrowheads="1"/>
              </p:cNvSpPr>
              <p:nvPr/>
            </p:nvSpPr>
            <p:spPr bwMode="auto">
              <a:xfrm>
                <a:off x="4040" y="680"/>
                <a:ext cx="608" cy="65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64642" name="Rectangle 113"/>
              <p:cNvSpPr>
                <a:spLocks noChangeArrowheads="1"/>
              </p:cNvSpPr>
              <p:nvPr/>
            </p:nvSpPr>
            <p:spPr bwMode="auto">
              <a:xfrm>
                <a:off x="4075" y="740"/>
                <a:ext cx="532"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kumimoji="1" lang="en-US" altLang="zh-TW" sz="1600" b="1">
                    <a:latin typeface="Arial" panose="020B0604020202020204" pitchFamily="34" charset="0"/>
                  </a:rPr>
                  <a:t>ALU</a:t>
                </a:r>
              </a:p>
              <a:p>
                <a:pPr algn="ctr"/>
                <a:r>
                  <a:rPr kumimoji="1" lang="en-US" altLang="zh-TW" sz="1600" b="1">
                    <a:latin typeface="Arial" panose="020B0604020202020204" pitchFamily="34" charset="0"/>
                  </a:rPr>
                  <a:t>Control</a:t>
                </a:r>
              </a:p>
              <a:p>
                <a:pPr algn="ctr"/>
                <a:r>
                  <a:rPr kumimoji="1" lang="en-US" altLang="zh-TW" sz="1600" b="1">
                    <a:latin typeface="Arial" panose="020B0604020202020204" pitchFamily="34" charset="0"/>
                  </a:rPr>
                  <a:t>(Local)</a:t>
                </a:r>
              </a:p>
            </p:txBody>
          </p:sp>
        </p:grpSp>
        <p:sp>
          <p:nvSpPr>
            <p:cNvPr id="64624" name="Line 114"/>
            <p:cNvSpPr>
              <a:spLocks noChangeShapeType="1"/>
            </p:cNvSpPr>
            <p:nvPr/>
          </p:nvSpPr>
          <p:spPr bwMode="auto">
            <a:xfrm>
              <a:off x="1776" y="1200"/>
              <a:ext cx="2256"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25" name="Line 115"/>
            <p:cNvSpPr>
              <a:spLocks noChangeShapeType="1"/>
            </p:cNvSpPr>
            <p:nvPr/>
          </p:nvSpPr>
          <p:spPr bwMode="auto">
            <a:xfrm flipH="1">
              <a:off x="2304" y="1104"/>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26" name="Rectangle 116"/>
            <p:cNvSpPr>
              <a:spLocks noChangeArrowheads="1"/>
            </p:cNvSpPr>
            <p:nvPr/>
          </p:nvSpPr>
          <p:spPr bwMode="auto">
            <a:xfrm>
              <a:off x="3398" y="583"/>
              <a:ext cx="36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func</a:t>
              </a:r>
            </a:p>
          </p:txBody>
        </p:sp>
        <p:sp>
          <p:nvSpPr>
            <p:cNvPr id="64627" name="Rectangle 117"/>
            <p:cNvSpPr>
              <a:spLocks noChangeArrowheads="1"/>
            </p:cNvSpPr>
            <p:nvPr/>
          </p:nvSpPr>
          <p:spPr bwMode="auto">
            <a:xfrm>
              <a:off x="2150" y="1207"/>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2</a:t>
              </a:r>
            </a:p>
          </p:txBody>
        </p:sp>
        <p:sp>
          <p:nvSpPr>
            <p:cNvPr id="64628" name="Line 118"/>
            <p:cNvSpPr>
              <a:spLocks noChangeShapeType="1"/>
            </p:cNvSpPr>
            <p:nvPr/>
          </p:nvSpPr>
          <p:spPr bwMode="auto">
            <a:xfrm flipH="1">
              <a:off x="3696" y="672"/>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29" name="Rectangle 119"/>
            <p:cNvSpPr>
              <a:spLocks noChangeArrowheads="1"/>
            </p:cNvSpPr>
            <p:nvPr/>
          </p:nvSpPr>
          <p:spPr bwMode="auto">
            <a:xfrm>
              <a:off x="3542" y="775"/>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6</a:t>
              </a:r>
            </a:p>
          </p:txBody>
        </p:sp>
        <p:sp>
          <p:nvSpPr>
            <p:cNvPr id="64630" name="Rectangle 120"/>
            <p:cNvSpPr>
              <a:spLocks noChangeArrowheads="1"/>
            </p:cNvSpPr>
            <p:nvPr/>
          </p:nvSpPr>
          <p:spPr bwMode="auto">
            <a:xfrm>
              <a:off x="1814" y="1015"/>
              <a:ext cx="498"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ALUop</a:t>
              </a:r>
            </a:p>
          </p:txBody>
        </p:sp>
        <p:sp>
          <p:nvSpPr>
            <p:cNvPr id="64631" name="Line 121"/>
            <p:cNvSpPr>
              <a:spLocks noChangeShapeType="1"/>
            </p:cNvSpPr>
            <p:nvPr/>
          </p:nvSpPr>
          <p:spPr bwMode="auto">
            <a:xfrm flipH="1">
              <a:off x="3408" y="768"/>
              <a:ext cx="624"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32" name="Rectangle 122"/>
            <p:cNvSpPr>
              <a:spLocks noChangeArrowheads="1"/>
            </p:cNvSpPr>
            <p:nvPr/>
          </p:nvSpPr>
          <p:spPr bwMode="auto">
            <a:xfrm>
              <a:off x="4646" y="679"/>
              <a:ext cx="50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ALUctr</a:t>
              </a:r>
            </a:p>
          </p:txBody>
        </p:sp>
        <p:sp>
          <p:nvSpPr>
            <p:cNvPr id="64633" name="Line 123"/>
            <p:cNvSpPr>
              <a:spLocks noChangeShapeType="1"/>
            </p:cNvSpPr>
            <p:nvPr/>
          </p:nvSpPr>
          <p:spPr bwMode="auto">
            <a:xfrm flipH="1">
              <a:off x="5088" y="768"/>
              <a:ext cx="96"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34" name="Line 124"/>
            <p:cNvSpPr>
              <a:spLocks noChangeShapeType="1"/>
            </p:cNvSpPr>
            <p:nvPr/>
          </p:nvSpPr>
          <p:spPr bwMode="auto">
            <a:xfrm flipH="1">
              <a:off x="4656" y="864"/>
              <a:ext cx="72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35" name="Rectangle 125"/>
            <p:cNvSpPr>
              <a:spLocks noChangeArrowheads="1"/>
            </p:cNvSpPr>
            <p:nvPr/>
          </p:nvSpPr>
          <p:spPr bwMode="auto">
            <a:xfrm>
              <a:off x="4934" y="871"/>
              <a:ext cx="17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sz="1600" b="1">
                  <a:latin typeface="Arial" panose="020B0604020202020204" pitchFamily="34" charset="0"/>
                </a:rPr>
                <a:t>4</a:t>
              </a:r>
            </a:p>
          </p:txBody>
        </p:sp>
        <p:sp>
          <p:nvSpPr>
            <p:cNvPr id="64636" name="Line 126"/>
            <p:cNvSpPr>
              <a:spLocks noChangeShapeType="1"/>
            </p:cNvSpPr>
            <p:nvPr/>
          </p:nvSpPr>
          <p:spPr bwMode="auto">
            <a:xfrm>
              <a:off x="1776" y="672"/>
              <a:ext cx="816"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37" name="Rectangle 127"/>
            <p:cNvSpPr>
              <a:spLocks noChangeArrowheads="1"/>
            </p:cNvSpPr>
            <p:nvPr/>
          </p:nvSpPr>
          <p:spPr bwMode="auto">
            <a:xfrm>
              <a:off x="1814" y="487"/>
              <a:ext cx="525"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RegDst</a:t>
              </a:r>
            </a:p>
          </p:txBody>
        </p:sp>
        <p:sp>
          <p:nvSpPr>
            <p:cNvPr id="64638" name="Line 128"/>
            <p:cNvSpPr>
              <a:spLocks noChangeShapeType="1"/>
            </p:cNvSpPr>
            <p:nvPr/>
          </p:nvSpPr>
          <p:spPr bwMode="auto">
            <a:xfrm>
              <a:off x="1776" y="864"/>
              <a:ext cx="816"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39" name="Rectangle 129"/>
            <p:cNvSpPr>
              <a:spLocks noChangeArrowheads="1"/>
            </p:cNvSpPr>
            <p:nvPr/>
          </p:nvSpPr>
          <p:spPr bwMode="auto">
            <a:xfrm>
              <a:off x="1814" y="679"/>
              <a:ext cx="544"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en-US" altLang="zh-TW" sz="1600" b="1">
                  <a:latin typeface="Arial" panose="020B0604020202020204" pitchFamily="34" charset="0"/>
                </a:rPr>
                <a:t>ALUSrc</a:t>
              </a:r>
            </a:p>
          </p:txBody>
        </p:sp>
        <p:sp>
          <p:nvSpPr>
            <p:cNvPr id="64640" name="Rectangle 130"/>
            <p:cNvSpPr>
              <a:spLocks noChangeArrowheads="1"/>
            </p:cNvSpPr>
            <p:nvPr/>
          </p:nvSpPr>
          <p:spPr bwMode="auto">
            <a:xfrm>
              <a:off x="2006" y="818"/>
              <a:ext cx="16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kumimoji="1" lang="zh-TW" altLang="en-US" b="1">
                  <a:latin typeface="Arial" panose="020B0604020202020204" pitchFamily="34" charset="0"/>
                </a:rPr>
                <a:t>:</a:t>
              </a:r>
            </a:p>
          </p:txBody>
        </p:sp>
      </p:grpSp>
    </p:spTree>
    <p:extLst>
      <p:ext uri="{BB962C8B-B14F-4D97-AF65-F5344CB8AC3E}">
        <p14:creationId xmlns:p14="http://schemas.microsoft.com/office/powerpoint/2010/main" val="2858305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2" descr="f04-01-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7726" y="1557339"/>
            <a:ext cx="8385175" cy="419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Oval 3"/>
          <p:cNvSpPr>
            <a:spLocks noChangeArrowheads="1"/>
          </p:cNvSpPr>
          <p:nvPr/>
        </p:nvSpPr>
        <p:spPr bwMode="auto">
          <a:xfrm>
            <a:off x="7850188" y="2995614"/>
            <a:ext cx="1014412" cy="865187"/>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85FFD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8197" name="Oval 4"/>
          <p:cNvSpPr>
            <a:spLocks noChangeArrowheads="1"/>
          </p:cNvSpPr>
          <p:nvPr/>
        </p:nvSpPr>
        <p:spPr bwMode="auto">
          <a:xfrm>
            <a:off x="4535488" y="1195389"/>
            <a:ext cx="1016000" cy="865187"/>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85FFD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8198" name="Rectangle 5"/>
          <p:cNvSpPr>
            <a:spLocks noGrp="1" noChangeArrowheads="1"/>
          </p:cNvSpPr>
          <p:nvPr>
            <p:ph type="title"/>
          </p:nvPr>
        </p:nvSpPr>
        <p:spPr/>
        <p:txBody>
          <a:bodyPr/>
          <a:lstStyle/>
          <a:p>
            <a:r>
              <a:rPr lang="en-US" altLang="zh-TW" smtClean="0"/>
              <a:t>Multiplexers</a:t>
            </a:r>
            <a:endParaRPr lang="en-AU" altLang="zh-TW" smtClean="0">
              <a:ea typeface="新細明體" pitchFamily="18" charset="-120"/>
            </a:endParaRPr>
          </a:p>
        </p:txBody>
      </p:sp>
      <p:sp>
        <p:nvSpPr>
          <p:cNvPr id="8199" name="Line 6"/>
          <p:cNvSpPr>
            <a:spLocks noChangeShapeType="1"/>
          </p:cNvSpPr>
          <p:nvPr/>
        </p:nvSpPr>
        <p:spPr bwMode="auto">
          <a:xfrm flipH="1">
            <a:off x="4770439" y="1484313"/>
            <a:ext cx="623887"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Arc 7"/>
          <p:cNvSpPr>
            <a:spLocks/>
          </p:cNvSpPr>
          <p:nvPr/>
        </p:nvSpPr>
        <p:spPr bwMode="auto">
          <a:xfrm rot="10800000" flipH="1" flipV="1">
            <a:off x="4770438" y="1700213"/>
            <a:ext cx="311150" cy="215900"/>
          </a:xfrm>
          <a:custGeom>
            <a:avLst/>
            <a:gdLst>
              <a:gd name="T0" fmla="*/ 0 w 21600"/>
              <a:gd name="T1" fmla="*/ 0 h 21600"/>
              <a:gd name="T2" fmla="*/ 311150 w 21600"/>
              <a:gd name="T3" fmla="*/ 215900 h 21600"/>
              <a:gd name="T4" fmla="*/ 0 w 21600"/>
              <a:gd name="T5" fmla="*/ 2159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8"/>
          <p:cNvSpPr>
            <a:spLocks noChangeShapeType="1"/>
          </p:cNvSpPr>
          <p:nvPr/>
        </p:nvSpPr>
        <p:spPr bwMode="auto">
          <a:xfrm flipH="1">
            <a:off x="8047039" y="3284538"/>
            <a:ext cx="623887"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Arc 9"/>
          <p:cNvSpPr>
            <a:spLocks/>
          </p:cNvSpPr>
          <p:nvPr/>
        </p:nvSpPr>
        <p:spPr bwMode="auto">
          <a:xfrm rot="10800000" flipH="1" flipV="1">
            <a:off x="8047038" y="3500438"/>
            <a:ext cx="311150" cy="215900"/>
          </a:xfrm>
          <a:custGeom>
            <a:avLst/>
            <a:gdLst>
              <a:gd name="T0" fmla="*/ 0 w 21600"/>
              <a:gd name="T1" fmla="*/ 0 h 21600"/>
              <a:gd name="T2" fmla="*/ 311150 w 21600"/>
              <a:gd name="T3" fmla="*/ 215900 h 21600"/>
              <a:gd name="T4" fmla="*/ 0 w 21600"/>
              <a:gd name="T5" fmla="*/ 2159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Oval 10"/>
          <p:cNvSpPr>
            <a:spLocks noChangeArrowheads="1"/>
          </p:cNvSpPr>
          <p:nvPr/>
        </p:nvSpPr>
        <p:spPr bwMode="auto">
          <a:xfrm>
            <a:off x="6953251" y="4581525"/>
            <a:ext cx="1014413" cy="865188"/>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85FFD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endParaRPr lang="zh-TW" altLang="en-US"/>
          </a:p>
        </p:txBody>
      </p:sp>
      <p:sp>
        <p:nvSpPr>
          <p:cNvPr id="8204" name="Line 11"/>
          <p:cNvSpPr>
            <a:spLocks noChangeShapeType="1"/>
          </p:cNvSpPr>
          <p:nvPr/>
        </p:nvSpPr>
        <p:spPr bwMode="auto">
          <a:xfrm>
            <a:off x="7265989" y="4797425"/>
            <a:ext cx="388937"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 name="Arc 12"/>
          <p:cNvSpPr>
            <a:spLocks/>
          </p:cNvSpPr>
          <p:nvPr/>
        </p:nvSpPr>
        <p:spPr bwMode="auto">
          <a:xfrm rot="10800000" flipV="1">
            <a:off x="7534276" y="5013326"/>
            <a:ext cx="155575" cy="288925"/>
          </a:xfrm>
          <a:custGeom>
            <a:avLst/>
            <a:gdLst>
              <a:gd name="T0" fmla="*/ 0 w 21600"/>
              <a:gd name="T1" fmla="*/ 0 h 21600"/>
              <a:gd name="T2" fmla="*/ 155575 w 21600"/>
              <a:gd name="T3" fmla="*/ 288925 h 21600"/>
              <a:gd name="T4" fmla="*/ 0 w 21600"/>
              <a:gd name="T5" fmla="*/ 2889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Rectangle 13"/>
          <p:cNvSpPr>
            <a:spLocks noChangeArrowheads="1"/>
          </p:cNvSpPr>
          <p:nvPr/>
        </p:nvSpPr>
        <p:spPr bwMode="auto">
          <a:xfrm>
            <a:off x="7110413" y="1196976"/>
            <a:ext cx="3821112"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nSpc>
                <a:spcPct val="90000"/>
              </a:lnSpc>
              <a:spcBef>
                <a:spcPct val="15000"/>
              </a:spcBef>
              <a:buClr>
                <a:schemeClr val="folHlink"/>
              </a:buClr>
              <a:buSzPct val="75000"/>
              <a:buFont typeface="Wingdings" panose="05000000000000000000" pitchFamily="2" charset="2"/>
              <a:buChar char="t"/>
            </a:pPr>
            <a:r>
              <a:rPr lang="en-US" altLang="zh-TW" b="1">
                <a:latin typeface="Century Gothic" panose="020B0502020202020204" pitchFamily="34" charset="0"/>
                <a:ea typeface="標楷體" pitchFamily="65" charset="-128"/>
              </a:rPr>
              <a:t>Can’t just join wires together</a:t>
            </a:r>
          </a:p>
          <a:p>
            <a:pPr lvl="1">
              <a:lnSpc>
                <a:spcPct val="90000"/>
              </a:lnSpc>
              <a:spcBef>
                <a:spcPct val="15000"/>
              </a:spcBef>
              <a:buClr>
                <a:srgbClr val="FF9900"/>
              </a:buClr>
              <a:buSzPct val="75000"/>
              <a:buFont typeface="Wingdings" panose="05000000000000000000" pitchFamily="2" charset="2"/>
              <a:buChar char="l"/>
            </a:pPr>
            <a:r>
              <a:rPr lang="en-AU" altLang="zh-TW" b="1">
                <a:latin typeface="Century Gothic" panose="020B0502020202020204" pitchFamily="34" charset="0"/>
              </a:rPr>
              <a:t>Use multiplexers</a:t>
            </a:r>
          </a:p>
        </p:txBody>
      </p:sp>
    </p:spTree>
    <p:extLst>
      <p:ext uri="{BB962C8B-B14F-4D97-AF65-F5344CB8AC3E}">
        <p14:creationId xmlns:p14="http://schemas.microsoft.com/office/powerpoint/2010/main" val="60056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AU" altLang="zh-TW" smtClean="0">
                <a:ea typeface="新細明體" pitchFamily="18" charset="-120"/>
              </a:rPr>
              <a:t>Implementing Jumps</a:t>
            </a:r>
          </a:p>
        </p:txBody>
      </p:sp>
      <p:sp>
        <p:nvSpPr>
          <p:cNvPr id="67588" name="Rectangle 3"/>
          <p:cNvSpPr>
            <a:spLocks noGrp="1" noChangeArrowheads="1"/>
          </p:cNvSpPr>
          <p:nvPr>
            <p:ph type="body" idx="1"/>
          </p:nvPr>
        </p:nvSpPr>
        <p:spPr>
          <a:xfrm>
            <a:off x="1885950" y="2447926"/>
            <a:ext cx="8420100" cy="3863975"/>
          </a:xfrm>
        </p:spPr>
        <p:txBody>
          <a:bodyPr/>
          <a:lstStyle/>
          <a:p>
            <a:r>
              <a:rPr lang="en-AU" altLang="zh-TW" smtClean="0">
                <a:ea typeface="新細明體" pitchFamily="18" charset="-120"/>
              </a:rPr>
              <a:t>Jump uses word address</a:t>
            </a:r>
          </a:p>
          <a:p>
            <a:r>
              <a:rPr lang="en-AU" altLang="zh-TW" smtClean="0">
                <a:ea typeface="新細明體" pitchFamily="18" charset="-120"/>
              </a:rPr>
              <a:t>Update PC with concatenation of</a:t>
            </a:r>
          </a:p>
          <a:p>
            <a:pPr lvl="1"/>
            <a:r>
              <a:rPr lang="en-AU" altLang="zh-TW" smtClean="0">
                <a:ea typeface="新細明體" pitchFamily="18" charset="-120"/>
              </a:rPr>
              <a:t>Top 4 bits of old PC</a:t>
            </a:r>
          </a:p>
          <a:p>
            <a:pPr lvl="1"/>
            <a:r>
              <a:rPr lang="en-AU" altLang="zh-TW" smtClean="0">
                <a:ea typeface="新細明體" pitchFamily="18" charset="-120"/>
              </a:rPr>
              <a:t>26-bit jump address</a:t>
            </a:r>
          </a:p>
          <a:p>
            <a:pPr lvl="1"/>
            <a:r>
              <a:rPr lang="en-AU" altLang="zh-TW" smtClean="0">
                <a:ea typeface="新細明體" pitchFamily="18" charset="-120"/>
              </a:rPr>
              <a:t>00</a:t>
            </a:r>
          </a:p>
          <a:p>
            <a:r>
              <a:rPr lang="en-AU" altLang="zh-TW" smtClean="0">
                <a:ea typeface="新細明體" pitchFamily="18" charset="-120"/>
              </a:rPr>
              <a:t>Need an extra control signal decoded from opcode</a:t>
            </a:r>
          </a:p>
        </p:txBody>
      </p:sp>
      <p:grpSp>
        <p:nvGrpSpPr>
          <p:cNvPr id="67589" name="Group 4"/>
          <p:cNvGrpSpPr>
            <a:grpSpLocks/>
          </p:cNvGrpSpPr>
          <p:nvPr/>
        </p:nvGrpSpPr>
        <p:grpSpPr bwMode="auto">
          <a:xfrm>
            <a:off x="3130551" y="1412877"/>
            <a:ext cx="7489825" cy="774701"/>
            <a:chOff x="1156" y="890"/>
            <a:chExt cx="4355" cy="488"/>
          </a:xfrm>
        </p:grpSpPr>
        <p:sp>
          <p:nvSpPr>
            <p:cNvPr id="67591" name="Text Box 5"/>
            <p:cNvSpPr txBox="1">
              <a:spLocks noChangeArrowheads="1"/>
            </p:cNvSpPr>
            <p:nvPr/>
          </p:nvSpPr>
          <p:spPr bwMode="auto">
            <a:xfrm>
              <a:off x="1156" y="890"/>
              <a:ext cx="817"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2</a:t>
              </a:r>
              <a:endParaRPr lang="en-AU" altLang="zh-TW" sz="2000">
                <a:latin typeface="Arial" panose="020B0604020202020204" pitchFamily="34" charset="0"/>
              </a:endParaRPr>
            </a:p>
          </p:txBody>
        </p:sp>
        <p:sp>
          <p:nvSpPr>
            <p:cNvPr id="67592" name="Text Box 6"/>
            <p:cNvSpPr txBox="1">
              <a:spLocks noChangeArrowheads="1"/>
            </p:cNvSpPr>
            <p:nvPr/>
          </p:nvSpPr>
          <p:spPr bwMode="auto">
            <a:xfrm>
              <a:off x="1973" y="890"/>
              <a:ext cx="3538" cy="2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2000">
                  <a:latin typeface="Arial" panose="020B0604020202020204" pitchFamily="34" charset="0"/>
                </a:rPr>
                <a:t>address</a:t>
              </a:r>
              <a:endParaRPr lang="en-AU" altLang="zh-TW" sz="2000">
                <a:latin typeface="Arial" panose="020B0604020202020204" pitchFamily="34" charset="0"/>
              </a:endParaRPr>
            </a:p>
          </p:txBody>
        </p:sp>
        <p:sp>
          <p:nvSpPr>
            <p:cNvPr id="67593" name="Text Box 7"/>
            <p:cNvSpPr txBox="1">
              <a:spLocks noChangeArrowheads="1"/>
            </p:cNvSpPr>
            <p:nvPr/>
          </p:nvSpPr>
          <p:spPr bwMode="auto">
            <a:xfrm>
              <a:off x="1347" y="1165"/>
              <a:ext cx="4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31:26</a:t>
              </a:r>
              <a:endParaRPr lang="en-AU" altLang="zh-TW" sz="1600">
                <a:latin typeface="Arial" panose="020B0604020202020204" pitchFamily="34" charset="0"/>
              </a:endParaRPr>
            </a:p>
          </p:txBody>
        </p:sp>
        <p:sp>
          <p:nvSpPr>
            <p:cNvPr id="67594" name="Text Box 8"/>
            <p:cNvSpPr txBox="1">
              <a:spLocks noChangeArrowheads="1"/>
            </p:cNvSpPr>
            <p:nvPr/>
          </p:nvSpPr>
          <p:spPr bwMode="auto">
            <a:xfrm>
              <a:off x="3560" y="1165"/>
              <a:ext cx="41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600">
                  <a:latin typeface="Arial" panose="020B0604020202020204" pitchFamily="34" charset="0"/>
                </a:rPr>
                <a:t>25:0</a:t>
              </a:r>
              <a:endParaRPr lang="en-AU" altLang="zh-TW" sz="1600">
                <a:latin typeface="Arial" panose="020B0604020202020204" pitchFamily="34" charset="0"/>
              </a:endParaRPr>
            </a:p>
          </p:txBody>
        </p:sp>
      </p:grpSp>
      <p:sp>
        <p:nvSpPr>
          <p:cNvPr id="67590" name="Text Box 9"/>
          <p:cNvSpPr txBox="1">
            <a:spLocks noChangeArrowheads="1"/>
          </p:cNvSpPr>
          <p:nvPr/>
        </p:nvSpPr>
        <p:spPr bwMode="auto">
          <a:xfrm>
            <a:off x="2022475" y="1489076"/>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b="1">
                <a:latin typeface="Arial" panose="020B0604020202020204" pitchFamily="34" charset="0"/>
              </a:rPr>
              <a:t>Jump</a:t>
            </a:r>
            <a:endParaRPr lang="en-AU" altLang="zh-TW" sz="1800" b="1">
              <a:latin typeface="Arial" panose="020B0604020202020204" pitchFamily="34" charset="0"/>
            </a:endParaRPr>
          </a:p>
        </p:txBody>
      </p:sp>
    </p:spTree>
    <p:extLst>
      <p:ext uri="{BB962C8B-B14F-4D97-AF65-F5344CB8AC3E}">
        <p14:creationId xmlns:p14="http://schemas.microsoft.com/office/powerpoint/2010/main" val="854207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r>
              <a:rPr lang="en-US" altLang="zh-TW" smtClean="0"/>
              <a:t>Putting it Altogether (+ jump instruction)</a:t>
            </a:r>
          </a:p>
        </p:txBody>
      </p:sp>
      <p:pic>
        <p:nvPicPr>
          <p:cNvPr id="68612" name="Picture 3" descr="F05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300" y="1295401"/>
            <a:ext cx="8832850" cy="484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5923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lstStyle/>
          <a:p>
            <a:r>
              <a:rPr lang="en-US" altLang="zh-TW" smtClean="0"/>
              <a:t>Drawback of Single-Cycle Design</a:t>
            </a:r>
          </a:p>
        </p:txBody>
      </p:sp>
      <p:sp>
        <p:nvSpPr>
          <p:cNvPr id="70660" name="Rectangle 3"/>
          <p:cNvSpPr>
            <a:spLocks noGrp="1" noChangeArrowheads="1"/>
          </p:cNvSpPr>
          <p:nvPr>
            <p:ph type="body" idx="1"/>
          </p:nvPr>
        </p:nvSpPr>
        <p:spPr/>
        <p:txBody>
          <a:bodyPr/>
          <a:lstStyle/>
          <a:p>
            <a:r>
              <a:rPr lang="en-US" altLang="zh-TW" smtClean="0"/>
              <a:t>Long cycle time:</a:t>
            </a:r>
          </a:p>
          <a:p>
            <a:pPr lvl="1"/>
            <a:r>
              <a:rPr lang="en-US" altLang="zh-TW" smtClean="0"/>
              <a:t>Cycle time must be long enough for the load instruction:</a:t>
            </a:r>
          </a:p>
          <a:p>
            <a:pPr lvl="2">
              <a:buFont typeface="Wingdings" panose="05000000000000000000" pitchFamily="2" charset="2"/>
              <a:buNone/>
            </a:pPr>
            <a:r>
              <a:rPr lang="en-US" altLang="zh-TW" smtClean="0"/>
              <a:t>PC’s Clock -to-Q  +</a:t>
            </a:r>
          </a:p>
          <a:p>
            <a:pPr lvl="2">
              <a:buFont typeface="Wingdings" panose="05000000000000000000" pitchFamily="2" charset="2"/>
              <a:buNone/>
            </a:pPr>
            <a:r>
              <a:rPr lang="en-US" altLang="zh-TW" smtClean="0"/>
              <a:t>Instruction Memory Access Time +</a:t>
            </a:r>
          </a:p>
          <a:p>
            <a:pPr lvl="2">
              <a:buFont typeface="Wingdings" panose="05000000000000000000" pitchFamily="2" charset="2"/>
              <a:buNone/>
            </a:pPr>
            <a:r>
              <a:rPr lang="en-US" altLang="zh-TW" smtClean="0"/>
              <a:t>Register File Access Time  +</a:t>
            </a:r>
          </a:p>
          <a:p>
            <a:pPr lvl="2">
              <a:buFont typeface="Wingdings" panose="05000000000000000000" pitchFamily="2" charset="2"/>
              <a:buNone/>
            </a:pPr>
            <a:r>
              <a:rPr lang="en-US" altLang="zh-TW" smtClean="0"/>
              <a:t>ALU Delay (address calculation)  +</a:t>
            </a:r>
          </a:p>
          <a:p>
            <a:pPr lvl="2">
              <a:buFont typeface="Wingdings" panose="05000000000000000000" pitchFamily="2" charset="2"/>
              <a:buNone/>
            </a:pPr>
            <a:r>
              <a:rPr lang="en-US" altLang="zh-TW" smtClean="0"/>
              <a:t>Data Memory Access Time  +</a:t>
            </a:r>
          </a:p>
          <a:p>
            <a:pPr lvl="2">
              <a:buFont typeface="Wingdings" panose="05000000000000000000" pitchFamily="2" charset="2"/>
              <a:buNone/>
            </a:pPr>
            <a:r>
              <a:rPr lang="en-US" altLang="zh-TW" smtClean="0"/>
              <a:t>Register File Setup Time  +</a:t>
            </a:r>
          </a:p>
          <a:p>
            <a:pPr lvl="2">
              <a:buFont typeface="Wingdings" panose="05000000000000000000" pitchFamily="2" charset="2"/>
              <a:buNone/>
            </a:pPr>
            <a:r>
              <a:rPr lang="en-US" altLang="zh-TW" smtClean="0"/>
              <a:t>Clock Skew</a:t>
            </a:r>
          </a:p>
          <a:p>
            <a:r>
              <a:rPr lang="en-US" altLang="zh-TW" smtClean="0"/>
              <a:t>Cycle time for load is much longer than needed for all other instructions</a:t>
            </a:r>
          </a:p>
        </p:txBody>
      </p:sp>
    </p:spTree>
    <p:extLst>
      <p:ext uri="{BB962C8B-B14F-4D97-AF65-F5344CB8AC3E}">
        <p14:creationId xmlns:p14="http://schemas.microsoft.com/office/powerpoint/2010/main" val="2750652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r>
              <a:rPr lang="en-US" altLang="zh-TW" smtClean="0"/>
              <a:t>Summary</a:t>
            </a:r>
          </a:p>
        </p:txBody>
      </p:sp>
      <p:sp>
        <p:nvSpPr>
          <p:cNvPr id="71684" name="Rectangle 3"/>
          <p:cNvSpPr>
            <a:spLocks noGrp="1" noChangeArrowheads="1"/>
          </p:cNvSpPr>
          <p:nvPr>
            <p:ph type="body" idx="1"/>
          </p:nvPr>
        </p:nvSpPr>
        <p:spPr>
          <a:noFill/>
        </p:spPr>
        <p:txBody>
          <a:bodyPr vert="horz" lIns="92075" tIns="46038" rIns="92075" bIns="46038" rtlCol="0">
            <a:normAutofit/>
          </a:bodyPr>
          <a:lstStyle/>
          <a:p>
            <a:pPr>
              <a:buClr>
                <a:schemeClr val="tx1"/>
              </a:buClr>
            </a:pPr>
            <a:r>
              <a:rPr lang="en-US" altLang="zh-TW" smtClean="0"/>
              <a:t>Single cycle datapath =&gt; CPI=1, Clock cycle time long</a:t>
            </a:r>
          </a:p>
          <a:p>
            <a:pPr>
              <a:buClr>
                <a:schemeClr val="tx1"/>
              </a:buClr>
            </a:pPr>
            <a:r>
              <a:rPr lang="en-US" altLang="zh-TW" smtClean="0"/>
              <a:t>MIPS makes control easier</a:t>
            </a:r>
          </a:p>
          <a:p>
            <a:pPr lvl="1">
              <a:spcBef>
                <a:spcPct val="10000"/>
              </a:spcBef>
              <a:buClr>
                <a:schemeClr val="tx1"/>
              </a:buClr>
              <a:buSzPct val="85000"/>
            </a:pPr>
            <a:r>
              <a:rPr lang="en-US" altLang="zh-TW" smtClean="0"/>
              <a:t>Instructions same size</a:t>
            </a:r>
          </a:p>
          <a:p>
            <a:pPr lvl="1">
              <a:spcBef>
                <a:spcPct val="10000"/>
              </a:spcBef>
              <a:buClr>
                <a:schemeClr val="tx1"/>
              </a:buClr>
              <a:buSzPct val="85000"/>
            </a:pPr>
            <a:r>
              <a:rPr lang="en-US" altLang="zh-TW" smtClean="0"/>
              <a:t>Source registers always in same place</a:t>
            </a:r>
          </a:p>
          <a:p>
            <a:pPr lvl="1">
              <a:spcBef>
                <a:spcPct val="10000"/>
              </a:spcBef>
              <a:buClr>
                <a:schemeClr val="tx1"/>
              </a:buClr>
              <a:buSzPct val="85000"/>
            </a:pPr>
            <a:r>
              <a:rPr lang="en-US" altLang="zh-TW" smtClean="0"/>
              <a:t>Immediates same size, location</a:t>
            </a:r>
          </a:p>
          <a:p>
            <a:pPr lvl="1">
              <a:spcBef>
                <a:spcPct val="10000"/>
              </a:spcBef>
              <a:buClr>
                <a:schemeClr val="tx1"/>
              </a:buClr>
              <a:buSzPct val="85000"/>
            </a:pPr>
            <a:r>
              <a:rPr lang="en-US" altLang="zh-TW" smtClean="0"/>
              <a:t>Operations always on registers/immediates</a:t>
            </a:r>
          </a:p>
        </p:txBody>
      </p:sp>
    </p:spTree>
    <p:extLst>
      <p:ext uri="{BB962C8B-B14F-4D97-AF65-F5344CB8AC3E}">
        <p14:creationId xmlns:p14="http://schemas.microsoft.com/office/powerpoint/2010/main" val="3935324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2" descr="f04-02-P3744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7726" y="1125538"/>
            <a:ext cx="7591425" cy="527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3"/>
          <p:cNvSpPr>
            <a:spLocks noGrp="1" noChangeArrowheads="1"/>
          </p:cNvSpPr>
          <p:nvPr>
            <p:ph type="title"/>
          </p:nvPr>
        </p:nvSpPr>
        <p:spPr/>
        <p:txBody>
          <a:bodyPr/>
          <a:lstStyle/>
          <a:p>
            <a:r>
              <a:rPr lang="en-US" altLang="zh-TW" smtClean="0"/>
              <a:t>Control</a:t>
            </a:r>
            <a:endParaRPr lang="en-AU" altLang="zh-TW" smtClean="0">
              <a:ea typeface="新細明體" pitchFamily="18" charset="-120"/>
            </a:endParaRPr>
          </a:p>
        </p:txBody>
      </p:sp>
    </p:spTree>
    <p:extLst>
      <p:ext uri="{BB962C8B-B14F-4D97-AF65-F5344CB8AC3E}">
        <p14:creationId xmlns:p14="http://schemas.microsoft.com/office/powerpoint/2010/main" val="1090085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altLang="zh-TW" smtClean="0"/>
              <a:t>Logic Design Basics</a:t>
            </a:r>
            <a:endParaRPr lang="en-AU" altLang="zh-TW" smtClean="0">
              <a:ea typeface="新細明體" pitchFamily="18" charset="-120"/>
            </a:endParaRPr>
          </a:p>
        </p:txBody>
      </p:sp>
      <p:sp>
        <p:nvSpPr>
          <p:cNvPr id="10245" name="Rectangle 4"/>
          <p:cNvSpPr>
            <a:spLocks noGrp="1" noChangeArrowheads="1"/>
          </p:cNvSpPr>
          <p:nvPr>
            <p:ph type="body" idx="1"/>
          </p:nvPr>
        </p:nvSpPr>
        <p:spPr/>
        <p:txBody>
          <a:bodyPr/>
          <a:lstStyle/>
          <a:p>
            <a:r>
              <a:rPr lang="en-US" altLang="zh-TW" smtClean="0"/>
              <a:t>Information encoded in binary</a:t>
            </a:r>
          </a:p>
          <a:p>
            <a:pPr lvl="1"/>
            <a:r>
              <a:rPr lang="en-US" altLang="zh-TW" smtClean="0"/>
              <a:t>Low voltage = 0, High voltage = 1</a:t>
            </a:r>
          </a:p>
          <a:p>
            <a:pPr lvl="1"/>
            <a:r>
              <a:rPr lang="en-US" altLang="zh-TW" smtClean="0"/>
              <a:t>One wire per bit</a:t>
            </a:r>
          </a:p>
          <a:p>
            <a:pPr lvl="1"/>
            <a:r>
              <a:rPr lang="en-US" altLang="zh-TW" smtClean="0"/>
              <a:t>Multi-bit data encoded on multi-wire buses</a:t>
            </a:r>
          </a:p>
          <a:p>
            <a:r>
              <a:rPr lang="en-US" altLang="zh-TW" smtClean="0"/>
              <a:t>Combinational element</a:t>
            </a:r>
          </a:p>
          <a:p>
            <a:pPr lvl="1"/>
            <a:r>
              <a:rPr lang="en-US" altLang="zh-TW" smtClean="0"/>
              <a:t>Operate on data</a:t>
            </a:r>
          </a:p>
          <a:p>
            <a:pPr lvl="1"/>
            <a:r>
              <a:rPr lang="en-US" altLang="zh-TW" smtClean="0"/>
              <a:t>Output is a function of input</a:t>
            </a:r>
          </a:p>
          <a:p>
            <a:r>
              <a:rPr lang="en-US" altLang="zh-TW" smtClean="0"/>
              <a:t>State (sequential) elements</a:t>
            </a:r>
          </a:p>
          <a:p>
            <a:pPr lvl="1"/>
            <a:r>
              <a:rPr lang="en-US" altLang="zh-TW" smtClean="0"/>
              <a:t>Store information</a:t>
            </a:r>
          </a:p>
        </p:txBody>
      </p:sp>
    </p:spTree>
    <p:extLst>
      <p:ext uri="{BB962C8B-B14F-4D97-AF65-F5344CB8AC3E}">
        <p14:creationId xmlns:p14="http://schemas.microsoft.com/office/powerpoint/2010/main" val="420873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ltLang="zh-TW" smtClean="0"/>
              <a:t>Combinational Elements</a:t>
            </a:r>
            <a:endParaRPr lang="en-AU" altLang="zh-TW" smtClean="0">
              <a:ea typeface="新細明體" pitchFamily="18" charset="-120"/>
            </a:endParaRPr>
          </a:p>
        </p:txBody>
      </p:sp>
      <p:sp>
        <p:nvSpPr>
          <p:cNvPr id="11268" name="Rectangle 3"/>
          <p:cNvSpPr>
            <a:spLocks noGrp="1" noChangeArrowheads="1"/>
          </p:cNvSpPr>
          <p:nvPr>
            <p:ph type="body" idx="1"/>
          </p:nvPr>
        </p:nvSpPr>
        <p:spPr>
          <a:xfrm>
            <a:off x="1885950" y="1517651"/>
            <a:ext cx="3157538" cy="1287463"/>
          </a:xfrm>
        </p:spPr>
        <p:txBody>
          <a:bodyPr/>
          <a:lstStyle/>
          <a:p>
            <a:r>
              <a:rPr lang="en-US" altLang="zh-TW" smtClean="0"/>
              <a:t>AND-gate</a:t>
            </a:r>
          </a:p>
          <a:p>
            <a:pPr lvl="1"/>
            <a:r>
              <a:rPr lang="en-US" altLang="zh-TW" smtClean="0"/>
              <a:t>Y = A &amp; B</a:t>
            </a:r>
          </a:p>
        </p:txBody>
      </p:sp>
      <p:grpSp>
        <p:nvGrpSpPr>
          <p:cNvPr id="11269" name="Group 4"/>
          <p:cNvGrpSpPr>
            <a:grpSpLocks/>
          </p:cNvGrpSpPr>
          <p:nvPr/>
        </p:nvGrpSpPr>
        <p:grpSpPr bwMode="auto">
          <a:xfrm>
            <a:off x="2506663" y="2641601"/>
            <a:ext cx="1664888" cy="658813"/>
            <a:chOff x="249" y="2299"/>
            <a:chExt cx="968" cy="415"/>
          </a:xfrm>
        </p:grpSpPr>
        <p:grpSp>
          <p:nvGrpSpPr>
            <p:cNvPr id="11321" name="Group 5"/>
            <p:cNvGrpSpPr>
              <a:grpSpLocks/>
            </p:cNvGrpSpPr>
            <p:nvPr/>
          </p:nvGrpSpPr>
          <p:grpSpPr bwMode="auto">
            <a:xfrm>
              <a:off x="476" y="2387"/>
              <a:ext cx="544" cy="273"/>
              <a:chOff x="431" y="1888"/>
              <a:chExt cx="544" cy="273"/>
            </a:xfrm>
          </p:grpSpPr>
          <p:sp>
            <p:nvSpPr>
              <p:cNvPr id="11325" name="Arc 6"/>
              <p:cNvSpPr>
                <a:spLocks/>
              </p:cNvSpPr>
              <p:nvPr/>
            </p:nvSpPr>
            <p:spPr bwMode="auto">
              <a:xfrm>
                <a:off x="701" y="1889"/>
                <a:ext cx="139" cy="272"/>
              </a:xfrm>
              <a:custGeom>
                <a:avLst/>
                <a:gdLst>
                  <a:gd name="T0" fmla="*/ 3 w 22080"/>
                  <a:gd name="T1" fmla="*/ 0 h 43200"/>
                  <a:gd name="T2" fmla="*/ 0 w 22080"/>
                  <a:gd name="T3" fmla="*/ 272 h 43200"/>
                  <a:gd name="T4" fmla="*/ 3 w 22080"/>
                  <a:gd name="T5" fmla="*/ 136 h 43200"/>
                  <a:gd name="T6" fmla="*/ 0 60000 65536"/>
                  <a:gd name="T7" fmla="*/ 0 60000 65536"/>
                  <a:gd name="T8" fmla="*/ 0 60000 65536"/>
                </a:gdLst>
                <a:ahLst/>
                <a:cxnLst>
                  <a:cxn ang="T6">
                    <a:pos x="T0" y="T1"/>
                  </a:cxn>
                  <a:cxn ang="T7">
                    <a:pos x="T2" y="T3"/>
                  </a:cxn>
                  <a:cxn ang="T8">
                    <a:pos x="T4" y="T5"/>
                  </a:cxn>
                </a:cxnLst>
                <a:rect l="0" t="0" r="r" b="b"/>
                <a:pathLst>
                  <a:path w="22080" h="43200" fill="none" extrusionOk="0">
                    <a:moveTo>
                      <a:pt x="479" y="0"/>
                    </a:moveTo>
                    <a:cubicBezTo>
                      <a:pt x="12409" y="0"/>
                      <a:pt x="22080" y="9670"/>
                      <a:pt x="22080" y="21600"/>
                    </a:cubicBezTo>
                    <a:cubicBezTo>
                      <a:pt x="22080" y="33529"/>
                      <a:pt x="12409" y="43200"/>
                      <a:pt x="480" y="43200"/>
                    </a:cubicBezTo>
                    <a:cubicBezTo>
                      <a:pt x="319" y="43200"/>
                      <a:pt x="159" y="43198"/>
                      <a:pt x="0" y="43194"/>
                    </a:cubicBezTo>
                  </a:path>
                  <a:path w="22080" h="43200" stroke="0" extrusionOk="0">
                    <a:moveTo>
                      <a:pt x="479" y="0"/>
                    </a:moveTo>
                    <a:cubicBezTo>
                      <a:pt x="12409" y="0"/>
                      <a:pt x="22080" y="9670"/>
                      <a:pt x="22080" y="21600"/>
                    </a:cubicBezTo>
                    <a:cubicBezTo>
                      <a:pt x="22080" y="33529"/>
                      <a:pt x="12409" y="43200"/>
                      <a:pt x="480" y="43200"/>
                    </a:cubicBezTo>
                    <a:cubicBezTo>
                      <a:pt x="319" y="43200"/>
                      <a:pt x="159" y="43198"/>
                      <a:pt x="0" y="43194"/>
                    </a:cubicBezTo>
                    <a:lnTo>
                      <a:pt x="480" y="21600"/>
                    </a:lnTo>
                    <a:lnTo>
                      <a:pt x="479"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6" name="Line 7"/>
              <p:cNvSpPr>
                <a:spLocks noChangeShapeType="1"/>
              </p:cNvSpPr>
              <p:nvPr/>
            </p:nvSpPr>
            <p:spPr bwMode="auto">
              <a:xfrm>
                <a:off x="567" y="1888"/>
                <a:ext cx="1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7" name="Line 8"/>
              <p:cNvSpPr>
                <a:spLocks noChangeShapeType="1"/>
              </p:cNvSpPr>
              <p:nvPr/>
            </p:nvSpPr>
            <p:spPr bwMode="auto">
              <a:xfrm>
                <a:off x="567" y="1888"/>
                <a:ext cx="0" cy="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8" name="Line 9"/>
              <p:cNvSpPr>
                <a:spLocks noChangeShapeType="1"/>
              </p:cNvSpPr>
              <p:nvPr/>
            </p:nvSpPr>
            <p:spPr bwMode="auto">
              <a:xfrm>
                <a:off x="567" y="2160"/>
                <a:ext cx="1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9" name="Line 10"/>
              <p:cNvSpPr>
                <a:spLocks noChangeShapeType="1"/>
              </p:cNvSpPr>
              <p:nvPr/>
            </p:nvSpPr>
            <p:spPr bwMode="auto">
              <a:xfrm>
                <a:off x="431" y="1933"/>
                <a:ext cx="1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0" name="Line 11"/>
              <p:cNvSpPr>
                <a:spLocks noChangeShapeType="1"/>
              </p:cNvSpPr>
              <p:nvPr/>
            </p:nvSpPr>
            <p:spPr bwMode="auto">
              <a:xfrm>
                <a:off x="431" y="2115"/>
                <a:ext cx="1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1" name="Line 12"/>
              <p:cNvSpPr>
                <a:spLocks noChangeShapeType="1"/>
              </p:cNvSpPr>
              <p:nvPr/>
            </p:nvSpPr>
            <p:spPr bwMode="auto">
              <a:xfrm>
                <a:off x="839" y="2024"/>
                <a:ext cx="1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322" name="Text Box 13"/>
            <p:cNvSpPr txBox="1">
              <a:spLocks noChangeArrowheads="1"/>
            </p:cNvSpPr>
            <p:nvPr/>
          </p:nvSpPr>
          <p:spPr bwMode="auto">
            <a:xfrm>
              <a:off x="249" y="2299"/>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A</a:t>
              </a:r>
              <a:endParaRPr lang="en-AU" altLang="zh-TW" sz="1800">
                <a:latin typeface="Arial" panose="020B0604020202020204" pitchFamily="34" charset="0"/>
              </a:endParaRPr>
            </a:p>
          </p:txBody>
        </p:sp>
        <p:sp>
          <p:nvSpPr>
            <p:cNvPr id="11323" name="Text Box 14"/>
            <p:cNvSpPr txBox="1">
              <a:spLocks noChangeArrowheads="1"/>
            </p:cNvSpPr>
            <p:nvPr/>
          </p:nvSpPr>
          <p:spPr bwMode="auto">
            <a:xfrm>
              <a:off x="249" y="2481"/>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B</a:t>
              </a:r>
              <a:endParaRPr lang="en-AU" altLang="zh-TW" sz="1800">
                <a:latin typeface="Arial" panose="020B0604020202020204" pitchFamily="34" charset="0"/>
              </a:endParaRPr>
            </a:p>
          </p:txBody>
        </p:sp>
        <p:sp>
          <p:nvSpPr>
            <p:cNvPr id="11324" name="Text Box 15"/>
            <p:cNvSpPr txBox="1">
              <a:spLocks noChangeArrowheads="1"/>
            </p:cNvSpPr>
            <p:nvPr/>
          </p:nvSpPr>
          <p:spPr bwMode="auto">
            <a:xfrm>
              <a:off x="1020" y="2390"/>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Y</a:t>
              </a:r>
              <a:endParaRPr lang="en-AU" altLang="zh-TW" sz="1800">
                <a:latin typeface="Arial" panose="020B0604020202020204" pitchFamily="34" charset="0"/>
              </a:endParaRPr>
            </a:p>
          </p:txBody>
        </p:sp>
      </p:grpSp>
      <p:grpSp>
        <p:nvGrpSpPr>
          <p:cNvPr id="11270" name="Group 16"/>
          <p:cNvGrpSpPr>
            <a:grpSpLocks/>
          </p:cNvGrpSpPr>
          <p:nvPr/>
        </p:nvGrpSpPr>
        <p:grpSpPr bwMode="auto">
          <a:xfrm>
            <a:off x="2819400" y="4868864"/>
            <a:ext cx="1509298" cy="1311275"/>
            <a:chOff x="113" y="2840"/>
            <a:chExt cx="877" cy="826"/>
          </a:xfrm>
        </p:grpSpPr>
        <p:sp>
          <p:nvSpPr>
            <p:cNvPr id="11306" name="Line 17"/>
            <p:cNvSpPr>
              <a:spLocks noChangeShapeType="1"/>
            </p:cNvSpPr>
            <p:nvPr/>
          </p:nvSpPr>
          <p:spPr bwMode="auto">
            <a:xfrm>
              <a:off x="340" y="2976"/>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7" name="Line 18"/>
            <p:cNvSpPr>
              <a:spLocks noChangeShapeType="1"/>
            </p:cNvSpPr>
            <p:nvPr/>
          </p:nvSpPr>
          <p:spPr bwMode="auto">
            <a:xfrm>
              <a:off x="340" y="3158"/>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8" name="Line 19"/>
            <p:cNvSpPr>
              <a:spLocks noChangeShapeType="1"/>
            </p:cNvSpPr>
            <p:nvPr/>
          </p:nvSpPr>
          <p:spPr bwMode="auto">
            <a:xfrm>
              <a:off x="657" y="3067"/>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9" name="Text Box 20"/>
            <p:cNvSpPr txBox="1">
              <a:spLocks noChangeArrowheads="1"/>
            </p:cNvSpPr>
            <p:nvPr/>
          </p:nvSpPr>
          <p:spPr bwMode="auto">
            <a:xfrm>
              <a:off x="113" y="2843"/>
              <a:ext cx="21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I0</a:t>
              </a:r>
              <a:endParaRPr lang="en-AU" altLang="zh-TW" sz="1800">
                <a:latin typeface="Arial" panose="020B0604020202020204" pitchFamily="34" charset="0"/>
              </a:endParaRPr>
            </a:p>
          </p:txBody>
        </p:sp>
        <p:sp>
          <p:nvSpPr>
            <p:cNvPr id="11310" name="Text Box 21"/>
            <p:cNvSpPr txBox="1">
              <a:spLocks noChangeArrowheads="1"/>
            </p:cNvSpPr>
            <p:nvPr/>
          </p:nvSpPr>
          <p:spPr bwMode="auto">
            <a:xfrm>
              <a:off x="113" y="3025"/>
              <a:ext cx="21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I1</a:t>
              </a:r>
              <a:endParaRPr lang="en-AU" altLang="zh-TW" sz="1800">
                <a:latin typeface="Arial" panose="020B0604020202020204" pitchFamily="34" charset="0"/>
              </a:endParaRPr>
            </a:p>
          </p:txBody>
        </p:sp>
        <p:sp>
          <p:nvSpPr>
            <p:cNvPr id="11311" name="Text Box 22"/>
            <p:cNvSpPr txBox="1">
              <a:spLocks noChangeArrowheads="1"/>
            </p:cNvSpPr>
            <p:nvPr/>
          </p:nvSpPr>
          <p:spPr bwMode="auto">
            <a:xfrm>
              <a:off x="793" y="2934"/>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Y</a:t>
              </a:r>
              <a:endParaRPr lang="en-AU" altLang="zh-TW" sz="1800">
                <a:latin typeface="Arial" panose="020B0604020202020204" pitchFamily="34" charset="0"/>
              </a:endParaRPr>
            </a:p>
          </p:txBody>
        </p:sp>
        <p:sp>
          <p:nvSpPr>
            <p:cNvPr id="11312" name="Line 23"/>
            <p:cNvSpPr>
              <a:spLocks noChangeShapeType="1"/>
            </p:cNvSpPr>
            <p:nvPr/>
          </p:nvSpPr>
          <p:spPr bwMode="auto">
            <a:xfrm>
              <a:off x="476" y="2931"/>
              <a:ext cx="0" cy="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3" name="Arc 24"/>
            <p:cNvSpPr>
              <a:spLocks/>
            </p:cNvSpPr>
            <p:nvPr/>
          </p:nvSpPr>
          <p:spPr bwMode="auto">
            <a:xfrm>
              <a:off x="567" y="2840"/>
              <a:ext cx="90" cy="90"/>
            </a:xfrm>
            <a:custGeom>
              <a:avLst/>
              <a:gdLst>
                <a:gd name="T0" fmla="*/ 0 w 21600"/>
                <a:gd name="T1" fmla="*/ 0 h 21600"/>
                <a:gd name="T2" fmla="*/ 90 w 21600"/>
                <a:gd name="T3" fmla="*/ 90 h 21600"/>
                <a:gd name="T4" fmla="*/ 0 w 21600"/>
                <a:gd name="T5" fmla="*/ 9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4" name="Arc 25"/>
            <p:cNvSpPr>
              <a:spLocks/>
            </p:cNvSpPr>
            <p:nvPr/>
          </p:nvSpPr>
          <p:spPr bwMode="auto">
            <a:xfrm flipH="1">
              <a:off x="476" y="2840"/>
              <a:ext cx="90" cy="90"/>
            </a:xfrm>
            <a:custGeom>
              <a:avLst/>
              <a:gdLst>
                <a:gd name="T0" fmla="*/ 0 w 21600"/>
                <a:gd name="T1" fmla="*/ 0 h 21600"/>
                <a:gd name="T2" fmla="*/ 90 w 21600"/>
                <a:gd name="T3" fmla="*/ 90 h 21600"/>
                <a:gd name="T4" fmla="*/ 0 w 21600"/>
                <a:gd name="T5" fmla="*/ 9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5" name="Arc 26"/>
            <p:cNvSpPr>
              <a:spLocks/>
            </p:cNvSpPr>
            <p:nvPr/>
          </p:nvSpPr>
          <p:spPr bwMode="auto">
            <a:xfrm flipV="1">
              <a:off x="567" y="3203"/>
              <a:ext cx="90" cy="90"/>
            </a:xfrm>
            <a:custGeom>
              <a:avLst/>
              <a:gdLst>
                <a:gd name="T0" fmla="*/ 0 w 21600"/>
                <a:gd name="T1" fmla="*/ 0 h 21600"/>
                <a:gd name="T2" fmla="*/ 90 w 21600"/>
                <a:gd name="T3" fmla="*/ 90 h 21600"/>
                <a:gd name="T4" fmla="*/ 0 w 21600"/>
                <a:gd name="T5" fmla="*/ 9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6" name="Arc 27"/>
            <p:cNvSpPr>
              <a:spLocks/>
            </p:cNvSpPr>
            <p:nvPr/>
          </p:nvSpPr>
          <p:spPr bwMode="auto">
            <a:xfrm flipH="1" flipV="1">
              <a:off x="476" y="3203"/>
              <a:ext cx="90" cy="90"/>
            </a:xfrm>
            <a:custGeom>
              <a:avLst/>
              <a:gdLst>
                <a:gd name="T0" fmla="*/ 0 w 21600"/>
                <a:gd name="T1" fmla="*/ 0 h 21600"/>
                <a:gd name="T2" fmla="*/ 90 w 21600"/>
                <a:gd name="T3" fmla="*/ 90 h 21600"/>
                <a:gd name="T4" fmla="*/ 0 w 21600"/>
                <a:gd name="T5" fmla="*/ 9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7" name="Line 28"/>
            <p:cNvSpPr>
              <a:spLocks noChangeShapeType="1"/>
            </p:cNvSpPr>
            <p:nvPr/>
          </p:nvSpPr>
          <p:spPr bwMode="auto">
            <a:xfrm>
              <a:off x="657" y="2931"/>
              <a:ext cx="0" cy="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8" name="Text Box 29"/>
            <p:cNvSpPr txBox="1">
              <a:spLocks noChangeArrowheads="1"/>
            </p:cNvSpPr>
            <p:nvPr/>
          </p:nvSpPr>
          <p:spPr bwMode="auto">
            <a:xfrm>
              <a:off x="476" y="2840"/>
              <a:ext cx="181" cy="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gn="ctr"/>
              <a:r>
                <a:rPr lang="en-US" altLang="zh-TW" sz="1400">
                  <a:latin typeface="Arial" panose="020B0604020202020204" pitchFamily="34" charset="0"/>
                </a:rPr>
                <a:t>M</a:t>
              </a:r>
              <a:br>
                <a:rPr lang="en-US" altLang="zh-TW" sz="1400">
                  <a:latin typeface="Arial" panose="020B0604020202020204" pitchFamily="34" charset="0"/>
                </a:rPr>
              </a:br>
              <a:r>
                <a:rPr lang="en-US" altLang="zh-TW" sz="1400">
                  <a:latin typeface="Arial" panose="020B0604020202020204" pitchFamily="34" charset="0"/>
                </a:rPr>
                <a:t>u</a:t>
              </a:r>
              <a:br>
                <a:rPr lang="en-US" altLang="zh-TW" sz="1400">
                  <a:latin typeface="Arial" panose="020B0604020202020204" pitchFamily="34" charset="0"/>
                </a:rPr>
              </a:br>
              <a:r>
                <a:rPr lang="en-US" altLang="zh-TW" sz="1400">
                  <a:latin typeface="Arial" panose="020B0604020202020204" pitchFamily="34" charset="0"/>
                </a:rPr>
                <a:t>x</a:t>
              </a:r>
              <a:endParaRPr lang="en-AU" altLang="zh-TW" sz="1400">
                <a:latin typeface="Arial" panose="020B0604020202020204" pitchFamily="34" charset="0"/>
              </a:endParaRPr>
            </a:p>
          </p:txBody>
        </p:sp>
        <p:sp>
          <p:nvSpPr>
            <p:cNvPr id="11319" name="Line 30"/>
            <p:cNvSpPr>
              <a:spLocks noChangeShapeType="1"/>
            </p:cNvSpPr>
            <p:nvPr/>
          </p:nvSpPr>
          <p:spPr bwMode="auto">
            <a:xfrm flipV="1">
              <a:off x="567" y="3294"/>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0" name="Text Box 31"/>
            <p:cNvSpPr txBox="1">
              <a:spLocks noChangeArrowheads="1"/>
            </p:cNvSpPr>
            <p:nvPr/>
          </p:nvSpPr>
          <p:spPr bwMode="auto">
            <a:xfrm>
              <a:off x="461" y="3433"/>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S</a:t>
              </a:r>
              <a:endParaRPr lang="en-AU" altLang="zh-TW" sz="1800">
                <a:latin typeface="Arial" panose="020B0604020202020204" pitchFamily="34" charset="0"/>
              </a:endParaRPr>
            </a:p>
          </p:txBody>
        </p:sp>
      </p:grpSp>
      <p:sp>
        <p:nvSpPr>
          <p:cNvPr id="11271" name="Rectangle 32"/>
          <p:cNvSpPr>
            <a:spLocks noChangeArrowheads="1"/>
          </p:cNvSpPr>
          <p:nvPr/>
        </p:nvSpPr>
        <p:spPr bwMode="auto">
          <a:xfrm>
            <a:off x="1884363" y="3644900"/>
            <a:ext cx="3509962"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nSpc>
                <a:spcPct val="90000"/>
              </a:lnSpc>
              <a:spcBef>
                <a:spcPct val="15000"/>
              </a:spcBef>
              <a:buClr>
                <a:schemeClr val="folHlink"/>
              </a:buClr>
              <a:buSzPct val="75000"/>
              <a:buFont typeface="Wingdings" panose="05000000000000000000" pitchFamily="2" charset="2"/>
              <a:buChar char="t"/>
            </a:pPr>
            <a:r>
              <a:rPr lang="en-US" altLang="zh-TW" b="1">
                <a:latin typeface="Century Gothic" panose="020B0502020202020204" pitchFamily="34" charset="0"/>
                <a:ea typeface="標楷體" pitchFamily="65" charset="-128"/>
              </a:rPr>
              <a:t>Multiplexer</a:t>
            </a:r>
          </a:p>
          <a:p>
            <a:pPr lvl="1">
              <a:lnSpc>
                <a:spcPct val="90000"/>
              </a:lnSpc>
              <a:spcBef>
                <a:spcPct val="15000"/>
              </a:spcBef>
              <a:buClr>
                <a:srgbClr val="FF9900"/>
              </a:buClr>
              <a:buSzPct val="75000"/>
              <a:buFont typeface="Wingdings" panose="05000000000000000000" pitchFamily="2" charset="2"/>
              <a:buChar char="l"/>
            </a:pPr>
            <a:r>
              <a:rPr lang="en-US" altLang="zh-TW" sz="2200" b="1">
                <a:latin typeface="Century Gothic" panose="020B0502020202020204" pitchFamily="34" charset="0"/>
                <a:ea typeface="標楷體" pitchFamily="65" charset="-128"/>
              </a:rPr>
              <a:t>Y = S ? I1 : I0</a:t>
            </a:r>
            <a:endParaRPr lang="en-AU" altLang="zh-TW" sz="2200" b="1">
              <a:latin typeface="Century Gothic" panose="020B0502020202020204" pitchFamily="34" charset="0"/>
            </a:endParaRPr>
          </a:p>
        </p:txBody>
      </p:sp>
      <p:grpSp>
        <p:nvGrpSpPr>
          <p:cNvPr id="11272" name="Group 33"/>
          <p:cNvGrpSpPr>
            <a:grpSpLocks/>
          </p:cNvGrpSpPr>
          <p:nvPr/>
        </p:nvGrpSpPr>
        <p:grpSpPr bwMode="auto">
          <a:xfrm>
            <a:off x="8826500" y="1484313"/>
            <a:ext cx="1714085" cy="1016000"/>
            <a:chOff x="1111" y="2659"/>
            <a:chExt cx="996" cy="640"/>
          </a:xfrm>
        </p:grpSpPr>
        <p:sp>
          <p:nvSpPr>
            <p:cNvPr id="11292" name="Line 34"/>
            <p:cNvSpPr>
              <a:spLocks noChangeShapeType="1"/>
            </p:cNvSpPr>
            <p:nvPr/>
          </p:nvSpPr>
          <p:spPr bwMode="auto">
            <a:xfrm>
              <a:off x="1338" y="2795"/>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3" name="Line 35"/>
            <p:cNvSpPr>
              <a:spLocks noChangeShapeType="1"/>
            </p:cNvSpPr>
            <p:nvPr/>
          </p:nvSpPr>
          <p:spPr bwMode="auto">
            <a:xfrm>
              <a:off x="1338" y="3158"/>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4" name="Line 36"/>
            <p:cNvSpPr>
              <a:spLocks noChangeShapeType="1"/>
            </p:cNvSpPr>
            <p:nvPr/>
          </p:nvSpPr>
          <p:spPr bwMode="auto">
            <a:xfrm>
              <a:off x="1791" y="2976"/>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5" name="Text Box 37"/>
            <p:cNvSpPr txBox="1">
              <a:spLocks noChangeArrowheads="1"/>
            </p:cNvSpPr>
            <p:nvPr/>
          </p:nvSpPr>
          <p:spPr bwMode="auto">
            <a:xfrm>
              <a:off x="1111" y="2662"/>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A</a:t>
              </a:r>
              <a:endParaRPr lang="en-AU" altLang="zh-TW" sz="1800">
                <a:latin typeface="Arial" panose="020B0604020202020204" pitchFamily="34" charset="0"/>
              </a:endParaRPr>
            </a:p>
          </p:txBody>
        </p:sp>
        <p:sp>
          <p:nvSpPr>
            <p:cNvPr id="11296" name="Text Box 38"/>
            <p:cNvSpPr txBox="1">
              <a:spLocks noChangeArrowheads="1"/>
            </p:cNvSpPr>
            <p:nvPr/>
          </p:nvSpPr>
          <p:spPr bwMode="auto">
            <a:xfrm>
              <a:off x="1111" y="3066"/>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B</a:t>
              </a:r>
              <a:endParaRPr lang="en-AU" altLang="zh-TW" sz="1800">
                <a:latin typeface="Arial" panose="020B0604020202020204" pitchFamily="34" charset="0"/>
              </a:endParaRPr>
            </a:p>
          </p:txBody>
        </p:sp>
        <p:sp>
          <p:nvSpPr>
            <p:cNvPr id="11297" name="Text Box 39"/>
            <p:cNvSpPr txBox="1">
              <a:spLocks noChangeArrowheads="1"/>
            </p:cNvSpPr>
            <p:nvPr/>
          </p:nvSpPr>
          <p:spPr bwMode="auto">
            <a:xfrm>
              <a:off x="1910" y="2843"/>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Y</a:t>
              </a:r>
              <a:endParaRPr lang="en-AU" altLang="zh-TW" sz="1800">
                <a:latin typeface="Arial" panose="020B0604020202020204" pitchFamily="34" charset="0"/>
              </a:endParaRPr>
            </a:p>
          </p:txBody>
        </p:sp>
        <p:sp>
          <p:nvSpPr>
            <p:cNvPr id="11298" name="Line 40"/>
            <p:cNvSpPr>
              <a:spLocks noChangeShapeType="1"/>
            </p:cNvSpPr>
            <p:nvPr/>
          </p:nvSpPr>
          <p:spPr bwMode="auto">
            <a:xfrm>
              <a:off x="1474" y="2659"/>
              <a:ext cx="0" cy="22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9" name="Line 41"/>
            <p:cNvSpPr>
              <a:spLocks noChangeShapeType="1"/>
            </p:cNvSpPr>
            <p:nvPr/>
          </p:nvSpPr>
          <p:spPr bwMode="auto">
            <a:xfrm>
              <a:off x="1474" y="3067"/>
              <a:ext cx="0" cy="22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0" name="Line 42"/>
            <p:cNvSpPr>
              <a:spLocks noChangeShapeType="1"/>
            </p:cNvSpPr>
            <p:nvPr/>
          </p:nvSpPr>
          <p:spPr bwMode="auto">
            <a:xfrm>
              <a:off x="1474" y="2886"/>
              <a:ext cx="91" cy="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1" name="Line 43"/>
            <p:cNvSpPr>
              <a:spLocks noChangeShapeType="1"/>
            </p:cNvSpPr>
            <p:nvPr/>
          </p:nvSpPr>
          <p:spPr bwMode="auto">
            <a:xfrm flipH="1">
              <a:off x="1474" y="2976"/>
              <a:ext cx="91" cy="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2" name="Line 44"/>
            <p:cNvSpPr>
              <a:spLocks noChangeShapeType="1"/>
            </p:cNvSpPr>
            <p:nvPr/>
          </p:nvSpPr>
          <p:spPr bwMode="auto">
            <a:xfrm>
              <a:off x="1474" y="2659"/>
              <a:ext cx="317" cy="18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3" name="Line 45"/>
            <p:cNvSpPr>
              <a:spLocks noChangeShapeType="1"/>
            </p:cNvSpPr>
            <p:nvPr/>
          </p:nvSpPr>
          <p:spPr bwMode="auto">
            <a:xfrm flipV="1">
              <a:off x="1474" y="3113"/>
              <a:ext cx="317" cy="18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4" name="Line 46"/>
            <p:cNvSpPr>
              <a:spLocks noChangeShapeType="1"/>
            </p:cNvSpPr>
            <p:nvPr/>
          </p:nvSpPr>
          <p:spPr bwMode="auto">
            <a:xfrm>
              <a:off x="1791" y="2840"/>
              <a:ext cx="0" cy="27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5" name="Text Box 47"/>
            <p:cNvSpPr txBox="1">
              <a:spLocks noChangeArrowheads="1"/>
            </p:cNvSpPr>
            <p:nvPr/>
          </p:nvSpPr>
          <p:spPr bwMode="auto">
            <a:xfrm>
              <a:off x="1620" y="2889"/>
              <a:ext cx="78"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a:t>
              </a:r>
              <a:endParaRPr lang="en-AU" altLang="zh-TW" sz="1800">
                <a:latin typeface="Arial" panose="020B0604020202020204" pitchFamily="34" charset="0"/>
              </a:endParaRPr>
            </a:p>
          </p:txBody>
        </p:sp>
      </p:grpSp>
      <p:grpSp>
        <p:nvGrpSpPr>
          <p:cNvPr id="11273" name="Group 48"/>
          <p:cNvGrpSpPr>
            <a:grpSpLocks/>
          </p:cNvGrpSpPr>
          <p:nvPr/>
        </p:nvGrpSpPr>
        <p:grpSpPr bwMode="auto">
          <a:xfrm>
            <a:off x="7188201" y="4575176"/>
            <a:ext cx="1790303" cy="1598613"/>
            <a:chOff x="2699" y="2750"/>
            <a:chExt cx="1041" cy="1007"/>
          </a:xfrm>
        </p:grpSpPr>
        <p:sp>
          <p:nvSpPr>
            <p:cNvPr id="11276" name="Line 49"/>
            <p:cNvSpPr>
              <a:spLocks noChangeShapeType="1"/>
            </p:cNvSpPr>
            <p:nvPr/>
          </p:nvSpPr>
          <p:spPr bwMode="auto">
            <a:xfrm>
              <a:off x="2926" y="2886"/>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50"/>
            <p:cNvSpPr>
              <a:spLocks noChangeShapeType="1"/>
            </p:cNvSpPr>
            <p:nvPr/>
          </p:nvSpPr>
          <p:spPr bwMode="auto">
            <a:xfrm>
              <a:off x="2926" y="3339"/>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8" name="Line 51"/>
            <p:cNvSpPr>
              <a:spLocks noChangeShapeType="1"/>
            </p:cNvSpPr>
            <p:nvPr/>
          </p:nvSpPr>
          <p:spPr bwMode="auto">
            <a:xfrm>
              <a:off x="3424" y="3113"/>
              <a:ext cx="13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Text Box 52"/>
            <p:cNvSpPr txBox="1">
              <a:spLocks noChangeArrowheads="1"/>
            </p:cNvSpPr>
            <p:nvPr/>
          </p:nvSpPr>
          <p:spPr bwMode="auto">
            <a:xfrm>
              <a:off x="2699" y="2753"/>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A</a:t>
              </a:r>
              <a:endParaRPr lang="en-AU" altLang="zh-TW" sz="1800">
                <a:latin typeface="Arial" panose="020B0604020202020204" pitchFamily="34" charset="0"/>
              </a:endParaRPr>
            </a:p>
          </p:txBody>
        </p:sp>
        <p:sp>
          <p:nvSpPr>
            <p:cNvPr id="11280" name="Text Box 53"/>
            <p:cNvSpPr txBox="1">
              <a:spLocks noChangeArrowheads="1"/>
            </p:cNvSpPr>
            <p:nvPr/>
          </p:nvSpPr>
          <p:spPr bwMode="auto">
            <a:xfrm>
              <a:off x="2699" y="3247"/>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B</a:t>
              </a:r>
              <a:endParaRPr lang="en-AU" altLang="zh-TW" sz="1800">
                <a:latin typeface="Arial" panose="020B0604020202020204" pitchFamily="34" charset="0"/>
              </a:endParaRPr>
            </a:p>
          </p:txBody>
        </p:sp>
        <p:sp>
          <p:nvSpPr>
            <p:cNvPr id="11281" name="Text Box 54"/>
            <p:cNvSpPr txBox="1">
              <a:spLocks noChangeArrowheads="1"/>
            </p:cNvSpPr>
            <p:nvPr/>
          </p:nvSpPr>
          <p:spPr bwMode="auto">
            <a:xfrm>
              <a:off x="3543" y="2979"/>
              <a:ext cx="19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Y</a:t>
              </a:r>
              <a:endParaRPr lang="en-AU" altLang="zh-TW" sz="1800">
                <a:latin typeface="Arial" panose="020B0604020202020204" pitchFamily="34" charset="0"/>
              </a:endParaRPr>
            </a:p>
          </p:txBody>
        </p:sp>
        <p:sp>
          <p:nvSpPr>
            <p:cNvPr id="11282" name="Line 55"/>
            <p:cNvSpPr>
              <a:spLocks noChangeShapeType="1"/>
            </p:cNvSpPr>
            <p:nvPr/>
          </p:nvSpPr>
          <p:spPr bwMode="auto">
            <a:xfrm>
              <a:off x="3061" y="2750"/>
              <a:ext cx="1" cy="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3" name="Line 56"/>
            <p:cNvSpPr>
              <a:spLocks noChangeShapeType="1"/>
            </p:cNvSpPr>
            <p:nvPr/>
          </p:nvSpPr>
          <p:spPr bwMode="auto">
            <a:xfrm flipH="1">
              <a:off x="3061" y="3203"/>
              <a:ext cx="1" cy="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4" name="Line 57"/>
            <p:cNvSpPr>
              <a:spLocks noChangeShapeType="1"/>
            </p:cNvSpPr>
            <p:nvPr/>
          </p:nvSpPr>
          <p:spPr bwMode="auto">
            <a:xfrm>
              <a:off x="3062" y="3022"/>
              <a:ext cx="91" cy="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5" name="Line 58"/>
            <p:cNvSpPr>
              <a:spLocks noChangeShapeType="1"/>
            </p:cNvSpPr>
            <p:nvPr/>
          </p:nvSpPr>
          <p:spPr bwMode="auto">
            <a:xfrm flipH="1">
              <a:off x="3062" y="3112"/>
              <a:ext cx="91" cy="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6" name="Line 59"/>
            <p:cNvSpPr>
              <a:spLocks noChangeShapeType="1"/>
            </p:cNvSpPr>
            <p:nvPr/>
          </p:nvSpPr>
          <p:spPr bwMode="auto">
            <a:xfrm>
              <a:off x="3061" y="2750"/>
              <a:ext cx="363" cy="18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7" name="Line 60"/>
            <p:cNvSpPr>
              <a:spLocks noChangeShapeType="1"/>
            </p:cNvSpPr>
            <p:nvPr/>
          </p:nvSpPr>
          <p:spPr bwMode="auto">
            <a:xfrm flipV="1">
              <a:off x="3061" y="3294"/>
              <a:ext cx="363" cy="18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8" name="Line 61"/>
            <p:cNvSpPr>
              <a:spLocks noChangeShapeType="1"/>
            </p:cNvSpPr>
            <p:nvPr/>
          </p:nvSpPr>
          <p:spPr bwMode="auto">
            <a:xfrm>
              <a:off x="3424" y="2931"/>
              <a:ext cx="0" cy="3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9" name="Text Box 62"/>
            <p:cNvSpPr txBox="1">
              <a:spLocks noChangeArrowheads="1"/>
            </p:cNvSpPr>
            <p:nvPr/>
          </p:nvSpPr>
          <p:spPr bwMode="auto">
            <a:xfrm>
              <a:off x="3152" y="3025"/>
              <a:ext cx="26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ALU</a:t>
              </a:r>
              <a:endParaRPr lang="en-AU" altLang="zh-TW" sz="1800">
                <a:latin typeface="Arial" panose="020B0604020202020204" pitchFamily="34" charset="0"/>
              </a:endParaRPr>
            </a:p>
          </p:txBody>
        </p:sp>
        <p:sp>
          <p:nvSpPr>
            <p:cNvPr id="11290" name="Line 63"/>
            <p:cNvSpPr>
              <a:spLocks noChangeShapeType="1"/>
            </p:cNvSpPr>
            <p:nvPr/>
          </p:nvSpPr>
          <p:spPr bwMode="auto">
            <a:xfrm>
              <a:off x="3243" y="3385"/>
              <a:ext cx="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1" name="Text Box 64"/>
            <p:cNvSpPr txBox="1">
              <a:spLocks noChangeArrowheads="1"/>
            </p:cNvSpPr>
            <p:nvPr/>
          </p:nvSpPr>
          <p:spPr bwMode="auto">
            <a:xfrm>
              <a:off x="3152" y="3524"/>
              <a:ext cx="18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r>
                <a:rPr lang="en-US" altLang="zh-TW" sz="1800">
                  <a:latin typeface="Arial" panose="020B0604020202020204" pitchFamily="34" charset="0"/>
                </a:rPr>
                <a:t>F</a:t>
              </a:r>
              <a:endParaRPr lang="en-AU" altLang="zh-TW" sz="1800">
                <a:latin typeface="Arial" panose="020B0604020202020204" pitchFamily="34" charset="0"/>
              </a:endParaRPr>
            </a:p>
          </p:txBody>
        </p:sp>
      </p:grpSp>
      <p:sp>
        <p:nvSpPr>
          <p:cNvPr id="11274" name="Rectangle 65"/>
          <p:cNvSpPr>
            <a:spLocks noChangeArrowheads="1"/>
          </p:cNvSpPr>
          <p:nvPr/>
        </p:nvSpPr>
        <p:spPr bwMode="auto">
          <a:xfrm>
            <a:off x="5705475" y="1412875"/>
            <a:ext cx="3360738"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nSpc>
                <a:spcPct val="90000"/>
              </a:lnSpc>
              <a:spcBef>
                <a:spcPct val="15000"/>
              </a:spcBef>
              <a:buClr>
                <a:schemeClr val="folHlink"/>
              </a:buClr>
              <a:buSzPct val="75000"/>
              <a:buFont typeface="Wingdings" panose="05000000000000000000" pitchFamily="2" charset="2"/>
              <a:buChar char="t"/>
            </a:pPr>
            <a:r>
              <a:rPr lang="en-US" altLang="zh-TW" b="1">
                <a:latin typeface="Century Gothic" panose="020B0502020202020204" pitchFamily="34" charset="0"/>
                <a:ea typeface="標楷體" pitchFamily="65" charset="-128"/>
              </a:rPr>
              <a:t>Adder</a:t>
            </a:r>
          </a:p>
          <a:p>
            <a:pPr lvl="1">
              <a:lnSpc>
                <a:spcPct val="90000"/>
              </a:lnSpc>
              <a:spcBef>
                <a:spcPct val="15000"/>
              </a:spcBef>
              <a:buClr>
                <a:srgbClr val="FF9900"/>
              </a:buClr>
              <a:buSzPct val="75000"/>
              <a:buFont typeface="Wingdings" panose="05000000000000000000" pitchFamily="2" charset="2"/>
              <a:buChar char="l"/>
            </a:pPr>
            <a:r>
              <a:rPr lang="en-US" altLang="zh-TW" sz="2200" b="1">
                <a:latin typeface="Century Gothic" panose="020B0502020202020204" pitchFamily="34" charset="0"/>
                <a:ea typeface="標楷體" pitchFamily="65" charset="-128"/>
              </a:rPr>
              <a:t>Y = A + B</a:t>
            </a:r>
          </a:p>
        </p:txBody>
      </p:sp>
      <p:sp>
        <p:nvSpPr>
          <p:cNvPr id="11275" name="Rectangle 66"/>
          <p:cNvSpPr>
            <a:spLocks noChangeArrowheads="1"/>
          </p:cNvSpPr>
          <p:nvPr/>
        </p:nvSpPr>
        <p:spPr bwMode="auto">
          <a:xfrm>
            <a:off x="5705475" y="3284538"/>
            <a:ext cx="46799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ea typeface="新細明體" pitchFamily="18" charset="-120"/>
              </a:defRPr>
            </a:lvl1pPr>
            <a:lvl2pPr marL="742950" indent="-285750">
              <a:defRPr sz="2400">
                <a:solidFill>
                  <a:schemeClr val="tx1"/>
                </a:solidFill>
                <a:latin typeface="Times New Roman" panose="02020603050405020304" pitchFamily="18" charset="0"/>
                <a:ea typeface="新細明體" pitchFamily="18" charset="-120"/>
              </a:defRPr>
            </a:lvl2pPr>
            <a:lvl3pPr marL="1143000" indent="-228600">
              <a:defRPr sz="2400">
                <a:solidFill>
                  <a:schemeClr val="tx1"/>
                </a:solidFill>
                <a:latin typeface="Times New Roman" panose="02020603050405020304" pitchFamily="18" charset="0"/>
                <a:ea typeface="新細明體" pitchFamily="18" charset="-120"/>
              </a:defRPr>
            </a:lvl3pPr>
            <a:lvl4pPr marL="1600200" indent="-228600">
              <a:defRPr sz="2400">
                <a:solidFill>
                  <a:schemeClr val="tx1"/>
                </a:solidFill>
                <a:latin typeface="Times New Roman" panose="02020603050405020304" pitchFamily="18" charset="0"/>
                <a:ea typeface="新細明體" pitchFamily="18" charset="-120"/>
              </a:defRPr>
            </a:lvl4pPr>
            <a:lvl5pPr marL="2057400" indent="-228600">
              <a:defRPr sz="24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itchFamily="18" charset="-120"/>
              </a:defRPr>
            </a:lvl9pPr>
          </a:lstStyle>
          <a:p>
            <a:pPr>
              <a:lnSpc>
                <a:spcPct val="90000"/>
              </a:lnSpc>
              <a:spcBef>
                <a:spcPct val="15000"/>
              </a:spcBef>
              <a:buClr>
                <a:schemeClr val="folHlink"/>
              </a:buClr>
              <a:buSzPct val="75000"/>
              <a:buFont typeface="Wingdings" panose="05000000000000000000" pitchFamily="2" charset="2"/>
              <a:buChar char="t"/>
            </a:pPr>
            <a:r>
              <a:rPr lang="en-US" altLang="zh-TW" b="1">
                <a:latin typeface="Century Gothic" panose="020B0502020202020204" pitchFamily="34" charset="0"/>
                <a:ea typeface="標楷體" pitchFamily="65" charset="-128"/>
              </a:rPr>
              <a:t>Arithmetic/Logic Unit</a:t>
            </a:r>
          </a:p>
          <a:p>
            <a:pPr lvl="1">
              <a:lnSpc>
                <a:spcPct val="90000"/>
              </a:lnSpc>
              <a:spcBef>
                <a:spcPct val="15000"/>
              </a:spcBef>
              <a:buClr>
                <a:srgbClr val="FF9900"/>
              </a:buClr>
              <a:buSzPct val="75000"/>
              <a:buFont typeface="Wingdings" panose="05000000000000000000" pitchFamily="2" charset="2"/>
              <a:buChar char="l"/>
            </a:pPr>
            <a:r>
              <a:rPr lang="en-US" altLang="zh-TW" sz="2200" b="1">
                <a:latin typeface="Century Gothic" panose="020B0502020202020204" pitchFamily="34" charset="0"/>
                <a:ea typeface="標楷體" pitchFamily="65" charset="-128"/>
              </a:rPr>
              <a:t>Y = F(A, B)</a:t>
            </a:r>
          </a:p>
        </p:txBody>
      </p:sp>
    </p:spTree>
    <p:extLst>
      <p:ext uri="{BB962C8B-B14F-4D97-AF65-F5344CB8AC3E}">
        <p14:creationId xmlns:p14="http://schemas.microsoft.com/office/powerpoint/2010/main" val="1632313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5667</Words>
  <Application>Microsoft Office PowerPoint</Application>
  <PresentationFormat>Widescreen</PresentationFormat>
  <Paragraphs>1212</Paragraphs>
  <Slides>63</Slides>
  <Notes>46</Notes>
  <HiddenSlides>1</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63</vt:i4>
      </vt:variant>
    </vt:vector>
  </HeadingPairs>
  <TitlesOfParts>
    <vt:vector size="76" baseType="lpstr">
      <vt:lpstr>Arial</vt:lpstr>
      <vt:lpstr>Calibri</vt:lpstr>
      <vt:lpstr>Calibri Light</vt:lpstr>
      <vt:lpstr>Century Gothic</vt:lpstr>
      <vt:lpstr>Courier New</vt:lpstr>
      <vt:lpstr>標楷體</vt:lpstr>
      <vt:lpstr>Lucida Console</vt:lpstr>
      <vt:lpstr>Monotype Sorts</vt:lpstr>
      <vt:lpstr>新細明體</vt:lpstr>
      <vt:lpstr>Symbol</vt:lpstr>
      <vt:lpstr>Times New Roman</vt:lpstr>
      <vt:lpstr>Wingdings</vt:lpstr>
      <vt:lpstr>Office Theme</vt:lpstr>
      <vt:lpstr>   Designing a Single-Cycle Processor</vt:lpstr>
      <vt:lpstr>Outline</vt:lpstr>
      <vt:lpstr>Introduction</vt:lpstr>
      <vt:lpstr>Instruction Execution</vt:lpstr>
      <vt:lpstr>CPU Overview</vt:lpstr>
      <vt:lpstr>Multiplexers</vt:lpstr>
      <vt:lpstr>Control</vt:lpstr>
      <vt:lpstr>Logic Design Basics</vt:lpstr>
      <vt:lpstr>Combinational Elements</vt:lpstr>
      <vt:lpstr>Sequential Elements</vt:lpstr>
      <vt:lpstr>Sequential Elements</vt:lpstr>
      <vt:lpstr>Clocking Methodology</vt:lpstr>
      <vt:lpstr>How to Design a Processor?</vt:lpstr>
      <vt:lpstr>Outline</vt:lpstr>
      <vt:lpstr>Step 1: Analyze Instruction Set</vt:lpstr>
      <vt:lpstr>Our Example: A MIPS Subset</vt:lpstr>
      <vt:lpstr>Register Transfers</vt:lpstr>
      <vt:lpstr>Requirements of Instruction Set</vt:lpstr>
      <vt:lpstr>Outline</vt:lpstr>
      <vt:lpstr>Step 2a: Datapath Components</vt:lpstr>
      <vt:lpstr>Step 2b: Datapath Components</vt:lpstr>
      <vt:lpstr>Storage Element: Register File</vt:lpstr>
      <vt:lpstr>Storage Element: Memory</vt:lpstr>
      <vt:lpstr>Step 3a: Datapath Assembly</vt:lpstr>
      <vt:lpstr>Step 3b: Add and Subtract</vt:lpstr>
      <vt:lpstr>Step 3c: Store/Load Operations</vt:lpstr>
      <vt:lpstr>R-Type/Load/Store Datapath</vt:lpstr>
      <vt:lpstr>Step 3d: Branch Operations</vt:lpstr>
      <vt:lpstr>Datapath for Branch Operations</vt:lpstr>
      <vt:lpstr>Branch Instructions</vt:lpstr>
      <vt:lpstr>Outline</vt:lpstr>
      <vt:lpstr>A Single Cycle Datapath</vt:lpstr>
      <vt:lpstr>Arithmetic and Memory-access Instructions</vt:lpstr>
      <vt:lpstr>PowerPoint Presentation</vt:lpstr>
      <vt:lpstr>Data Flow during add</vt:lpstr>
      <vt:lpstr>Clocking Methodology</vt:lpstr>
      <vt:lpstr>Register-Register Timing</vt:lpstr>
      <vt:lpstr>The Critical Path</vt:lpstr>
      <vt:lpstr>Outline</vt:lpstr>
      <vt:lpstr>Step 4: Control Points and Signals</vt:lpstr>
      <vt:lpstr>Designing Main Control</vt:lpstr>
      <vt:lpstr>Datapath with Mux and Control</vt:lpstr>
      <vt:lpstr>Datapath with Control Unit</vt:lpstr>
      <vt:lpstr>Instruction Fetch at Start of Add</vt:lpstr>
      <vt:lpstr>Instruction Decode of Add</vt:lpstr>
      <vt:lpstr>ALU Operation during Add</vt:lpstr>
      <vt:lpstr>Write Back at the End of Add</vt:lpstr>
      <vt:lpstr>Datapath Operation for lw</vt:lpstr>
      <vt:lpstr>Datapath Operation for beq</vt:lpstr>
      <vt:lpstr>Outline</vt:lpstr>
      <vt:lpstr>Datapath with Control Unit</vt:lpstr>
      <vt:lpstr>Datapath Control Details</vt:lpstr>
      <vt:lpstr>Execution Control</vt:lpstr>
      <vt:lpstr>Execution Control</vt:lpstr>
      <vt:lpstr>Step 5a: ALU Control</vt:lpstr>
      <vt:lpstr>Plan for the Controller</vt:lpstr>
      <vt:lpstr>Outline</vt:lpstr>
      <vt:lpstr>Step 5b: The Main Control Unit</vt:lpstr>
      <vt:lpstr>Truth Table of Control Signals</vt:lpstr>
      <vt:lpstr>Implementing Jumps</vt:lpstr>
      <vt:lpstr>Putting it Altogether (+ jump instruction)</vt:lpstr>
      <vt:lpstr>Drawback of Single-Cycle Design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 Single-Cycle Processor</dc:title>
  <dc:creator>Windows User</dc:creator>
  <cp:lastModifiedBy>Windows User</cp:lastModifiedBy>
  <cp:revision>7</cp:revision>
  <dcterms:created xsi:type="dcterms:W3CDTF">2019-04-28T22:25:09Z</dcterms:created>
  <dcterms:modified xsi:type="dcterms:W3CDTF">2019-04-28T23:05:48Z</dcterms:modified>
</cp:coreProperties>
</file>