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339" r:id="rId4"/>
    <p:sldId id="258" r:id="rId5"/>
    <p:sldId id="259" r:id="rId6"/>
    <p:sldId id="332" r:id="rId7"/>
    <p:sldId id="333" r:id="rId8"/>
    <p:sldId id="334" r:id="rId9"/>
    <p:sldId id="335" r:id="rId10"/>
    <p:sldId id="336" r:id="rId11"/>
    <p:sldId id="341" r:id="rId12"/>
    <p:sldId id="261" r:id="rId13"/>
    <p:sldId id="262" r:id="rId14"/>
    <p:sldId id="263" r:id="rId15"/>
    <p:sldId id="342" r:id="rId16"/>
    <p:sldId id="265" r:id="rId17"/>
    <p:sldId id="266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57" r:id="rId33"/>
    <p:sldId id="367" r:id="rId34"/>
    <p:sldId id="369" r:id="rId35"/>
    <p:sldId id="368" r:id="rId36"/>
    <p:sldId id="370" r:id="rId37"/>
    <p:sldId id="371" r:id="rId38"/>
    <p:sldId id="372" r:id="rId39"/>
    <p:sldId id="373" r:id="rId40"/>
    <p:sldId id="374" r:id="rId41"/>
  </p:sldIdLst>
  <p:sldSz cx="9144000" cy="6858000" type="letter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>
      <p:cViewPr varScale="1">
        <p:scale>
          <a:sx n="116" d="100"/>
          <a:sy n="116" d="100"/>
        </p:scale>
        <p:origin x="21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1963" y="6967538"/>
            <a:ext cx="10604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99" tIns="46988" rIns="92299" bIns="46988">
            <a:spAutoFit/>
          </a:bodyPr>
          <a:lstStyle>
            <a:lvl1pPr defTabSz="91757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300" b="0" smtClean="0"/>
              <a:t>Page </a:t>
            </a:r>
            <a:fld id="{C1041827-2481-4C30-9351-791ADAAE07D8}" type="slidenum">
              <a:rPr lang="en-US" altLang="en-US" sz="13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300" b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271963" y="6967538"/>
            <a:ext cx="10604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99" tIns="46988" rIns="92299" bIns="46988">
            <a:spAutoFit/>
          </a:bodyPr>
          <a:lstStyle>
            <a:lvl1pPr defTabSz="91757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300" b="0" smtClean="0"/>
              <a:t>Page </a:t>
            </a:r>
            <a:fld id="{4217C2AE-1466-4FF7-89A1-9C50BCE4DB94}" type="slidenum">
              <a:rPr lang="en-US" altLang="en-US" sz="13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300" b="0" smtClean="0"/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79738" y="554038"/>
            <a:ext cx="3643312" cy="2732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55" tIns="46988" rIns="95655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2981325" y="554038"/>
            <a:ext cx="3640138" cy="2732087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4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6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457200"/>
            <a:ext cx="1790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219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3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5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829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5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1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0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86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497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503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16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534400" y="6400800"/>
            <a:ext cx="4302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71278A6B-71DB-4337-8E4F-429E552C9DF1}" type="slidenum">
              <a:rPr lang="en-US" altLang="en-US" smtClean="0"/>
              <a:pPr>
                <a:defRPr/>
              </a:pPr>
              <a:t>‹#›</a:t>
            </a:fld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Processor: </a:t>
            </a:r>
            <a:r>
              <a:rPr lang="en-US" altLang="en-US" dirty="0" err="1" smtClean="0"/>
              <a:t>Datapath</a:t>
            </a:r>
            <a:r>
              <a:rPr lang="en-US" altLang="en-US" dirty="0" smtClean="0"/>
              <a:t> and Control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162800" cy="4114800"/>
          </a:xfrm>
          <a:noFill/>
        </p:spPr>
        <p:txBody>
          <a:bodyPr/>
          <a:lstStyle/>
          <a:p>
            <a:r>
              <a:rPr lang="en-US" altLang="en-US" sz="2800" smtClean="0"/>
              <a:t>Single cycle processor</a:t>
            </a:r>
            <a:endParaRPr lang="en-US" altLang="en-US" smtClean="0"/>
          </a:p>
          <a:p>
            <a:pPr lvl="1"/>
            <a:r>
              <a:rPr lang="en-US" altLang="en-US" sz="2400" smtClean="0"/>
              <a:t>Datapath and Control</a:t>
            </a:r>
          </a:p>
          <a:p>
            <a:r>
              <a:rPr lang="en-US" altLang="en-US" sz="2800" smtClean="0"/>
              <a:t>Multicycle  processor</a:t>
            </a:r>
          </a:p>
          <a:p>
            <a:pPr lvl="1"/>
            <a:r>
              <a:rPr lang="en-US" altLang="en-US" sz="2400" smtClean="0"/>
              <a:t>Datapath and Control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05000" y="990600"/>
            <a:ext cx="5545138" cy="1446213"/>
            <a:chOff x="1918" y="483"/>
            <a:chExt cx="3493" cy="911"/>
          </a:xfrm>
        </p:grpSpPr>
        <p:pic>
          <p:nvPicPr>
            <p:cNvPr id="1434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8" y="483"/>
              <a:ext cx="3493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9" name="Freeform 4"/>
            <p:cNvSpPr>
              <a:spLocks/>
            </p:cNvSpPr>
            <p:nvPr/>
          </p:nvSpPr>
          <p:spPr bwMode="auto">
            <a:xfrm>
              <a:off x="3030" y="855"/>
              <a:ext cx="1308" cy="92"/>
            </a:xfrm>
            <a:custGeom>
              <a:avLst/>
              <a:gdLst>
                <a:gd name="T0" fmla="*/ 0 w 10000"/>
                <a:gd name="T1" fmla="*/ 0 h 10000"/>
                <a:gd name="T2" fmla="*/ 22 w 10000"/>
                <a:gd name="T3" fmla="*/ 0 h 10000"/>
                <a:gd name="T4" fmla="*/ 22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chemeClr val="accent1"/>
            </a:solidFill>
            <a:ln w="952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350" name="Text Box 5"/>
            <p:cNvSpPr txBox="1">
              <a:spLocks noChangeArrowheads="1"/>
            </p:cNvSpPr>
            <p:nvPr/>
          </p:nvSpPr>
          <p:spPr bwMode="auto">
            <a:xfrm>
              <a:off x="3102" y="811"/>
              <a:ext cx="1103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800"/>
                </a:lnSpc>
              </a:pPr>
              <a:r>
                <a:rPr lang="en-US" altLang="en-US" sz="1400">
                  <a:latin typeface="Helvetica" panose="020B0604020202020204" pitchFamily="34" charset="0"/>
                </a:rPr>
                <a:t>Combinational Logic</a:t>
              </a:r>
            </a:p>
          </p:txBody>
        </p:sp>
      </p:grpSp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458628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286000" y="5105400"/>
            <a:ext cx="5091113" cy="1443038"/>
            <a:chOff x="2086" y="2807"/>
            <a:chExt cx="3206" cy="909"/>
          </a:xfrm>
        </p:grpSpPr>
        <p:sp>
          <p:nvSpPr>
            <p:cNvPr id="14345" name="Line 8"/>
            <p:cNvSpPr>
              <a:spLocks noChangeShapeType="1"/>
            </p:cNvSpPr>
            <p:nvPr/>
          </p:nvSpPr>
          <p:spPr bwMode="auto">
            <a:xfrm>
              <a:off x="2990" y="2807"/>
              <a:ext cx="1304" cy="0"/>
            </a:xfrm>
            <a:prstGeom prst="line">
              <a:avLst/>
            </a:prstGeom>
            <a:noFill/>
            <a:ln w="38100">
              <a:solidFill>
                <a:srgbClr val="053DE8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2650" y="2869"/>
              <a:ext cx="19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600">
                  <a:solidFill>
                    <a:srgbClr val="053DE8"/>
                  </a:solidFill>
                  <a:latin typeface="Helvetica" panose="020B0604020202020204" pitchFamily="34" charset="0"/>
                </a:rPr>
                <a:t>ALU “time budget”</a:t>
              </a:r>
            </a:p>
          </p:txBody>
        </p:sp>
        <p:pic>
          <p:nvPicPr>
            <p:cNvPr id="14347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6" y="3287"/>
              <a:ext cx="3206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41" name="Rectangle 11"/>
          <p:cNvSpPr>
            <a:spLocks noChangeArrowheads="1"/>
          </p:cNvSpPr>
          <p:nvPr/>
        </p:nvSpPr>
        <p:spPr bwMode="auto">
          <a:xfrm>
            <a:off x="2362200" y="4343400"/>
            <a:ext cx="2514600" cy="609600"/>
          </a:xfrm>
          <a:prstGeom prst="rect">
            <a:avLst/>
          </a:prstGeom>
          <a:noFill/>
          <a:ln w="12700" cap="rnd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2" name="Rectangle 12"/>
          <p:cNvSpPr>
            <a:spLocks noChangeArrowheads="1"/>
          </p:cNvSpPr>
          <p:nvPr/>
        </p:nvSpPr>
        <p:spPr bwMode="auto">
          <a:xfrm>
            <a:off x="5257800" y="4343400"/>
            <a:ext cx="2133600" cy="609600"/>
          </a:xfrm>
          <a:prstGeom prst="rect">
            <a:avLst/>
          </a:prstGeom>
          <a:noFill/>
          <a:ln w="12700" cap="rnd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3" name="Line 13"/>
          <p:cNvSpPr>
            <a:spLocks noChangeShapeType="1"/>
          </p:cNvSpPr>
          <p:nvPr/>
        </p:nvSpPr>
        <p:spPr bwMode="auto">
          <a:xfrm flipH="1">
            <a:off x="3733800" y="2895600"/>
            <a:ext cx="0" cy="2286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344" name="Line 14"/>
          <p:cNvSpPr>
            <a:spLocks noChangeShapeType="1"/>
          </p:cNvSpPr>
          <p:nvPr/>
        </p:nvSpPr>
        <p:spPr bwMode="auto">
          <a:xfrm flipV="1">
            <a:off x="5867400" y="2971800"/>
            <a:ext cx="0" cy="2133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916113" y="228600"/>
            <a:ext cx="372268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000">
                <a:solidFill>
                  <a:schemeClr val="tx2"/>
                </a:solidFill>
                <a:latin typeface="Helvetica" panose="020B0604020202020204" pitchFamily="34" charset="0"/>
              </a:rPr>
              <a:t>The MIPS Instruction Formats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533400" y="914400"/>
            <a:ext cx="8191500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Helvetica" panose="020B0604020202020204" pitchFamily="34" charset="0"/>
              </a:rPr>
              <a:t>All MIPS instructions are 32 bits long.  The three  instruction formats:</a:t>
            </a:r>
          </a:p>
          <a:p>
            <a:pPr lvl="1"/>
            <a:endParaRPr lang="en-US" altLang="en-US" sz="2000">
              <a:latin typeface="Helvetica" panose="020B0604020202020204" pitchFamily="34" charset="0"/>
            </a:endParaRPr>
          </a:p>
          <a:p>
            <a:pPr lvl="1"/>
            <a:r>
              <a:rPr lang="en-US" altLang="en-US" sz="2000">
                <a:latin typeface="Helvetica" panose="020B0604020202020204" pitchFamily="34" charset="0"/>
              </a:rPr>
              <a:t>R-type</a:t>
            </a:r>
          </a:p>
          <a:p>
            <a:pPr lvl="1"/>
            <a:endParaRPr lang="en-US" altLang="en-US" sz="2000">
              <a:latin typeface="Helvetica" panose="020B0604020202020204" pitchFamily="34" charset="0"/>
            </a:endParaRPr>
          </a:p>
          <a:p>
            <a:pPr lvl="1"/>
            <a:r>
              <a:rPr lang="en-US" altLang="en-US" sz="2000">
                <a:latin typeface="Helvetica" panose="020B0604020202020204" pitchFamily="34" charset="0"/>
              </a:rPr>
              <a:t>I-type</a:t>
            </a:r>
          </a:p>
          <a:p>
            <a:pPr lvl="1"/>
            <a:endParaRPr lang="en-US" altLang="en-US" sz="2000">
              <a:latin typeface="Helvetica" panose="020B0604020202020204" pitchFamily="34" charset="0"/>
            </a:endParaRPr>
          </a:p>
          <a:p>
            <a:pPr lvl="1"/>
            <a:r>
              <a:rPr lang="en-US" altLang="en-US" sz="2000">
                <a:latin typeface="Helvetica" panose="020B0604020202020204" pitchFamily="34" charset="0"/>
              </a:rPr>
              <a:t>J-type</a:t>
            </a:r>
          </a:p>
          <a:p>
            <a:endParaRPr lang="en-US" altLang="en-US">
              <a:latin typeface="Helvetica" panose="020B0604020202020204" pitchFamily="34" charset="0"/>
            </a:endParaRPr>
          </a:p>
          <a:p>
            <a:r>
              <a:rPr lang="en-US" altLang="en-US">
                <a:latin typeface="Helvetica" panose="020B0604020202020204" pitchFamily="34" charset="0"/>
              </a:rPr>
              <a:t>The different fields are:</a:t>
            </a:r>
          </a:p>
          <a:p>
            <a:pPr lvl="1"/>
            <a:r>
              <a:rPr lang="en-US" altLang="en-US" sz="2000">
                <a:latin typeface="Helvetica" panose="020B0604020202020204" pitchFamily="34" charset="0"/>
              </a:rPr>
              <a:t>op: operation of the instruction</a:t>
            </a:r>
          </a:p>
          <a:p>
            <a:pPr lvl="1"/>
            <a:r>
              <a:rPr lang="en-US" altLang="en-US" sz="2000">
                <a:latin typeface="Helvetica" panose="020B0604020202020204" pitchFamily="34" charset="0"/>
              </a:rPr>
              <a:t>rs, rt, rd: the source and destination register specifiers</a:t>
            </a:r>
          </a:p>
          <a:p>
            <a:pPr lvl="1"/>
            <a:r>
              <a:rPr lang="en-US" altLang="en-US" sz="2000">
                <a:latin typeface="Helvetica" panose="020B0604020202020204" pitchFamily="34" charset="0"/>
              </a:rPr>
              <a:t>shamt: shift amount</a:t>
            </a:r>
          </a:p>
          <a:p>
            <a:pPr lvl="1"/>
            <a:r>
              <a:rPr lang="en-US" altLang="en-US" sz="2000">
                <a:latin typeface="Helvetica" panose="020B0604020202020204" pitchFamily="34" charset="0"/>
              </a:rPr>
              <a:t>funct: selects the variant of the operation in the “op” field</a:t>
            </a:r>
          </a:p>
          <a:p>
            <a:pPr lvl="1"/>
            <a:r>
              <a:rPr lang="en-US" altLang="en-US" sz="2000">
                <a:latin typeface="Helvetica" panose="020B0604020202020204" pitchFamily="34" charset="0"/>
              </a:rPr>
              <a:t>address / immediate: address offset or immediate value</a:t>
            </a:r>
          </a:p>
          <a:p>
            <a:pPr lvl="1"/>
            <a:r>
              <a:rPr lang="en-US" altLang="en-US" sz="2000">
                <a:latin typeface="Helvetica" panose="020B0604020202020204" pitchFamily="34" charset="0"/>
              </a:rPr>
              <a:t>target address: target address of the jump instruction </a:t>
            </a:r>
          </a:p>
        </p:txBody>
      </p:sp>
      <p:grpSp>
        <p:nvGrpSpPr>
          <p:cNvPr id="15364" name="Group 6"/>
          <p:cNvGrpSpPr>
            <a:grpSpLocks/>
          </p:cNvGrpSpPr>
          <p:nvPr/>
        </p:nvGrpSpPr>
        <p:grpSpPr bwMode="auto">
          <a:xfrm>
            <a:off x="2538413" y="2895600"/>
            <a:ext cx="6343650" cy="1003300"/>
            <a:chOff x="1575" y="1824"/>
            <a:chExt cx="3995" cy="632"/>
          </a:xfrm>
        </p:grpSpPr>
        <p:sp>
          <p:nvSpPr>
            <p:cNvPr id="15423" name="Rectangle 7"/>
            <p:cNvSpPr>
              <a:spLocks noChangeArrowheads="1"/>
            </p:cNvSpPr>
            <p:nvPr/>
          </p:nvSpPr>
          <p:spPr bwMode="auto">
            <a:xfrm>
              <a:off x="1640" y="2024"/>
              <a:ext cx="38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5424" name="Group 8"/>
            <p:cNvGrpSpPr>
              <a:grpSpLocks/>
            </p:cNvGrpSpPr>
            <p:nvPr/>
          </p:nvGrpSpPr>
          <p:grpSpPr bwMode="auto">
            <a:xfrm>
              <a:off x="1636" y="2016"/>
              <a:ext cx="664" cy="248"/>
              <a:chOff x="1636" y="2016"/>
              <a:chExt cx="664" cy="248"/>
            </a:xfrm>
          </p:grpSpPr>
          <p:sp>
            <p:nvSpPr>
              <p:cNvPr id="15432" name="Rectangle 9"/>
              <p:cNvSpPr>
                <a:spLocks noChangeArrowheads="1"/>
              </p:cNvSpPr>
              <p:nvPr/>
            </p:nvSpPr>
            <p:spPr bwMode="auto">
              <a:xfrm>
                <a:off x="1636" y="2020"/>
                <a:ext cx="66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33" name="Rectangle 10"/>
              <p:cNvSpPr>
                <a:spLocks noChangeArrowheads="1"/>
              </p:cNvSpPr>
              <p:nvPr/>
            </p:nvSpPr>
            <p:spPr bwMode="auto">
              <a:xfrm>
                <a:off x="1833" y="2016"/>
                <a:ext cx="310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>
                    <a:latin typeface="Helvetica" panose="020B0604020202020204" pitchFamily="34" charset="0"/>
                  </a:rPr>
                  <a:t>op</a:t>
                </a:r>
              </a:p>
            </p:txBody>
          </p:sp>
        </p:grpSp>
        <p:sp>
          <p:nvSpPr>
            <p:cNvPr id="15425" name="Rectangle 11"/>
            <p:cNvSpPr>
              <a:spLocks noChangeArrowheads="1"/>
            </p:cNvSpPr>
            <p:nvPr/>
          </p:nvSpPr>
          <p:spPr bwMode="auto">
            <a:xfrm>
              <a:off x="2308" y="2020"/>
              <a:ext cx="3160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26" name="Rectangle 12"/>
            <p:cNvSpPr>
              <a:spLocks noChangeArrowheads="1"/>
            </p:cNvSpPr>
            <p:nvPr/>
          </p:nvSpPr>
          <p:spPr bwMode="auto">
            <a:xfrm>
              <a:off x="3314" y="2016"/>
              <a:ext cx="121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latin typeface="Helvetica" panose="020B0604020202020204" pitchFamily="34" charset="0"/>
                </a:rPr>
                <a:t>target address</a:t>
              </a:r>
            </a:p>
          </p:txBody>
        </p:sp>
        <p:sp>
          <p:nvSpPr>
            <p:cNvPr id="15427" name="Rectangle 13"/>
            <p:cNvSpPr>
              <a:spLocks noChangeArrowheads="1"/>
            </p:cNvSpPr>
            <p:nvPr/>
          </p:nvSpPr>
          <p:spPr bwMode="auto">
            <a:xfrm>
              <a:off x="5367" y="1824"/>
              <a:ext cx="20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15428" name="Rectangle 14"/>
            <p:cNvSpPr>
              <a:spLocks noChangeArrowheads="1"/>
            </p:cNvSpPr>
            <p:nvPr/>
          </p:nvSpPr>
          <p:spPr bwMode="auto">
            <a:xfrm>
              <a:off x="2103" y="1824"/>
              <a:ext cx="29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26</a:t>
              </a:r>
            </a:p>
          </p:txBody>
        </p:sp>
        <p:sp>
          <p:nvSpPr>
            <p:cNvPr id="15429" name="Rectangle 15"/>
            <p:cNvSpPr>
              <a:spLocks noChangeArrowheads="1"/>
            </p:cNvSpPr>
            <p:nvPr/>
          </p:nvSpPr>
          <p:spPr bwMode="auto">
            <a:xfrm>
              <a:off x="1575" y="1824"/>
              <a:ext cx="29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31</a:t>
              </a:r>
            </a:p>
          </p:txBody>
        </p:sp>
        <p:sp>
          <p:nvSpPr>
            <p:cNvPr id="15430" name="Rectangle 16"/>
            <p:cNvSpPr>
              <a:spLocks noChangeArrowheads="1"/>
            </p:cNvSpPr>
            <p:nvPr/>
          </p:nvSpPr>
          <p:spPr bwMode="auto">
            <a:xfrm>
              <a:off x="1815" y="2208"/>
              <a:ext cx="49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6 bits</a:t>
              </a:r>
            </a:p>
          </p:txBody>
        </p:sp>
        <p:sp>
          <p:nvSpPr>
            <p:cNvPr id="15431" name="Rectangle 17"/>
            <p:cNvSpPr>
              <a:spLocks noChangeArrowheads="1"/>
            </p:cNvSpPr>
            <p:nvPr/>
          </p:nvSpPr>
          <p:spPr bwMode="auto">
            <a:xfrm>
              <a:off x="3591" y="2208"/>
              <a:ext cx="58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26 bits</a:t>
              </a:r>
            </a:p>
          </p:txBody>
        </p:sp>
      </p:grpSp>
      <p:grpSp>
        <p:nvGrpSpPr>
          <p:cNvPr id="15365" name="Group 18"/>
          <p:cNvGrpSpPr>
            <a:grpSpLocks/>
          </p:cNvGrpSpPr>
          <p:nvPr/>
        </p:nvGrpSpPr>
        <p:grpSpPr bwMode="auto">
          <a:xfrm>
            <a:off x="2538413" y="1219200"/>
            <a:ext cx="6343650" cy="1003300"/>
            <a:chOff x="1575" y="768"/>
            <a:chExt cx="3995" cy="632"/>
          </a:xfrm>
        </p:grpSpPr>
        <p:grpSp>
          <p:nvGrpSpPr>
            <p:cNvPr id="15388" name="Group 19"/>
            <p:cNvGrpSpPr>
              <a:grpSpLocks/>
            </p:cNvGrpSpPr>
            <p:nvPr/>
          </p:nvGrpSpPr>
          <p:grpSpPr bwMode="auto">
            <a:xfrm>
              <a:off x="1575" y="768"/>
              <a:ext cx="3995" cy="440"/>
              <a:chOff x="1575" y="768"/>
              <a:chExt cx="3995" cy="440"/>
            </a:xfrm>
          </p:grpSpPr>
          <p:grpSp>
            <p:nvGrpSpPr>
              <p:cNvPr id="15395" name="Group 20"/>
              <p:cNvGrpSpPr>
                <a:grpSpLocks/>
              </p:cNvGrpSpPr>
              <p:nvPr/>
            </p:nvGrpSpPr>
            <p:grpSpPr bwMode="auto">
              <a:xfrm>
                <a:off x="1636" y="960"/>
                <a:ext cx="3870" cy="248"/>
                <a:chOff x="1636" y="960"/>
                <a:chExt cx="3870" cy="248"/>
              </a:xfrm>
            </p:grpSpPr>
            <p:sp>
              <p:nvSpPr>
                <p:cNvPr id="15403" name="Rectangle 21"/>
                <p:cNvSpPr>
                  <a:spLocks noChangeArrowheads="1"/>
                </p:cNvSpPr>
                <p:nvPr/>
              </p:nvSpPr>
              <p:spPr bwMode="auto">
                <a:xfrm>
                  <a:off x="1640" y="968"/>
                  <a:ext cx="3824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15404" name="Group 22"/>
                <p:cNvGrpSpPr>
                  <a:grpSpLocks/>
                </p:cNvGrpSpPr>
                <p:nvPr/>
              </p:nvGrpSpPr>
              <p:grpSpPr bwMode="auto">
                <a:xfrm>
                  <a:off x="1636" y="960"/>
                  <a:ext cx="3870" cy="248"/>
                  <a:chOff x="1636" y="960"/>
                  <a:chExt cx="3870" cy="248"/>
                </a:xfrm>
              </p:grpSpPr>
              <p:grpSp>
                <p:nvGrpSpPr>
                  <p:cNvPr id="15405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1636" y="960"/>
                    <a:ext cx="664" cy="248"/>
                    <a:chOff x="1636" y="960"/>
                    <a:chExt cx="664" cy="248"/>
                  </a:xfrm>
                </p:grpSpPr>
                <p:sp>
                  <p:nvSpPr>
                    <p:cNvPr id="15421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6" y="964"/>
                      <a:ext cx="664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15422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33" y="960"/>
                      <a:ext cx="310" cy="2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r>
                        <a:rPr lang="en-US" altLang="en-US" sz="2000">
                          <a:latin typeface="Helvetica" panose="020B0604020202020204" pitchFamily="34" charset="0"/>
                        </a:rPr>
                        <a:t>op</a:t>
                      </a:r>
                    </a:p>
                  </p:txBody>
                </p:sp>
              </p:grpSp>
              <p:grpSp>
                <p:nvGrpSpPr>
                  <p:cNvPr id="1540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308" y="960"/>
                    <a:ext cx="616" cy="248"/>
                    <a:chOff x="2308" y="960"/>
                    <a:chExt cx="616" cy="248"/>
                  </a:xfrm>
                </p:grpSpPr>
                <p:sp>
                  <p:nvSpPr>
                    <p:cNvPr id="15419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8" y="964"/>
                      <a:ext cx="616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15420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7" y="960"/>
                      <a:ext cx="265" cy="2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r>
                        <a:rPr lang="en-US" altLang="en-US" sz="2000">
                          <a:latin typeface="Helvetica" panose="020B0604020202020204" pitchFamily="34" charset="0"/>
                        </a:rPr>
                        <a:t>rs</a:t>
                      </a:r>
                    </a:p>
                  </p:txBody>
                </p:sp>
              </p:grpSp>
              <p:grpSp>
                <p:nvGrpSpPr>
                  <p:cNvPr id="15407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2932" y="960"/>
                    <a:ext cx="616" cy="248"/>
                    <a:chOff x="2932" y="960"/>
                    <a:chExt cx="616" cy="248"/>
                  </a:xfrm>
                </p:grpSpPr>
                <p:sp>
                  <p:nvSpPr>
                    <p:cNvPr id="15417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2" y="964"/>
                      <a:ext cx="616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15418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1" y="960"/>
                      <a:ext cx="229" cy="2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r>
                        <a:rPr lang="en-US" altLang="en-US" sz="2000">
                          <a:latin typeface="Helvetica" panose="020B0604020202020204" pitchFamily="34" charset="0"/>
                        </a:rPr>
                        <a:t>rt</a:t>
                      </a:r>
                    </a:p>
                  </p:txBody>
                </p:sp>
              </p:grpSp>
              <p:grpSp>
                <p:nvGrpSpPr>
                  <p:cNvPr id="15408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3556" y="960"/>
                    <a:ext cx="616" cy="248"/>
                    <a:chOff x="3556" y="960"/>
                    <a:chExt cx="616" cy="248"/>
                  </a:xfrm>
                </p:grpSpPr>
                <p:sp>
                  <p:nvSpPr>
                    <p:cNvPr id="15415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6" y="964"/>
                      <a:ext cx="616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15416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35" y="960"/>
                      <a:ext cx="274" cy="2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r>
                        <a:rPr lang="en-US" altLang="en-US" sz="2000">
                          <a:latin typeface="Helvetica" panose="020B0604020202020204" pitchFamily="34" charset="0"/>
                        </a:rPr>
                        <a:t>rd</a:t>
                      </a:r>
                    </a:p>
                  </p:txBody>
                </p:sp>
              </p:grpSp>
              <p:grpSp>
                <p:nvGrpSpPr>
                  <p:cNvPr id="15409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4180" y="960"/>
                    <a:ext cx="668" cy="248"/>
                    <a:chOff x="4180" y="960"/>
                    <a:chExt cx="668" cy="248"/>
                  </a:xfrm>
                </p:grpSpPr>
                <p:sp>
                  <p:nvSpPr>
                    <p:cNvPr id="15413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80" y="964"/>
                      <a:ext cx="616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15414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63" y="960"/>
                      <a:ext cx="585" cy="2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r>
                        <a:rPr lang="en-US" altLang="en-US" sz="2000">
                          <a:latin typeface="Helvetica" panose="020B0604020202020204" pitchFamily="34" charset="0"/>
                        </a:rPr>
                        <a:t>shamt</a:t>
                      </a:r>
                    </a:p>
                  </p:txBody>
                </p:sp>
              </p:grpSp>
              <p:grpSp>
                <p:nvGrpSpPr>
                  <p:cNvPr id="15410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4804" y="960"/>
                    <a:ext cx="702" cy="248"/>
                    <a:chOff x="4804" y="960"/>
                    <a:chExt cx="702" cy="248"/>
                  </a:xfrm>
                </p:grpSpPr>
                <p:sp>
                  <p:nvSpPr>
                    <p:cNvPr id="15411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4" y="964"/>
                      <a:ext cx="664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15412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01" y="960"/>
                      <a:ext cx="505" cy="2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r>
                        <a:rPr lang="en-US" altLang="en-US" sz="2000">
                          <a:latin typeface="Helvetica" panose="020B0604020202020204" pitchFamily="34" charset="0"/>
                        </a:rPr>
                        <a:t>funct</a:t>
                      </a:r>
                    </a:p>
                  </p:txBody>
                </p:sp>
              </p:grpSp>
            </p:grpSp>
          </p:grpSp>
          <p:sp>
            <p:nvSpPr>
              <p:cNvPr id="15396" name="Rectangle 41"/>
              <p:cNvSpPr>
                <a:spLocks noChangeArrowheads="1"/>
              </p:cNvSpPr>
              <p:nvPr/>
            </p:nvSpPr>
            <p:spPr bwMode="auto">
              <a:xfrm>
                <a:off x="5367" y="768"/>
                <a:ext cx="203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0">
                    <a:latin typeface="Helvetica" panose="020B0604020202020204" pitchFamily="34" charset="0"/>
                  </a:rPr>
                  <a:t>0</a:t>
                </a:r>
              </a:p>
            </p:txBody>
          </p:sp>
          <p:sp>
            <p:nvSpPr>
              <p:cNvPr id="15397" name="Rectangle 42"/>
              <p:cNvSpPr>
                <a:spLocks noChangeArrowheads="1"/>
              </p:cNvSpPr>
              <p:nvPr/>
            </p:nvSpPr>
            <p:spPr bwMode="auto">
              <a:xfrm>
                <a:off x="4647" y="768"/>
                <a:ext cx="203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0">
                    <a:latin typeface="Helvetica" panose="020B0604020202020204" pitchFamily="34" charset="0"/>
                  </a:rPr>
                  <a:t>6</a:t>
                </a:r>
              </a:p>
            </p:txBody>
          </p:sp>
          <p:sp>
            <p:nvSpPr>
              <p:cNvPr id="15398" name="Rectangle 43"/>
              <p:cNvSpPr>
                <a:spLocks noChangeArrowheads="1"/>
              </p:cNvSpPr>
              <p:nvPr/>
            </p:nvSpPr>
            <p:spPr bwMode="auto">
              <a:xfrm>
                <a:off x="3975" y="768"/>
                <a:ext cx="292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0">
                    <a:latin typeface="Helvetica" panose="020B0604020202020204" pitchFamily="34" charset="0"/>
                  </a:rPr>
                  <a:t>11</a:t>
                </a:r>
              </a:p>
            </p:txBody>
          </p:sp>
          <p:sp>
            <p:nvSpPr>
              <p:cNvPr id="15399" name="Rectangle 44"/>
              <p:cNvSpPr>
                <a:spLocks noChangeArrowheads="1"/>
              </p:cNvSpPr>
              <p:nvPr/>
            </p:nvSpPr>
            <p:spPr bwMode="auto">
              <a:xfrm>
                <a:off x="3351" y="768"/>
                <a:ext cx="292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0">
                    <a:latin typeface="Helvetica" panose="020B0604020202020204" pitchFamily="34" charset="0"/>
                  </a:rPr>
                  <a:t>16</a:t>
                </a:r>
              </a:p>
            </p:txBody>
          </p:sp>
          <p:sp>
            <p:nvSpPr>
              <p:cNvPr id="15400" name="Rectangle 45"/>
              <p:cNvSpPr>
                <a:spLocks noChangeArrowheads="1"/>
              </p:cNvSpPr>
              <p:nvPr/>
            </p:nvSpPr>
            <p:spPr bwMode="auto">
              <a:xfrm>
                <a:off x="2727" y="768"/>
                <a:ext cx="292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0">
                    <a:latin typeface="Helvetica" panose="020B0604020202020204" pitchFamily="34" charset="0"/>
                  </a:rPr>
                  <a:t>21</a:t>
                </a:r>
              </a:p>
            </p:txBody>
          </p:sp>
          <p:sp>
            <p:nvSpPr>
              <p:cNvPr id="15401" name="Rectangle 46"/>
              <p:cNvSpPr>
                <a:spLocks noChangeArrowheads="1"/>
              </p:cNvSpPr>
              <p:nvPr/>
            </p:nvSpPr>
            <p:spPr bwMode="auto">
              <a:xfrm>
                <a:off x="2103" y="768"/>
                <a:ext cx="292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0">
                    <a:latin typeface="Helvetica" panose="020B0604020202020204" pitchFamily="34" charset="0"/>
                  </a:rPr>
                  <a:t>26</a:t>
                </a:r>
              </a:p>
            </p:txBody>
          </p:sp>
          <p:sp>
            <p:nvSpPr>
              <p:cNvPr id="15402" name="Rectangle 47"/>
              <p:cNvSpPr>
                <a:spLocks noChangeArrowheads="1"/>
              </p:cNvSpPr>
              <p:nvPr/>
            </p:nvSpPr>
            <p:spPr bwMode="auto">
              <a:xfrm>
                <a:off x="1575" y="768"/>
                <a:ext cx="292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0">
                    <a:latin typeface="Helvetica" panose="020B0604020202020204" pitchFamily="34" charset="0"/>
                  </a:rPr>
                  <a:t>31</a:t>
                </a:r>
              </a:p>
            </p:txBody>
          </p:sp>
        </p:grpSp>
        <p:sp>
          <p:nvSpPr>
            <p:cNvPr id="15389" name="Rectangle 48"/>
            <p:cNvSpPr>
              <a:spLocks noChangeArrowheads="1"/>
            </p:cNvSpPr>
            <p:nvPr/>
          </p:nvSpPr>
          <p:spPr bwMode="auto">
            <a:xfrm>
              <a:off x="1815" y="1152"/>
              <a:ext cx="49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6 bits</a:t>
              </a:r>
            </a:p>
          </p:txBody>
        </p:sp>
        <p:sp>
          <p:nvSpPr>
            <p:cNvPr id="15390" name="Rectangle 49"/>
            <p:cNvSpPr>
              <a:spLocks noChangeArrowheads="1"/>
            </p:cNvSpPr>
            <p:nvPr/>
          </p:nvSpPr>
          <p:spPr bwMode="auto">
            <a:xfrm>
              <a:off x="4983" y="1152"/>
              <a:ext cx="49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6 bits</a:t>
              </a:r>
            </a:p>
          </p:txBody>
        </p:sp>
        <p:sp>
          <p:nvSpPr>
            <p:cNvPr id="15391" name="Rectangle 50"/>
            <p:cNvSpPr>
              <a:spLocks noChangeArrowheads="1"/>
            </p:cNvSpPr>
            <p:nvPr/>
          </p:nvSpPr>
          <p:spPr bwMode="auto">
            <a:xfrm>
              <a:off x="4311" y="1152"/>
              <a:ext cx="49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5 bits</a:t>
              </a:r>
            </a:p>
          </p:txBody>
        </p:sp>
        <p:sp>
          <p:nvSpPr>
            <p:cNvPr id="15392" name="Rectangle 51"/>
            <p:cNvSpPr>
              <a:spLocks noChangeArrowheads="1"/>
            </p:cNvSpPr>
            <p:nvPr/>
          </p:nvSpPr>
          <p:spPr bwMode="auto">
            <a:xfrm>
              <a:off x="3687" y="1152"/>
              <a:ext cx="49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5 bits</a:t>
              </a:r>
            </a:p>
          </p:txBody>
        </p:sp>
        <p:sp>
          <p:nvSpPr>
            <p:cNvPr id="15393" name="Rectangle 52"/>
            <p:cNvSpPr>
              <a:spLocks noChangeArrowheads="1"/>
            </p:cNvSpPr>
            <p:nvPr/>
          </p:nvSpPr>
          <p:spPr bwMode="auto">
            <a:xfrm>
              <a:off x="3063" y="1152"/>
              <a:ext cx="49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5 bits</a:t>
              </a:r>
            </a:p>
          </p:txBody>
        </p:sp>
        <p:sp>
          <p:nvSpPr>
            <p:cNvPr id="15394" name="Rectangle 53"/>
            <p:cNvSpPr>
              <a:spLocks noChangeArrowheads="1"/>
            </p:cNvSpPr>
            <p:nvPr/>
          </p:nvSpPr>
          <p:spPr bwMode="auto">
            <a:xfrm>
              <a:off x="2439" y="1152"/>
              <a:ext cx="49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5 bits</a:t>
              </a:r>
            </a:p>
          </p:txBody>
        </p:sp>
      </p:grpSp>
      <p:grpSp>
        <p:nvGrpSpPr>
          <p:cNvPr id="15366" name="Group 54"/>
          <p:cNvGrpSpPr>
            <a:grpSpLocks/>
          </p:cNvGrpSpPr>
          <p:nvPr/>
        </p:nvGrpSpPr>
        <p:grpSpPr bwMode="auto">
          <a:xfrm>
            <a:off x="2538413" y="2057400"/>
            <a:ext cx="6343650" cy="1003300"/>
            <a:chOff x="1575" y="1296"/>
            <a:chExt cx="3995" cy="632"/>
          </a:xfrm>
        </p:grpSpPr>
        <p:sp>
          <p:nvSpPr>
            <p:cNvPr id="15367" name="Rectangle 55"/>
            <p:cNvSpPr>
              <a:spLocks noChangeArrowheads="1"/>
            </p:cNvSpPr>
            <p:nvPr/>
          </p:nvSpPr>
          <p:spPr bwMode="auto">
            <a:xfrm>
              <a:off x="1640" y="1496"/>
              <a:ext cx="38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5368" name="Group 56"/>
            <p:cNvGrpSpPr>
              <a:grpSpLocks/>
            </p:cNvGrpSpPr>
            <p:nvPr/>
          </p:nvGrpSpPr>
          <p:grpSpPr bwMode="auto">
            <a:xfrm>
              <a:off x="1636" y="1488"/>
              <a:ext cx="664" cy="248"/>
              <a:chOff x="1636" y="1488"/>
              <a:chExt cx="664" cy="248"/>
            </a:xfrm>
          </p:grpSpPr>
          <p:sp>
            <p:nvSpPr>
              <p:cNvPr id="15386" name="Rectangle 57"/>
              <p:cNvSpPr>
                <a:spLocks noChangeArrowheads="1"/>
              </p:cNvSpPr>
              <p:nvPr/>
            </p:nvSpPr>
            <p:spPr bwMode="auto">
              <a:xfrm>
                <a:off x="1636" y="1492"/>
                <a:ext cx="66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387" name="Rectangle 58"/>
              <p:cNvSpPr>
                <a:spLocks noChangeArrowheads="1"/>
              </p:cNvSpPr>
              <p:nvPr/>
            </p:nvSpPr>
            <p:spPr bwMode="auto">
              <a:xfrm>
                <a:off x="1833" y="1488"/>
                <a:ext cx="310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>
                    <a:latin typeface="Helvetica" panose="020B0604020202020204" pitchFamily="34" charset="0"/>
                  </a:rPr>
                  <a:t>op</a:t>
                </a:r>
              </a:p>
            </p:txBody>
          </p:sp>
        </p:grpSp>
        <p:grpSp>
          <p:nvGrpSpPr>
            <p:cNvPr id="15369" name="Group 59"/>
            <p:cNvGrpSpPr>
              <a:grpSpLocks/>
            </p:cNvGrpSpPr>
            <p:nvPr/>
          </p:nvGrpSpPr>
          <p:grpSpPr bwMode="auto">
            <a:xfrm>
              <a:off x="2308" y="1488"/>
              <a:ext cx="616" cy="248"/>
              <a:chOff x="2308" y="1488"/>
              <a:chExt cx="616" cy="248"/>
            </a:xfrm>
          </p:grpSpPr>
          <p:sp>
            <p:nvSpPr>
              <p:cNvPr id="15384" name="Rectangle 60"/>
              <p:cNvSpPr>
                <a:spLocks noChangeArrowheads="1"/>
              </p:cNvSpPr>
              <p:nvPr/>
            </p:nvSpPr>
            <p:spPr bwMode="auto">
              <a:xfrm>
                <a:off x="2308" y="1492"/>
                <a:ext cx="616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385" name="Rectangle 61"/>
              <p:cNvSpPr>
                <a:spLocks noChangeArrowheads="1"/>
              </p:cNvSpPr>
              <p:nvPr/>
            </p:nvSpPr>
            <p:spPr bwMode="auto">
              <a:xfrm>
                <a:off x="2487" y="1488"/>
                <a:ext cx="265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>
                    <a:latin typeface="Helvetica" panose="020B0604020202020204" pitchFamily="34" charset="0"/>
                  </a:rPr>
                  <a:t>rs</a:t>
                </a:r>
              </a:p>
            </p:txBody>
          </p:sp>
        </p:grpSp>
        <p:grpSp>
          <p:nvGrpSpPr>
            <p:cNvPr id="15370" name="Group 62"/>
            <p:cNvGrpSpPr>
              <a:grpSpLocks/>
            </p:cNvGrpSpPr>
            <p:nvPr/>
          </p:nvGrpSpPr>
          <p:grpSpPr bwMode="auto">
            <a:xfrm>
              <a:off x="2932" y="1488"/>
              <a:ext cx="616" cy="248"/>
              <a:chOff x="2932" y="1488"/>
              <a:chExt cx="616" cy="248"/>
            </a:xfrm>
          </p:grpSpPr>
          <p:sp>
            <p:nvSpPr>
              <p:cNvPr id="15382" name="Rectangle 63"/>
              <p:cNvSpPr>
                <a:spLocks noChangeArrowheads="1"/>
              </p:cNvSpPr>
              <p:nvPr/>
            </p:nvSpPr>
            <p:spPr bwMode="auto">
              <a:xfrm>
                <a:off x="2932" y="1492"/>
                <a:ext cx="616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383" name="Rectangle 64"/>
              <p:cNvSpPr>
                <a:spLocks noChangeArrowheads="1"/>
              </p:cNvSpPr>
              <p:nvPr/>
            </p:nvSpPr>
            <p:spPr bwMode="auto">
              <a:xfrm>
                <a:off x="3111" y="1488"/>
                <a:ext cx="229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>
                    <a:latin typeface="Helvetica" panose="020B0604020202020204" pitchFamily="34" charset="0"/>
                  </a:rPr>
                  <a:t>rt</a:t>
                </a:r>
              </a:p>
            </p:txBody>
          </p:sp>
        </p:grpSp>
        <p:sp>
          <p:nvSpPr>
            <p:cNvPr id="15371" name="Rectangle 65"/>
            <p:cNvSpPr>
              <a:spLocks noChangeArrowheads="1"/>
            </p:cNvSpPr>
            <p:nvPr/>
          </p:nvSpPr>
          <p:spPr bwMode="auto">
            <a:xfrm>
              <a:off x="3556" y="1492"/>
              <a:ext cx="19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72" name="Rectangle 66"/>
            <p:cNvSpPr>
              <a:spLocks noChangeArrowheads="1"/>
            </p:cNvSpPr>
            <p:nvPr/>
          </p:nvSpPr>
          <p:spPr bwMode="auto">
            <a:xfrm>
              <a:off x="4135" y="1477"/>
              <a:ext cx="90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latin typeface="Helvetica" panose="020B0604020202020204" pitchFamily="34" charset="0"/>
                </a:rPr>
                <a:t>immediate</a:t>
              </a:r>
            </a:p>
          </p:txBody>
        </p:sp>
        <p:sp>
          <p:nvSpPr>
            <p:cNvPr id="15373" name="Rectangle 67"/>
            <p:cNvSpPr>
              <a:spLocks noChangeArrowheads="1"/>
            </p:cNvSpPr>
            <p:nvPr/>
          </p:nvSpPr>
          <p:spPr bwMode="auto">
            <a:xfrm>
              <a:off x="5367" y="1296"/>
              <a:ext cx="20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15374" name="Rectangle 68"/>
            <p:cNvSpPr>
              <a:spLocks noChangeArrowheads="1"/>
            </p:cNvSpPr>
            <p:nvPr/>
          </p:nvSpPr>
          <p:spPr bwMode="auto">
            <a:xfrm>
              <a:off x="3351" y="1296"/>
              <a:ext cx="29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16</a:t>
              </a:r>
            </a:p>
          </p:txBody>
        </p:sp>
        <p:sp>
          <p:nvSpPr>
            <p:cNvPr id="15375" name="Rectangle 69"/>
            <p:cNvSpPr>
              <a:spLocks noChangeArrowheads="1"/>
            </p:cNvSpPr>
            <p:nvPr/>
          </p:nvSpPr>
          <p:spPr bwMode="auto">
            <a:xfrm>
              <a:off x="2727" y="1296"/>
              <a:ext cx="29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21</a:t>
              </a:r>
            </a:p>
          </p:txBody>
        </p:sp>
        <p:sp>
          <p:nvSpPr>
            <p:cNvPr id="15376" name="Rectangle 70"/>
            <p:cNvSpPr>
              <a:spLocks noChangeArrowheads="1"/>
            </p:cNvSpPr>
            <p:nvPr/>
          </p:nvSpPr>
          <p:spPr bwMode="auto">
            <a:xfrm>
              <a:off x="2103" y="1296"/>
              <a:ext cx="29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26</a:t>
              </a:r>
            </a:p>
          </p:txBody>
        </p:sp>
        <p:sp>
          <p:nvSpPr>
            <p:cNvPr id="15377" name="Rectangle 71"/>
            <p:cNvSpPr>
              <a:spLocks noChangeArrowheads="1"/>
            </p:cNvSpPr>
            <p:nvPr/>
          </p:nvSpPr>
          <p:spPr bwMode="auto">
            <a:xfrm>
              <a:off x="1575" y="1296"/>
              <a:ext cx="29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31</a:t>
              </a:r>
            </a:p>
          </p:txBody>
        </p:sp>
        <p:sp>
          <p:nvSpPr>
            <p:cNvPr id="15378" name="Rectangle 72"/>
            <p:cNvSpPr>
              <a:spLocks noChangeArrowheads="1"/>
            </p:cNvSpPr>
            <p:nvPr/>
          </p:nvSpPr>
          <p:spPr bwMode="auto">
            <a:xfrm>
              <a:off x="1815" y="1680"/>
              <a:ext cx="49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6 bits</a:t>
              </a:r>
            </a:p>
          </p:txBody>
        </p:sp>
        <p:sp>
          <p:nvSpPr>
            <p:cNvPr id="15379" name="Rectangle 73"/>
            <p:cNvSpPr>
              <a:spLocks noChangeArrowheads="1"/>
            </p:cNvSpPr>
            <p:nvPr/>
          </p:nvSpPr>
          <p:spPr bwMode="auto">
            <a:xfrm>
              <a:off x="4263" y="1680"/>
              <a:ext cx="58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16 bits</a:t>
              </a:r>
            </a:p>
          </p:txBody>
        </p:sp>
        <p:sp>
          <p:nvSpPr>
            <p:cNvPr id="15380" name="Rectangle 74"/>
            <p:cNvSpPr>
              <a:spLocks noChangeArrowheads="1"/>
            </p:cNvSpPr>
            <p:nvPr/>
          </p:nvSpPr>
          <p:spPr bwMode="auto">
            <a:xfrm>
              <a:off x="3063" y="1680"/>
              <a:ext cx="49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5 bits</a:t>
              </a:r>
            </a:p>
          </p:txBody>
        </p:sp>
        <p:sp>
          <p:nvSpPr>
            <p:cNvPr id="15381" name="Rectangle 75"/>
            <p:cNvSpPr>
              <a:spLocks noChangeArrowheads="1"/>
            </p:cNvSpPr>
            <p:nvPr/>
          </p:nvSpPr>
          <p:spPr bwMode="auto">
            <a:xfrm>
              <a:off x="2439" y="1680"/>
              <a:ext cx="49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Helvetica" panose="020B0604020202020204" pitchFamily="34" charset="0"/>
                </a:rPr>
                <a:t>5 bits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Register Transfers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467600" cy="4114800"/>
          </a:xfrm>
          <a:noFill/>
        </p:spPr>
        <p:txBody>
          <a:bodyPr/>
          <a:lstStyle/>
          <a:p>
            <a:r>
              <a:rPr lang="en-US" altLang="en-US" smtClean="0"/>
              <a:t>add $1, $2, $3;  rs = $2, rt = $3, rd = $1</a:t>
            </a:r>
          </a:p>
          <a:p>
            <a:pPr lvl="1">
              <a:buFontTx/>
              <a:buNone/>
            </a:pPr>
            <a:r>
              <a:rPr lang="en-US" altLang="en-US" sz="2000" smtClean="0"/>
              <a:t>R[rd] &lt;- R[rs] + R[rt}		PC &lt;- PC + 4</a:t>
            </a:r>
          </a:p>
          <a:p>
            <a:r>
              <a:rPr lang="en-US" altLang="en-US" smtClean="0"/>
              <a:t>sub  $1, $2, $3; rs = $2, rt = $3, rd = $1</a:t>
            </a:r>
          </a:p>
          <a:p>
            <a:pPr lvl="1">
              <a:buFontTx/>
              <a:buNone/>
            </a:pPr>
            <a:r>
              <a:rPr lang="en-US" altLang="en-US" sz="2000" smtClean="0"/>
              <a:t>R[rd] &lt;- R[rs] - R[rt]		PC &lt;- PC + 4</a:t>
            </a:r>
          </a:p>
          <a:p>
            <a:r>
              <a:rPr lang="en-US" altLang="en-US" smtClean="0"/>
              <a:t>ori $1, $2, 20; rs = $2, rt = $1</a:t>
            </a:r>
          </a:p>
          <a:p>
            <a:pPr lvl="1">
              <a:buFontTx/>
              <a:buNone/>
            </a:pPr>
            <a:r>
              <a:rPr lang="en-US" altLang="en-US" sz="2000" smtClean="0"/>
              <a:t>R[rt] &lt;- R[rs] + zero_ext(imm16)	PC &lt;- PC + 4</a:t>
            </a:r>
          </a:p>
          <a:p>
            <a:r>
              <a:rPr lang="en-US" altLang="en-US" smtClean="0"/>
              <a:t>lw $1, 200($2);  rs = $2, rt = $1</a:t>
            </a:r>
          </a:p>
          <a:p>
            <a:pPr lvl="1">
              <a:buFontTx/>
              <a:buNone/>
            </a:pPr>
            <a:r>
              <a:rPr lang="en-US" altLang="en-US" sz="2000" smtClean="0"/>
              <a:t>R[rt] &lt;- MEM{R[rs] + sign_ext(imm16)} 	PC &lt;- PC + 4</a:t>
            </a:r>
          </a:p>
          <a:p>
            <a:r>
              <a:rPr lang="en-US" altLang="en-US" smtClean="0"/>
              <a:t>sw $1, 200($2); rs = $2,  rt = $1</a:t>
            </a:r>
          </a:p>
          <a:p>
            <a:pPr lvl="1">
              <a:buFontTx/>
              <a:buNone/>
            </a:pPr>
            <a:r>
              <a:rPr lang="en-US" altLang="en-US" sz="2000" smtClean="0"/>
              <a:t>MEM{R[rs] + sign_ext(imm16)} &lt;- R[rt]	PC &lt;- PC + 4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Components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Memory: hold instruction and data</a:t>
            </a:r>
          </a:p>
          <a:p>
            <a:pPr>
              <a:buFontTx/>
              <a:buNone/>
            </a:pPr>
            <a:r>
              <a:rPr lang="en-US" altLang="en-US" smtClean="0"/>
              <a:t>Registers: 32 32-bit registers</a:t>
            </a:r>
          </a:p>
          <a:p>
            <a:pPr lvl="1"/>
            <a:r>
              <a:rPr lang="en-US" altLang="en-US" smtClean="0"/>
              <a:t>read rs</a:t>
            </a:r>
          </a:p>
          <a:p>
            <a:pPr lvl="1"/>
            <a:r>
              <a:rPr lang="en-US" altLang="en-US" smtClean="0"/>
              <a:t>read rt</a:t>
            </a:r>
          </a:p>
          <a:p>
            <a:pPr lvl="1"/>
            <a:r>
              <a:rPr lang="en-US" altLang="en-US" smtClean="0"/>
              <a:t>write rd</a:t>
            </a:r>
          </a:p>
          <a:p>
            <a:pPr lvl="1"/>
            <a:r>
              <a:rPr lang="en-US" altLang="en-US" smtClean="0"/>
              <a:t>write rt</a:t>
            </a:r>
          </a:p>
          <a:p>
            <a:pPr>
              <a:buFontTx/>
              <a:buNone/>
            </a:pPr>
            <a:r>
              <a:rPr lang="en-US" altLang="en-US" smtClean="0"/>
              <a:t>Program counter</a:t>
            </a:r>
          </a:p>
          <a:p>
            <a:pPr>
              <a:buFontTx/>
              <a:buNone/>
            </a:pPr>
            <a:r>
              <a:rPr lang="en-US" altLang="en-US" smtClean="0"/>
              <a:t>Extender</a:t>
            </a:r>
          </a:p>
          <a:p>
            <a:pPr>
              <a:buFontTx/>
              <a:buNone/>
            </a:pPr>
            <a:r>
              <a:rPr lang="en-US" altLang="en-US" smtClean="0"/>
              <a:t>Add and Sub registers or extended immediates</a:t>
            </a:r>
          </a:p>
          <a:p>
            <a:pPr>
              <a:buFontTx/>
              <a:buNone/>
            </a:pPr>
            <a:r>
              <a:rPr lang="en-US" altLang="en-US" smtClean="0"/>
              <a:t>Add 4 to PC or Add extended immediate to PC (jump inst)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9"/>
          <p:cNvSpPr>
            <a:spLocks noGrp="1" noChangeArrowheads="1"/>
          </p:cNvSpPr>
          <p:nvPr>
            <p:ph type="title"/>
          </p:nvPr>
        </p:nvSpPr>
        <p:spPr>
          <a:xfrm>
            <a:off x="1765300" y="228600"/>
            <a:ext cx="5427663" cy="43497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 altLang="en-US" smtClean="0"/>
              <a:t>Combinational Logic Elements </a:t>
            </a:r>
          </a:p>
        </p:txBody>
      </p:sp>
      <p:sp>
        <p:nvSpPr>
          <p:cNvPr id="18435" name="Rectangle 80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2171700" cy="4633913"/>
          </a:xfrm>
          <a:noFill/>
        </p:spPr>
        <p:txBody>
          <a:bodyPr lIns="63500" tIns="25400" rIns="63500" bIns="25400">
            <a:spAutoFit/>
          </a:bodyPr>
          <a:lstStyle/>
          <a:p>
            <a:r>
              <a:rPr lang="en-US" altLang="en-US" smtClean="0"/>
              <a:t>Adder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MUX</a:t>
            </a:r>
            <a:br>
              <a:rPr lang="en-US" altLang="en-US" smtClean="0"/>
            </a:br>
            <a:r>
              <a:rPr lang="en-US" altLang="en-US" smtClean="0"/>
              <a:t>(multi-plexor)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ALU</a:t>
            </a:r>
          </a:p>
        </p:txBody>
      </p:sp>
      <p:sp>
        <p:nvSpPr>
          <p:cNvPr id="18436" name="Line 81"/>
          <p:cNvSpPr>
            <a:spLocks noChangeShapeType="1"/>
          </p:cNvSpPr>
          <p:nvPr/>
        </p:nvSpPr>
        <p:spPr bwMode="auto">
          <a:xfrm flipH="1">
            <a:off x="2578100" y="1143000"/>
            <a:ext cx="78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8437" name="Group 82"/>
          <p:cNvGrpSpPr>
            <a:grpSpLocks/>
          </p:cNvGrpSpPr>
          <p:nvPr/>
        </p:nvGrpSpPr>
        <p:grpSpPr bwMode="auto">
          <a:xfrm>
            <a:off x="3352800" y="1003300"/>
            <a:ext cx="457200" cy="1219200"/>
            <a:chOff x="2112" y="632"/>
            <a:chExt cx="288" cy="768"/>
          </a:xfrm>
        </p:grpSpPr>
        <p:sp>
          <p:nvSpPr>
            <p:cNvPr id="18499" name="Line 83"/>
            <p:cNvSpPr>
              <a:spLocks noChangeShapeType="1"/>
            </p:cNvSpPr>
            <p:nvPr/>
          </p:nvSpPr>
          <p:spPr bwMode="auto">
            <a:xfrm>
              <a:off x="2112" y="63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500" name="Line 84"/>
            <p:cNvSpPr>
              <a:spLocks noChangeShapeType="1"/>
            </p:cNvSpPr>
            <p:nvPr/>
          </p:nvSpPr>
          <p:spPr bwMode="auto">
            <a:xfrm>
              <a:off x="2120" y="632"/>
              <a:ext cx="272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501" name="Line 85"/>
            <p:cNvSpPr>
              <a:spLocks noChangeShapeType="1"/>
            </p:cNvSpPr>
            <p:nvPr/>
          </p:nvSpPr>
          <p:spPr bwMode="auto">
            <a:xfrm>
              <a:off x="2120" y="824"/>
              <a:ext cx="128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502" name="Line 86"/>
            <p:cNvSpPr>
              <a:spLocks noChangeShapeType="1"/>
            </p:cNvSpPr>
            <p:nvPr/>
          </p:nvSpPr>
          <p:spPr bwMode="auto">
            <a:xfrm>
              <a:off x="2256" y="92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503" name="Line 87"/>
            <p:cNvSpPr>
              <a:spLocks noChangeShapeType="1"/>
            </p:cNvSpPr>
            <p:nvPr/>
          </p:nvSpPr>
          <p:spPr bwMode="auto">
            <a:xfrm>
              <a:off x="2400" y="824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504" name="Line 88"/>
            <p:cNvSpPr>
              <a:spLocks noChangeShapeType="1"/>
            </p:cNvSpPr>
            <p:nvPr/>
          </p:nvSpPr>
          <p:spPr bwMode="auto">
            <a:xfrm flipV="1">
              <a:off x="2120" y="1096"/>
              <a:ext cx="128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505" name="Line 89"/>
            <p:cNvSpPr>
              <a:spLocks noChangeShapeType="1"/>
            </p:cNvSpPr>
            <p:nvPr/>
          </p:nvSpPr>
          <p:spPr bwMode="auto">
            <a:xfrm>
              <a:off x="2112" y="120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506" name="Line 90"/>
            <p:cNvSpPr>
              <a:spLocks noChangeShapeType="1"/>
            </p:cNvSpPr>
            <p:nvPr/>
          </p:nvSpPr>
          <p:spPr bwMode="auto">
            <a:xfrm flipV="1">
              <a:off x="2120" y="1192"/>
              <a:ext cx="272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8438" name="Line 91"/>
          <p:cNvSpPr>
            <a:spLocks noChangeShapeType="1"/>
          </p:cNvSpPr>
          <p:nvPr/>
        </p:nvSpPr>
        <p:spPr bwMode="auto">
          <a:xfrm flipH="1">
            <a:off x="2965450" y="1073150"/>
            <a:ext cx="88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39" name="Rectangle 92"/>
          <p:cNvSpPr>
            <a:spLocks noChangeArrowheads="1"/>
          </p:cNvSpPr>
          <p:nvPr/>
        </p:nvSpPr>
        <p:spPr bwMode="auto">
          <a:xfrm>
            <a:off x="2652713" y="1098550"/>
            <a:ext cx="43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18440" name="Line 93"/>
          <p:cNvSpPr>
            <a:spLocks noChangeShapeType="1"/>
          </p:cNvSpPr>
          <p:nvPr/>
        </p:nvSpPr>
        <p:spPr bwMode="auto">
          <a:xfrm flipH="1">
            <a:off x="2578100" y="2057400"/>
            <a:ext cx="78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41" name="Line 94"/>
          <p:cNvSpPr>
            <a:spLocks noChangeShapeType="1"/>
          </p:cNvSpPr>
          <p:nvPr/>
        </p:nvSpPr>
        <p:spPr bwMode="auto">
          <a:xfrm flipH="1">
            <a:off x="2965450" y="1987550"/>
            <a:ext cx="88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42" name="Rectangle 95"/>
          <p:cNvSpPr>
            <a:spLocks noChangeArrowheads="1"/>
          </p:cNvSpPr>
          <p:nvPr/>
        </p:nvSpPr>
        <p:spPr bwMode="auto">
          <a:xfrm>
            <a:off x="2652713" y="2012950"/>
            <a:ext cx="43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18443" name="Rectangle 96"/>
          <p:cNvSpPr>
            <a:spLocks noChangeArrowheads="1"/>
          </p:cNvSpPr>
          <p:nvPr/>
        </p:nvSpPr>
        <p:spPr bwMode="auto">
          <a:xfrm>
            <a:off x="2271713" y="946150"/>
            <a:ext cx="365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18444" name="Rectangle 97"/>
          <p:cNvSpPr>
            <a:spLocks noChangeArrowheads="1"/>
          </p:cNvSpPr>
          <p:nvPr/>
        </p:nvSpPr>
        <p:spPr bwMode="auto">
          <a:xfrm>
            <a:off x="2271713" y="1860550"/>
            <a:ext cx="3508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B</a:t>
            </a:r>
          </a:p>
        </p:txBody>
      </p:sp>
      <p:sp>
        <p:nvSpPr>
          <p:cNvPr id="18445" name="Line 98"/>
          <p:cNvSpPr>
            <a:spLocks noChangeShapeType="1"/>
          </p:cNvSpPr>
          <p:nvPr/>
        </p:nvSpPr>
        <p:spPr bwMode="auto">
          <a:xfrm flipH="1">
            <a:off x="3797300" y="1600200"/>
            <a:ext cx="78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46" name="Line 99"/>
          <p:cNvSpPr>
            <a:spLocks noChangeShapeType="1"/>
          </p:cNvSpPr>
          <p:nvPr/>
        </p:nvSpPr>
        <p:spPr bwMode="auto">
          <a:xfrm flipH="1">
            <a:off x="4184650" y="1530350"/>
            <a:ext cx="88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47" name="Rectangle 100"/>
          <p:cNvSpPr>
            <a:spLocks noChangeArrowheads="1"/>
          </p:cNvSpPr>
          <p:nvPr/>
        </p:nvSpPr>
        <p:spPr bwMode="auto">
          <a:xfrm>
            <a:off x="3871913" y="1555750"/>
            <a:ext cx="43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18448" name="Rectangle 101"/>
          <p:cNvSpPr>
            <a:spLocks noChangeArrowheads="1"/>
          </p:cNvSpPr>
          <p:nvPr/>
        </p:nvSpPr>
        <p:spPr bwMode="auto">
          <a:xfrm>
            <a:off x="4557713" y="1403350"/>
            <a:ext cx="6746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Sum</a:t>
            </a:r>
          </a:p>
        </p:txBody>
      </p:sp>
      <p:sp>
        <p:nvSpPr>
          <p:cNvPr id="18449" name="Line 102"/>
          <p:cNvSpPr>
            <a:spLocks noChangeShapeType="1"/>
          </p:cNvSpPr>
          <p:nvPr/>
        </p:nvSpPr>
        <p:spPr bwMode="auto">
          <a:xfrm>
            <a:off x="3594100" y="2057400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50" name="Rectangle 103"/>
          <p:cNvSpPr>
            <a:spLocks noChangeArrowheads="1"/>
          </p:cNvSpPr>
          <p:nvPr/>
        </p:nvSpPr>
        <p:spPr bwMode="auto">
          <a:xfrm>
            <a:off x="4557713" y="1860550"/>
            <a:ext cx="844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Carry</a:t>
            </a:r>
          </a:p>
        </p:txBody>
      </p:sp>
      <p:sp>
        <p:nvSpPr>
          <p:cNvPr id="18451" name="Line 104"/>
          <p:cNvSpPr>
            <a:spLocks noChangeShapeType="1"/>
          </p:cNvSpPr>
          <p:nvPr/>
        </p:nvSpPr>
        <p:spPr bwMode="auto">
          <a:xfrm flipH="1">
            <a:off x="2501900" y="5257800"/>
            <a:ext cx="78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8452" name="Group 105"/>
          <p:cNvGrpSpPr>
            <a:grpSpLocks/>
          </p:cNvGrpSpPr>
          <p:nvPr/>
        </p:nvGrpSpPr>
        <p:grpSpPr bwMode="auto">
          <a:xfrm>
            <a:off x="3276600" y="5118100"/>
            <a:ext cx="457200" cy="1219200"/>
            <a:chOff x="2064" y="3224"/>
            <a:chExt cx="288" cy="768"/>
          </a:xfrm>
        </p:grpSpPr>
        <p:sp>
          <p:nvSpPr>
            <p:cNvPr id="18491" name="Line 106"/>
            <p:cNvSpPr>
              <a:spLocks noChangeShapeType="1"/>
            </p:cNvSpPr>
            <p:nvPr/>
          </p:nvSpPr>
          <p:spPr bwMode="auto">
            <a:xfrm>
              <a:off x="2064" y="3224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92" name="Line 107"/>
            <p:cNvSpPr>
              <a:spLocks noChangeShapeType="1"/>
            </p:cNvSpPr>
            <p:nvPr/>
          </p:nvSpPr>
          <p:spPr bwMode="auto">
            <a:xfrm>
              <a:off x="2072" y="3224"/>
              <a:ext cx="272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93" name="Line 108"/>
            <p:cNvSpPr>
              <a:spLocks noChangeShapeType="1"/>
            </p:cNvSpPr>
            <p:nvPr/>
          </p:nvSpPr>
          <p:spPr bwMode="auto">
            <a:xfrm>
              <a:off x="2072" y="3416"/>
              <a:ext cx="128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94" name="Line 109"/>
            <p:cNvSpPr>
              <a:spLocks noChangeShapeType="1"/>
            </p:cNvSpPr>
            <p:nvPr/>
          </p:nvSpPr>
          <p:spPr bwMode="auto">
            <a:xfrm>
              <a:off x="2208" y="351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95" name="Line 110"/>
            <p:cNvSpPr>
              <a:spLocks noChangeShapeType="1"/>
            </p:cNvSpPr>
            <p:nvPr/>
          </p:nvSpPr>
          <p:spPr bwMode="auto">
            <a:xfrm>
              <a:off x="2352" y="341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96" name="Line 111"/>
            <p:cNvSpPr>
              <a:spLocks noChangeShapeType="1"/>
            </p:cNvSpPr>
            <p:nvPr/>
          </p:nvSpPr>
          <p:spPr bwMode="auto">
            <a:xfrm flipV="1">
              <a:off x="2072" y="3688"/>
              <a:ext cx="128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97" name="Line 112"/>
            <p:cNvSpPr>
              <a:spLocks noChangeShapeType="1"/>
            </p:cNvSpPr>
            <p:nvPr/>
          </p:nvSpPr>
          <p:spPr bwMode="auto">
            <a:xfrm>
              <a:off x="2064" y="380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98" name="Line 113"/>
            <p:cNvSpPr>
              <a:spLocks noChangeShapeType="1"/>
            </p:cNvSpPr>
            <p:nvPr/>
          </p:nvSpPr>
          <p:spPr bwMode="auto">
            <a:xfrm flipV="1">
              <a:off x="2072" y="3784"/>
              <a:ext cx="272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8453" name="Line 114"/>
          <p:cNvSpPr>
            <a:spLocks noChangeShapeType="1"/>
          </p:cNvSpPr>
          <p:nvPr/>
        </p:nvSpPr>
        <p:spPr bwMode="auto">
          <a:xfrm flipH="1">
            <a:off x="2889250" y="5187950"/>
            <a:ext cx="88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54" name="Rectangle 115"/>
          <p:cNvSpPr>
            <a:spLocks noChangeArrowheads="1"/>
          </p:cNvSpPr>
          <p:nvPr/>
        </p:nvSpPr>
        <p:spPr bwMode="auto">
          <a:xfrm>
            <a:off x="2576513" y="5213350"/>
            <a:ext cx="43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18455" name="Line 116"/>
          <p:cNvSpPr>
            <a:spLocks noChangeShapeType="1"/>
          </p:cNvSpPr>
          <p:nvPr/>
        </p:nvSpPr>
        <p:spPr bwMode="auto">
          <a:xfrm flipH="1">
            <a:off x="2501900" y="6172200"/>
            <a:ext cx="78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56" name="Line 117"/>
          <p:cNvSpPr>
            <a:spLocks noChangeShapeType="1"/>
          </p:cNvSpPr>
          <p:nvPr/>
        </p:nvSpPr>
        <p:spPr bwMode="auto">
          <a:xfrm flipH="1">
            <a:off x="2889250" y="6102350"/>
            <a:ext cx="88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57" name="Rectangle 118"/>
          <p:cNvSpPr>
            <a:spLocks noChangeArrowheads="1"/>
          </p:cNvSpPr>
          <p:nvPr/>
        </p:nvSpPr>
        <p:spPr bwMode="auto">
          <a:xfrm>
            <a:off x="2576513" y="6127750"/>
            <a:ext cx="43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18458" name="Rectangle 119"/>
          <p:cNvSpPr>
            <a:spLocks noChangeArrowheads="1"/>
          </p:cNvSpPr>
          <p:nvPr/>
        </p:nvSpPr>
        <p:spPr bwMode="auto">
          <a:xfrm>
            <a:off x="2195513" y="5060950"/>
            <a:ext cx="365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18459" name="Rectangle 120"/>
          <p:cNvSpPr>
            <a:spLocks noChangeArrowheads="1"/>
          </p:cNvSpPr>
          <p:nvPr/>
        </p:nvSpPr>
        <p:spPr bwMode="auto">
          <a:xfrm>
            <a:off x="2195513" y="5975350"/>
            <a:ext cx="3508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B</a:t>
            </a:r>
          </a:p>
        </p:txBody>
      </p:sp>
      <p:sp>
        <p:nvSpPr>
          <p:cNvPr id="18460" name="Line 121"/>
          <p:cNvSpPr>
            <a:spLocks noChangeShapeType="1"/>
          </p:cNvSpPr>
          <p:nvPr/>
        </p:nvSpPr>
        <p:spPr bwMode="auto">
          <a:xfrm flipH="1">
            <a:off x="3721100" y="5715000"/>
            <a:ext cx="78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61" name="Line 122"/>
          <p:cNvSpPr>
            <a:spLocks noChangeShapeType="1"/>
          </p:cNvSpPr>
          <p:nvPr/>
        </p:nvSpPr>
        <p:spPr bwMode="auto">
          <a:xfrm flipH="1">
            <a:off x="4108450" y="5645150"/>
            <a:ext cx="88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62" name="Rectangle 123"/>
          <p:cNvSpPr>
            <a:spLocks noChangeArrowheads="1"/>
          </p:cNvSpPr>
          <p:nvPr/>
        </p:nvSpPr>
        <p:spPr bwMode="auto">
          <a:xfrm>
            <a:off x="3795713" y="5670550"/>
            <a:ext cx="43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18463" name="Rectangle 124"/>
          <p:cNvSpPr>
            <a:spLocks noChangeArrowheads="1"/>
          </p:cNvSpPr>
          <p:nvPr/>
        </p:nvSpPr>
        <p:spPr bwMode="auto">
          <a:xfrm>
            <a:off x="4481513" y="5518150"/>
            <a:ext cx="8715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Result</a:t>
            </a:r>
          </a:p>
        </p:txBody>
      </p:sp>
      <p:sp>
        <p:nvSpPr>
          <p:cNvPr id="18464" name="Line 125"/>
          <p:cNvSpPr>
            <a:spLocks noChangeShapeType="1"/>
          </p:cNvSpPr>
          <p:nvPr/>
        </p:nvSpPr>
        <p:spPr bwMode="auto">
          <a:xfrm>
            <a:off x="3505200" y="480695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65" name="Rectangle 126"/>
          <p:cNvSpPr>
            <a:spLocks noChangeArrowheads="1"/>
          </p:cNvSpPr>
          <p:nvPr/>
        </p:nvSpPr>
        <p:spPr bwMode="auto">
          <a:xfrm>
            <a:off x="3205163" y="4470400"/>
            <a:ext cx="6064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OP</a:t>
            </a:r>
          </a:p>
        </p:txBody>
      </p:sp>
      <p:grpSp>
        <p:nvGrpSpPr>
          <p:cNvPr id="18466" name="Group 127"/>
          <p:cNvGrpSpPr>
            <a:grpSpLocks/>
          </p:cNvGrpSpPr>
          <p:nvPr/>
        </p:nvGrpSpPr>
        <p:grpSpPr bwMode="auto">
          <a:xfrm>
            <a:off x="3352800" y="3136900"/>
            <a:ext cx="304800" cy="1143000"/>
            <a:chOff x="2112" y="1976"/>
            <a:chExt cx="192" cy="720"/>
          </a:xfrm>
        </p:grpSpPr>
        <p:sp>
          <p:nvSpPr>
            <p:cNvPr id="18487" name="Line 128"/>
            <p:cNvSpPr>
              <a:spLocks noChangeShapeType="1"/>
            </p:cNvSpPr>
            <p:nvPr/>
          </p:nvSpPr>
          <p:spPr bwMode="auto">
            <a:xfrm>
              <a:off x="2112" y="1976"/>
              <a:ext cx="0" cy="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88" name="Line 129"/>
            <p:cNvSpPr>
              <a:spLocks noChangeShapeType="1"/>
            </p:cNvSpPr>
            <p:nvPr/>
          </p:nvSpPr>
          <p:spPr bwMode="auto">
            <a:xfrm>
              <a:off x="2120" y="1976"/>
              <a:ext cx="176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89" name="Line 130"/>
            <p:cNvSpPr>
              <a:spLocks noChangeShapeType="1"/>
            </p:cNvSpPr>
            <p:nvPr/>
          </p:nvSpPr>
          <p:spPr bwMode="auto">
            <a:xfrm flipV="1">
              <a:off x="2120" y="2584"/>
              <a:ext cx="176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90" name="Line 131"/>
            <p:cNvSpPr>
              <a:spLocks noChangeShapeType="1"/>
            </p:cNvSpPr>
            <p:nvPr/>
          </p:nvSpPr>
          <p:spPr bwMode="auto">
            <a:xfrm>
              <a:off x="2304" y="2072"/>
              <a:ext cx="0" cy="5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8467" name="Line 132"/>
          <p:cNvSpPr>
            <a:spLocks noChangeShapeType="1"/>
          </p:cNvSpPr>
          <p:nvPr/>
        </p:nvSpPr>
        <p:spPr bwMode="auto">
          <a:xfrm flipH="1">
            <a:off x="2578100" y="3352800"/>
            <a:ext cx="78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68" name="Line 133"/>
          <p:cNvSpPr>
            <a:spLocks noChangeShapeType="1"/>
          </p:cNvSpPr>
          <p:nvPr/>
        </p:nvSpPr>
        <p:spPr bwMode="auto">
          <a:xfrm flipH="1">
            <a:off x="2965450" y="3282950"/>
            <a:ext cx="88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69" name="Rectangle 134"/>
          <p:cNvSpPr>
            <a:spLocks noChangeArrowheads="1"/>
          </p:cNvSpPr>
          <p:nvPr/>
        </p:nvSpPr>
        <p:spPr bwMode="auto">
          <a:xfrm>
            <a:off x="2652713" y="3308350"/>
            <a:ext cx="43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18470" name="Line 135"/>
          <p:cNvSpPr>
            <a:spLocks noChangeShapeType="1"/>
          </p:cNvSpPr>
          <p:nvPr/>
        </p:nvSpPr>
        <p:spPr bwMode="auto">
          <a:xfrm flipH="1">
            <a:off x="2578100" y="4038600"/>
            <a:ext cx="78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71" name="Line 136"/>
          <p:cNvSpPr>
            <a:spLocks noChangeShapeType="1"/>
          </p:cNvSpPr>
          <p:nvPr/>
        </p:nvSpPr>
        <p:spPr bwMode="auto">
          <a:xfrm flipH="1">
            <a:off x="2965450" y="3968750"/>
            <a:ext cx="88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72" name="Rectangle 137"/>
          <p:cNvSpPr>
            <a:spLocks noChangeArrowheads="1"/>
          </p:cNvSpPr>
          <p:nvPr/>
        </p:nvSpPr>
        <p:spPr bwMode="auto">
          <a:xfrm>
            <a:off x="2271713" y="3155950"/>
            <a:ext cx="365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18473" name="Rectangle 138"/>
          <p:cNvSpPr>
            <a:spLocks noChangeArrowheads="1"/>
          </p:cNvSpPr>
          <p:nvPr/>
        </p:nvSpPr>
        <p:spPr bwMode="auto">
          <a:xfrm>
            <a:off x="2271713" y="3841750"/>
            <a:ext cx="3508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B</a:t>
            </a:r>
          </a:p>
        </p:txBody>
      </p:sp>
      <p:sp>
        <p:nvSpPr>
          <p:cNvPr id="18474" name="Rectangle 139"/>
          <p:cNvSpPr>
            <a:spLocks noChangeArrowheads="1"/>
          </p:cNvSpPr>
          <p:nvPr/>
        </p:nvSpPr>
        <p:spPr bwMode="auto">
          <a:xfrm>
            <a:off x="2652713" y="3994150"/>
            <a:ext cx="43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18475" name="Line 140"/>
          <p:cNvSpPr>
            <a:spLocks noChangeShapeType="1"/>
          </p:cNvSpPr>
          <p:nvPr/>
        </p:nvSpPr>
        <p:spPr bwMode="auto">
          <a:xfrm flipH="1">
            <a:off x="3644900" y="3733800"/>
            <a:ext cx="78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76" name="Line 141"/>
          <p:cNvSpPr>
            <a:spLocks noChangeShapeType="1"/>
          </p:cNvSpPr>
          <p:nvPr/>
        </p:nvSpPr>
        <p:spPr bwMode="auto">
          <a:xfrm flipH="1">
            <a:off x="4032250" y="3663950"/>
            <a:ext cx="88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77" name="Rectangle 142"/>
          <p:cNvSpPr>
            <a:spLocks noChangeArrowheads="1"/>
          </p:cNvSpPr>
          <p:nvPr/>
        </p:nvSpPr>
        <p:spPr bwMode="auto">
          <a:xfrm>
            <a:off x="4405313" y="3536950"/>
            <a:ext cx="365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Y</a:t>
            </a:r>
          </a:p>
        </p:txBody>
      </p:sp>
      <p:sp>
        <p:nvSpPr>
          <p:cNvPr id="18478" name="Rectangle 143"/>
          <p:cNvSpPr>
            <a:spLocks noChangeArrowheads="1"/>
          </p:cNvSpPr>
          <p:nvPr/>
        </p:nvSpPr>
        <p:spPr bwMode="auto">
          <a:xfrm>
            <a:off x="3719513" y="3689350"/>
            <a:ext cx="43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18479" name="Line 144"/>
          <p:cNvSpPr>
            <a:spLocks noChangeShapeType="1"/>
          </p:cNvSpPr>
          <p:nvPr/>
        </p:nvSpPr>
        <p:spPr bwMode="auto">
          <a:xfrm>
            <a:off x="3505200" y="274955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80" name="Rectangle 145"/>
          <p:cNvSpPr>
            <a:spLocks noChangeArrowheads="1"/>
          </p:cNvSpPr>
          <p:nvPr/>
        </p:nvSpPr>
        <p:spPr bwMode="auto">
          <a:xfrm>
            <a:off x="2743200" y="2667000"/>
            <a:ext cx="8366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Select</a:t>
            </a:r>
          </a:p>
        </p:txBody>
      </p:sp>
      <p:sp>
        <p:nvSpPr>
          <p:cNvPr id="18481" name="Rectangle 146"/>
          <p:cNvSpPr>
            <a:spLocks noChangeArrowheads="1"/>
          </p:cNvSpPr>
          <p:nvPr/>
        </p:nvSpPr>
        <p:spPr bwMode="auto">
          <a:xfrm rot="5400000">
            <a:off x="3302794" y="1489869"/>
            <a:ext cx="7334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Adder</a:t>
            </a:r>
          </a:p>
        </p:txBody>
      </p:sp>
      <p:sp>
        <p:nvSpPr>
          <p:cNvPr id="18482" name="Rectangle 147"/>
          <p:cNvSpPr>
            <a:spLocks noChangeArrowheads="1"/>
          </p:cNvSpPr>
          <p:nvPr/>
        </p:nvSpPr>
        <p:spPr bwMode="auto">
          <a:xfrm rot="5400000">
            <a:off x="3150395" y="3555206"/>
            <a:ext cx="665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MUX</a:t>
            </a:r>
          </a:p>
        </p:txBody>
      </p:sp>
      <p:sp>
        <p:nvSpPr>
          <p:cNvPr id="18483" name="Rectangle 148"/>
          <p:cNvSpPr>
            <a:spLocks noChangeArrowheads="1"/>
          </p:cNvSpPr>
          <p:nvPr/>
        </p:nvSpPr>
        <p:spPr bwMode="auto">
          <a:xfrm rot="5400000">
            <a:off x="3296445" y="5552281"/>
            <a:ext cx="6080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ALU</a:t>
            </a:r>
          </a:p>
        </p:txBody>
      </p:sp>
      <p:sp>
        <p:nvSpPr>
          <p:cNvPr id="18484" name="Line 149"/>
          <p:cNvSpPr>
            <a:spLocks noChangeShapeType="1"/>
          </p:cNvSpPr>
          <p:nvPr/>
        </p:nvSpPr>
        <p:spPr bwMode="auto">
          <a:xfrm>
            <a:off x="3657600" y="7747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85" name="Rectangle 150"/>
          <p:cNvSpPr>
            <a:spLocks noChangeArrowheads="1"/>
          </p:cNvSpPr>
          <p:nvPr/>
        </p:nvSpPr>
        <p:spPr bwMode="auto">
          <a:xfrm>
            <a:off x="3643313" y="641350"/>
            <a:ext cx="10858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CarryIn</a:t>
            </a:r>
          </a:p>
        </p:txBody>
      </p:sp>
      <p:sp>
        <p:nvSpPr>
          <p:cNvPr id="18486" name="Rectangle 151"/>
          <p:cNvSpPr>
            <a:spLocks noChangeArrowheads="1"/>
          </p:cNvSpPr>
          <p:nvPr/>
        </p:nvSpPr>
        <p:spPr bwMode="auto">
          <a:xfrm>
            <a:off x="5486400" y="914400"/>
            <a:ext cx="3657600" cy="517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(to add values)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(to chose between values)</a:t>
            </a:r>
            <a:br>
              <a:rPr lang="en-US" altLang="en-US" sz="2800"/>
            </a:b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(to do add, subtract, or)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830263" y="1143000"/>
            <a:ext cx="7253287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400">
                <a:solidFill>
                  <a:schemeClr val="tx2"/>
                </a:solidFill>
              </a:rPr>
              <a:t>Storage Element: Register (Basic Building Block)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52400" y="1905000"/>
            <a:ext cx="86106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Register</a:t>
            </a:r>
          </a:p>
          <a:p>
            <a:pPr lvl="1"/>
            <a:r>
              <a:rPr lang="en-US" altLang="en-US" sz="2000"/>
              <a:t>Similar to the D Flip Flop </a:t>
            </a:r>
            <a:br>
              <a:rPr lang="en-US" altLang="en-US" sz="2000"/>
            </a:br>
            <a:r>
              <a:rPr lang="en-US" altLang="en-US" sz="2000"/>
              <a:t>except</a:t>
            </a:r>
          </a:p>
          <a:p>
            <a:pPr lvl="2"/>
            <a:r>
              <a:rPr lang="en-US" altLang="en-US" sz="2000"/>
              <a:t>N-bit input and output</a:t>
            </a:r>
          </a:p>
          <a:p>
            <a:pPr lvl="2"/>
            <a:r>
              <a:rPr lang="en-US" altLang="en-US" sz="2000"/>
              <a:t>Write Enable input</a:t>
            </a:r>
          </a:p>
          <a:p>
            <a:pPr lvl="1"/>
            <a:r>
              <a:rPr lang="en-US" altLang="en-US" sz="2000"/>
              <a:t>Write Enable:</a:t>
            </a:r>
          </a:p>
          <a:p>
            <a:pPr lvl="2"/>
            <a:r>
              <a:rPr lang="en-US" altLang="en-US" sz="2000"/>
              <a:t>negated  (0): Data Out will not change</a:t>
            </a:r>
          </a:p>
          <a:p>
            <a:pPr lvl="2"/>
            <a:r>
              <a:rPr lang="en-US" altLang="en-US" sz="2000"/>
              <a:t>asserted (1): Data Out will become Data In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6858000" y="3962400"/>
            <a:ext cx="576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Clk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5776913" y="2689225"/>
            <a:ext cx="1006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Data In</a:t>
            </a:r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7027863" y="2530475"/>
            <a:ext cx="261937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 flipV="1">
            <a:off x="7091363" y="3502025"/>
            <a:ext cx="508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>
            <a:off x="7167563" y="3527425"/>
            <a:ext cx="508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 flipH="1">
            <a:off x="7162800" y="3733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466" name="Rectangle 12"/>
          <p:cNvSpPr>
            <a:spLocks noChangeArrowheads="1"/>
          </p:cNvSpPr>
          <p:nvPr/>
        </p:nvSpPr>
        <p:spPr bwMode="auto">
          <a:xfrm>
            <a:off x="5929313" y="1905000"/>
            <a:ext cx="16383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Write Enable</a:t>
            </a:r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 flipH="1">
            <a:off x="5854700" y="3114675"/>
            <a:ext cx="116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 flipH="1">
            <a:off x="6394450" y="3044825"/>
            <a:ext cx="88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469" name="Rectangle 15"/>
          <p:cNvSpPr>
            <a:spLocks noChangeArrowheads="1"/>
          </p:cNvSpPr>
          <p:nvPr/>
        </p:nvSpPr>
        <p:spPr bwMode="auto">
          <a:xfrm>
            <a:off x="6081713" y="3070225"/>
            <a:ext cx="365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N</a:t>
            </a:r>
          </a:p>
        </p:txBody>
      </p:sp>
      <p:sp>
        <p:nvSpPr>
          <p:cNvPr id="19470" name="Line 16"/>
          <p:cNvSpPr>
            <a:spLocks noChangeShapeType="1"/>
          </p:cNvSpPr>
          <p:nvPr/>
        </p:nvSpPr>
        <p:spPr bwMode="auto">
          <a:xfrm>
            <a:off x="7327900" y="311467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471" name="Line 17"/>
          <p:cNvSpPr>
            <a:spLocks noChangeShapeType="1"/>
          </p:cNvSpPr>
          <p:nvPr/>
        </p:nvSpPr>
        <p:spPr bwMode="auto">
          <a:xfrm flipH="1">
            <a:off x="7842250" y="3044825"/>
            <a:ext cx="88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472" name="Rectangle 18"/>
          <p:cNvSpPr>
            <a:spLocks noChangeArrowheads="1"/>
          </p:cNvSpPr>
          <p:nvPr/>
        </p:nvSpPr>
        <p:spPr bwMode="auto">
          <a:xfrm>
            <a:off x="7529513" y="3070225"/>
            <a:ext cx="365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N</a:t>
            </a:r>
          </a:p>
        </p:txBody>
      </p:sp>
      <p:sp>
        <p:nvSpPr>
          <p:cNvPr id="19473" name="Rectangle 19"/>
          <p:cNvSpPr>
            <a:spLocks noChangeArrowheads="1"/>
          </p:cNvSpPr>
          <p:nvPr/>
        </p:nvSpPr>
        <p:spPr bwMode="auto">
          <a:xfrm>
            <a:off x="7377113" y="2689225"/>
            <a:ext cx="11890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Data Out</a:t>
            </a:r>
          </a:p>
        </p:txBody>
      </p:sp>
      <p:sp>
        <p:nvSpPr>
          <p:cNvPr id="19474" name="Line 20"/>
          <p:cNvSpPr>
            <a:spLocks noChangeShapeType="1"/>
          </p:cNvSpPr>
          <p:nvPr/>
        </p:nvSpPr>
        <p:spPr bwMode="auto">
          <a:xfrm flipV="1">
            <a:off x="7162800" y="2203450"/>
            <a:ext cx="0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Sequential Logic Elements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Registers: n-bit input and output, D F/F, write enable</a:t>
            </a:r>
          </a:p>
          <a:p>
            <a:r>
              <a:rPr lang="en-US" altLang="en-US" smtClean="0"/>
              <a:t>rs, rt, rd : register specifiers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62313" y="5257800"/>
            <a:ext cx="10414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/>
              <a:t>registers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271713" y="3657600"/>
            <a:ext cx="10414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read</a:t>
            </a:r>
          </a:p>
          <a:p>
            <a:r>
              <a:rPr lang="en-US" altLang="en-US"/>
              <a:t>register1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271713" y="4191000"/>
            <a:ext cx="10414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read </a:t>
            </a:r>
          </a:p>
          <a:p>
            <a:r>
              <a:rPr lang="en-US" altLang="en-US"/>
              <a:t>register2</a:t>
            </a:r>
          </a:p>
          <a:p>
            <a:r>
              <a:rPr lang="en-US" altLang="en-US"/>
              <a:t>write</a:t>
            </a:r>
          </a:p>
          <a:p>
            <a:r>
              <a:rPr lang="en-US" altLang="en-US"/>
              <a:t>register</a:t>
            </a:r>
          </a:p>
          <a:p>
            <a:r>
              <a:rPr lang="en-US" altLang="en-US"/>
              <a:t>write</a:t>
            </a:r>
          </a:p>
          <a:p>
            <a:r>
              <a:rPr lang="en-US" altLang="en-US"/>
              <a:t>data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871913" y="3657600"/>
            <a:ext cx="7112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read</a:t>
            </a:r>
          </a:p>
          <a:p>
            <a:r>
              <a:rPr lang="en-US" altLang="en-US"/>
              <a:t>data1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871913" y="4495800"/>
            <a:ext cx="7112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read</a:t>
            </a:r>
          </a:p>
          <a:p>
            <a:r>
              <a:rPr lang="en-US" altLang="en-US"/>
              <a:t>data2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216150" y="3663950"/>
            <a:ext cx="2349500" cy="204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422275"/>
          </a:xfrm>
          <a:noFill/>
        </p:spPr>
        <p:txBody>
          <a:bodyPr lIns="63500" tIns="25400" rIns="63500" bIns="25400">
            <a:spAutoFit/>
          </a:bodyPr>
          <a:lstStyle/>
          <a:p>
            <a:r>
              <a:rPr lang="en-US" altLang="en-US" smtClean="0"/>
              <a:t>Fetching Instructions</a:t>
            </a:r>
          </a:p>
        </p:txBody>
      </p:sp>
      <p:sp>
        <p:nvSpPr>
          <p:cNvPr id="21507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848600" cy="1141413"/>
          </a:xfrm>
          <a:noFill/>
        </p:spPr>
        <p:txBody>
          <a:bodyPr lIns="63500" tIns="25400" rIns="63500" bIns="25400">
            <a:spAutoFit/>
          </a:bodyPr>
          <a:lstStyle/>
          <a:p>
            <a:r>
              <a:rPr lang="en-US" altLang="en-US" smtClean="0"/>
              <a:t>Fetching instructions involves</a:t>
            </a:r>
          </a:p>
          <a:p>
            <a:pPr lvl="1"/>
            <a:r>
              <a:rPr lang="en-US" altLang="en-US" smtClean="0"/>
              <a:t>reading the instruction from the Instruction Memory</a:t>
            </a:r>
          </a:p>
          <a:p>
            <a:pPr lvl="1"/>
            <a:r>
              <a:rPr lang="en-US" altLang="en-US" smtClean="0"/>
              <a:t>updating the PC to hold the address of the next instruction</a:t>
            </a:r>
          </a:p>
        </p:txBody>
      </p:sp>
      <p:grpSp>
        <p:nvGrpSpPr>
          <p:cNvPr id="21508" name="Group 11"/>
          <p:cNvGrpSpPr>
            <a:grpSpLocks/>
          </p:cNvGrpSpPr>
          <p:nvPr/>
        </p:nvGrpSpPr>
        <p:grpSpPr bwMode="auto">
          <a:xfrm>
            <a:off x="4572000" y="2286000"/>
            <a:ext cx="381000" cy="990600"/>
            <a:chOff x="1392" y="2880"/>
            <a:chExt cx="288" cy="480"/>
          </a:xfrm>
        </p:grpSpPr>
        <p:sp>
          <p:nvSpPr>
            <p:cNvPr id="21528" name="Line 12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529" name="Line 13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530" name="Line 14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531" name="Line 15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532" name="Line 16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533" name="Line 17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534" name="Line 18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1509" name="Rectangle 19"/>
          <p:cNvSpPr>
            <a:spLocks noChangeArrowheads="1"/>
          </p:cNvSpPr>
          <p:nvPr/>
        </p:nvSpPr>
        <p:spPr bwMode="auto">
          <a:xfrm>
            <a:off x="3886200" y="3429000"/>
            <a:ext cx="1447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Rectangle 20"/>
          <p:cNvSpPr>
            <a:spLocks noChangeArrowheads="1"/>
          </p:cNvSpPr>
          <p:nvPr/>
        </p:nvSpPr>
        <p:spPr bwMode="auto">
          <a:xfrm>
            <a:off x="3352800" y="3810000"/>
            <a:ext cx="2286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1" name="Line 21"/>
          <p:cNvSpPr>
            <a:spLocks noChangeShapeType="1"/>
          </p:cNvSpPr>
          <p:nvPr/>
        </p:nvSpPr>
        <p:spPr bwMode="auto">
          <a:xfrm>
            <a:off x="5334000" y="4191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12" name="Line 22"/>
          <p:cNvSpPr>
            <a:spLocks noChangeShapeType="1"/>
          </p:cNvSpPr>
          <p:nvPr/>
        </p:nvSpPr>
        <p:spPr bwMode="auto">
          <a:xfrm>
            <a:off x="3581400" y="4191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13" name="Line 23"/>
          <p:cNvSpPr>
            <a:spLocks noChangeShapeType="1"/>
          </p:cNvSpPr>
          <p:nvPr/>
        </p:nvSpPr>
        <p:spPr bwMode="auto">
          <a:xfrm>
            <a:off x="3657600" y="2438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14" name="Line 24"/>
          <p:cNvSpPr>
            <a:spLocks noChangeShapeType="1"/>
          </p:cNvSpPr>
          <p:nvPr/>
        </p:nvSpPr>
        <p:spPr bwMode="auto">
          <a:xfrm>
            <a:off x="4191000" y="3124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15" name="Line 25"/>
          <p:cNvSpPr>
            <a:spLocks noChangeShapeType="1"/>
          </p:cNvSpPr>
          <p:nvPr/>
        </p:nvSpPr>
        <p:spPr bwMode="auto">
          <a:xfrm>
            <a:off x="5257800" y="2133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16" name="Line 26"/>
          <p:cNvSpPr>
            <a:spLocks noChangeShapeType="1"/>
          </p:cNvSpPr>
          <p:nvPr/>
        </p:nvSpPr>
        <p:spPr bwMode="auto">
          <a:xfrm>
            <a:off x="4953000" y="2743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17" name="Text Box 27"/>
          <p:cNvSpPr txBox="1">
            <a:spLocks noChangeArrowheads="1"/>
          </p:cNvSpPr>
          <p:nvPr/>
        </p:nvSpPr>
        <p:spPr bwMode="auto">
          <a:xfrm>
            <a:off x="3810000" y="3962400"/>
            <a:ext cx="74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</a:t>
            </a:r>
          </a:p>
          <a:p>
            <a:r>
              <a:rPr lang="en-US" altLang="en-US" sz="1200" b="0"/>
              <a:t>Address</a:t>
            </a:r>
          </a:p>
        </p:txBody>
      </p:sp>
      <p:sp>
        <p:nvSpPr>
          <p:cNvPr id="21518" name="Text Box 28"/>
          <p:cNvSpPr txBox="1">
            <a:spLocks noChangeArrowheads="1"/>
          </p:cNvSpPr>
          <p:nvPr/>
        </p:nvSpPr>
        <p:spPr bwMode="auto">
          <a:xfrm>
            <a:off x="4572000" y="4038600"/>
            <a:ext cx="887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Instruction</a:t>
            </a:r>
          </a:p>
        </p:txBody>
      </p:sp>
      <p:sp>
        <p:nvSpPr>
          <p:cNvPr id="21519" name="Text Box 29"/>
          <p:cNvSpPr txBox="1">
            <a:spLocks noChangeArrowheads="1"/>
          </p:cNvSpPr>
          <p:nvPr/>
        </p:nvSpPr>
        <p:spPr bwMode="auto">
          <a:xfrm>
            <a:off x="4114800" y="3505200"/>
            <a:ext cx="973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Instruction</a:t>
            </a:r>
          </a:p>
          <a:p>
            <a:pPr algn="ctr"/>
            <a:r>
              <a:rPr lang="en-US" altLang="en-US" sz="1200"/>
              <a:t>Memory</a:t>
            </a:r>
          </a:p>
        </p:txBody>
      </p:sp>
      <p:sp>
        <p:nvSpPr>
          <p:cNvPr id="21520" name="Text Box 30"/>
          <p:cNvSpPr txBox="1">
            <a:spLocks noChangeArrowheads="1"/>
          </p:cNvSpPr>
          <p:nvPr/>
        </p:nvSpPr>
        <p:spPr bwMode="auto">
          <a:xfrm>
            <a:off x="4572000" y="26670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Add</a:t>
            </a:r>
          </a:p>
        </p:txBody>
      </p:sp>
      <p:sp>
        <p:nvSpPr>
          <p:cNvPr id="21521" name="Text Box 31"/>
          <p:cNvSpPr txBox="1">
            <a:spLocks noChangeArrowheads="1"/>
          </p:cNvSpPr>
          <p:nvPr/>
        </p:nvSpPr>
        <p:spPr bwMode="auto">
          <a:xfrm>
            <a:off x="3276600" y="4038600"/>
            <a:ext cx="395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PC</a:t>
            </a:r>
          </a:p>
        </p:txBody>
      </p:sp>
      <p:sp>
        <p:nvSpPr>
          <p:cNvPr id="21522" name="Line 32"/>
          <p:cNvSpPr>
            <a:spLocks noChangeShapeType="1"/>
          </p:cNvSpPr>
          <p:nvPr/>
        </p:nvSpPr>
        <p:spPr bwMode="auto">
          <a:xfrm>
            <a:off x="3048000" y="21336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23" name="Line 33"/>
          <p:cNvSpPr>
            <a:spLocks noChangeShapeType="1"/>
          </p:cNvSpPr>
          <p:nvPr/>
        </p:nvSpPr>
        <p:spPr bwMode="auto">
          <a:xfrm>
            <a:off x="3048000" y="21336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24" name="Line 34"/>
          <p:cNvSpPr>
            <a:spLocks noChangeShapeType="1"/>
          </p:cNvSpPr>
          <p:nvPr/>
        </p:nvSpPr>
        <p:spPr bwMode="auto">
          <a:xfrm>
            <a:off x="3048000" y="4191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25" name="Line 35"/>
          <p:cNvSpPr>
            <a:spLocks noChangeShapeType="1"/>
          </p:cNvSpPr>
          <p:nvPr/>
        </p:nvSpPr>
        <p:spPr bwMode="auto">
          <a:xfrm>
            <a:off x="3657600" y="24384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26" name="Text Box 36"/>
          <p:cNvSpPr txBox="1">
            <a:spLocks noChangeArrowheads="1"/>
          </p:cNvSpPr>
          <p:nvPr/>
        </p:nvSpPr>
        <p:spPr bwMode="auto">
          <a:xfrm>
            <a:off x="3962400" y="29718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4</a:t>
            </a: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685800" y="5029200"/>
            <a:ext cx="7848600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342900" indent="-3429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100000"/>
              </a:lnSpc>
            </a:pPr>
            <a:r>
              <a:rPr lang="en-US" altLang="en-US" sz="1800"/>
              <a:t>PC is updated every cycle, so it does not need an explicit write control signal</a:t>
            </a:r>
          </a:p>
          <a:p>
            <a:pPr lvl="1">
              <a:lnSpc>
                <a:spcPct val="100000"/>
              </a:lnSpc>
            </a:pPr>
            <a:r>
              <a:rPr lang="en-US" altLang="en-US" sz="1800"/>
              <a:t>Instruction Memory is read every cycle, so it doesn’t need an explicit read control signal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9"/>
          <p:cNvSpPr>
            <a:spLocks noChangeArrowheads="1"/>
          </p:cNvSpPr>
          <p:nvPr/>
        </p:nvSpPr>
        <p:spPr bwMode="auto">
          <a:xfrm>
            <a:off x="533400" y="304800"/>
            <a:ext cx="81534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rgbClr val="081D58"/>
                </a:solidFill>
              </a:rPr>
              <a:t>Decoding Instructions</a:t>
            </a:r>
          </a:p>
        </p:txBody>
      </p:sp>
      <p:sp>
        <p:nvSpPr>
          <p:cNvPr id="22531" name="Rectangle 40"/>
          <p:cNvSpPr>
            <a:spLocks noChangeArrowheads="1"/>
          </p:cNvSpPr>
          <p:nvPr/>
        </p:nvSpPr>
        <p:spPr bwMode="auto">
          <a:xfrm>
            <a:off x="685800" y="762000"/>
            <a:ext cx="7848600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solidFill>
                  <a:srgbClr val="000000"/>
                </a:solidFill>
              </a:rPr>
              <a:t>Decoding instructions involves</a:t>
            </a:r>
          </a:p>
          <a:p>
            <a:pPr lvl="1">
              <a:lnSpc>
                <a:spcPct val="10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sending the fetched instruction’s opcode and function field bits to the control unit</a:t>
            </a:r>
          </a:p>
        </p:txBody>
      </p:sp>
      <p:sp>
        <p:nvSpPr>
          <p:cNvPr id="22532" name="Line 41"/>
          <p:cNvSpPr>
            <a:spLocks noChangeShapeType="1"/>
          </p:cNvSpPr>
          <p:nvPr/>
        </p:nvSpPr>
        <p:spPr bwMode="auto">
          <a:xfrm>
            <a:off x="2590800" y="4267200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33" name="Line 42"/>
          <p:cNvSpPr>
            <a:spLocks noChangeShapeType="1"/>
          </p:cNvSpPr>
          <p:nvPr/>
        </p:nvSpPr>
        <p:spPr bwMode="auto">
          <a:xfrm>
            <a:off x="3276600" y="2743200"/>
            <a:ext cx="0" cy="1524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34" name="Text Box 43"/>
          <p:cNvSpPr txBox="1">
            <a:spLocks noChangeArrowheads="1"/>
          </p:cNvSpPr>
          <p:nvPr/>
        </p:nvSpPr>
        <p:spPr bwMode="auto">
          <a:xfrm>
            <a:off x="1905000" y="3962400"/>
            <a:ext cx="887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>
                <a:solidFill>
                  <a:srgbClr val="000000"/>
                </a:solidFill>
              </a:rPr>
              <a:t>Instruction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276600" y="3505200"/>
            <a:ext cx="2286000" cy="1447800"/>
            <a:chOff x="2064" y="2208"/>
            <a:chExt cx="1440" cy="912"/>
          </a:xfrm>
        </p:grpSpPr>
        <p:sp>
          <p:nvSpPr>
            <p:cNvPr id="22553" name="Rectangle 45"/>
            <p:cNvSpPr>
              <a:spLocks noChangeArrowheads="1"/>
            </p:cNvSpPr>
            <p:nvPr/>
          </p:nvSpPr>
          <p:spPr bwMode="auto">
            <a:xfrm>
              <a:off x="2256" y="2208"/>
              <a:ext cx="912" cy="91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54" name="Line 46"/>
            <p:cNvSpPr>
              <a:spLocks noChangeShapeType="1"/>
            </p:cNvSpPr>
            <p:nvPr/>
          </p:nvSpPr>
          <p:spPr bwMode="auto">
            <a:xfrm>
              <a:off x="2064" y="2544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555" name="Line 47"/>
            <p:cNvSpPr>
              <a:spLocks noChangeShapeType="1"/>
            </p:cNvSpPr>
            <p:nvPr/>
          </p:nvSpPr>
          <p:spPr bwMode="auto">
            <a:xfrm>
              <a:off x="2064" y="2304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556" name="Line 48"/>
            <p:cNvSpPr>
              <a:spLocks noChangeShapeType="1"/>
            </p:cNvSpPr>
            <p:nvPr/>
          </p:nvSpPr>
          <p:spPr bwMode="auto">
            <a:xfrm>
              <a:off x="3168" y="2448"/>
              <a:ext cx="33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557" name="Line 49"/>
            <p:cNvSpPr>
              <a:spLocks noChangeShapeType="1"/>
            </p:cNvSpPr>
            <p:nvPr/>
          </p:nvSpPr>
          <p:spPr bwMode="auto">
            <a:xfrm>
              <a:off x="3168" y="2880"/>
              <a:ext cx="33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558" name="Text Box 50"/>
            <p:cNvSpPr txBox="1">
              <a:spLocks noChangeArrowheads="1"/>
            </p:cNvSpPr>
            <p:nvPr/>
          </p:nvSpPr>
          <p:spPr bwMode="auto">
            <a:xfrm>
              <a:off x="2208" y="2928"/>
              <a:ext cx="5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>
                  <a:solidFill>
                    <a:srgbClr val="000000"/>
                  </a:solidFill>
                </a:rPr>
                <a:t>Write Data</a:t>
              </a:r>
            </a:p>
          </p:txBody>
        </p:sp>
        <p:sp>
          <p:nvSpPr>
            <p:cNvPr id="22559" name="Text Box 51"/>
            <p:cNvSpPr txBox="1">
              <a:spLocks noChangeArrowheads="1"/>
            </p:cNvSpPr>
            <p:nvPr/>
          </p:nvSpPr>
          <p:spPr bwMode="auto">
            <a:xfrm>
              <a:off x="2208" y="2208"/>
              <a:ext cx="65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>
                  <a:solidFill>
                    <a:srgbClr val="000000"/>
                  </a:solidFill>
                </a:rPr>
                <a:t>Read Addr 1</a:t>
              </a:r>
            </a:p>
          </p:txBody>
        </p:sp>
        <p:sp>
          <p:nvSpPr>
            <p:cNvPr id="22560" name="Text Box 52"/>
            <p:cNvSpPr txBox="1">
              <a:spLocks noChangeArrowheads="1"/>
            </p:cNvSpPr>
            <p:nvPr/>
          </p:nvSpPr>
          <p:spPr bwMode="auto">
            <a:xfrm>
              <a:off x="2208" y="2448"/>
              <a:ext cx="65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>
                  <a:solidFill>
                    <a:srgbClr val="000000"/>
                  </a:solidFill>
                </a:rPr>
                <a:t>Read Addr 2</a:t>
              </a:r>
            </a:p>
          </p:txBody>
        </p:sp>
        <p:sp>
          <p:nvSpPr>
            <p:cNvPr id="22561" name="Text Box 53"/>
            <p:cNvSpPr txBox="1">
              <a:spLocks noChangeArrowheads="1"/>
            </p:cNvSpPr>
            <p:nvPr/>
          </p:nvSpPr>
          <p:spPr bwMode="auto">
            <a:xfrm>
              <a:off x="2208" y="2688"/>
              <a:ext cx="5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>
                  <a:solidFill>
                    <a:srgbClr val="000000"/>
                  </a:solidFill>
                </a:rPr>
                <a:t>Write Addr</a:t>
              </a:r>
            </a:p>
          </p:txBody>
        </p:sp>
        <p:sp>
          <p:nvSpPr>
            <p:cNvPr id="22562" name="Text Box 54"/>
            <p:cNvSpPr txBox="1">
              <a:spLocks noChangeArrowheads="1"/>
            </p:cNvSpPr>
            <p:nvPr/>
          </p:nvSpPr>
          <p:spPr bwMode="auto">
            <a:xfrm>
              <a:off x="2412" y="2352"/>
              <a:ext cx="499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>
                  <a:solidFill>
                    <a:srgbClr val="000000"/>
                  </a:solidFill>
                </a:rPr>
                <a:t>Register</a:t>
              </a:r>
            </a:p>
            <a:p>
              <a:pPr algn="ctr"/>
              <a:endParaRPr lang="en-US" altLang="en-US" sz="1200">
                <a:solidFill>
                  <a:srgbClr val="000000"/>
                </a:solidFill>
              </a:endParaRPr>
            </a:p>
            <a:p>
              <a:pPr algn="ctr"/>
              <a:r>
                <a:rPr lang="en-US" altLang="en-US" sz="1200">
                  <a:solidFill>
                    <a:srgbClr val="000000"/>
                  </a:solidFill>
                </a:rPr>
                <a:t>File</a:t>
              </a:r>
            </a:p>
          </p:txBody>
        </p:sp>
        <p:sp>
          <p:nvSpPr>
            <p:cNvPr id="22563" name="Text Box 55"/>
            <p:cNvSpPr txBox="1">
              <a:spLocks noChangeArrowheads="1"/>
            </p:cNvSpPr>
            <p:nvPr/>
          </p:nvSpPr>
          <p:spPr bwMode="auto">
            <a:xfrm>
              <a:off x="2784" y="2304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200" b="0">
                  <a:solidFill>
                    <a:srgbClr val="000000"/>
                  </a:solidFill>
                </a:rPr>
                <a:t>Read</a:t>
              </a:r>
            </a:p>
            <a:p>
              <a:pPr algn="r"/>
              <a:r>
                <a:rPr lang="en-US" altLang="en-US" sz="1200" b="0">
                  <a:solidFill>
                    <a:srgbClr val="000000"/>
                  </a:solidFill>
                </a:rPr>
                <a:t> Data 1</a:t>
              </a:r>
            </a:p>
          </p:txBody>
        </p:sp>
        <p:sp>
          <p:nvSpPr>
            <p:cNvPr id="22564" name="Text Box 56"/>
            <p:cNvSpPr txBox="1">
              <a:spLocks noChangeArrowheads="1"/>
            </p:cNvSpPr>
            <p:nvPr/>
          </p:nvSpPr>
          <p:spPr bwMode="auto">
            <a:xfrm>
              <a:off x="2800" y="2736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200" b="0">
                  <a:solidFill>
                    <a:srgbClr val="000000"/>
                  </a:solidFill>
                </a:rPr>
                <a:t>Read</a:t>
              </a:r>
            </a:p>
            <a:p>
              <a:pPr algn="r"/>
              <a:r>
                <a:rPr lang="en-US" altLang="en-US" sz="1200" b="0">
                  <a:solidFill>
                    <a:srgbClr val="000000"/>
                  </a:solidFill>
                </a:rPr>
                <a:t> Data 2</a:t>
              </a:r>
            </a:p>
          </p:txBody>
        </p:sp>
      </p:grpSp>
      <p:sp>
        <p:nvSpPr>
          <p:cNvPr id="22536" name="Oval 57"/>
          <p:cNvSpPr>
            <a:spLocks noChangeArrowheads="1"/>
          </p:cNvSpPr>
          <p:nvPr/>
        </p:nvSpPr>
        <p:spPr bwMode="auto">
          <a:xfrm>
            <a:off x="3581400" y="2057400"/>
            <a:ext cx="762000" cy="12192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7" name="Rectangle 58"/>
          <p:cNvSpPr>
            <a:spLocks noChangeArrowheads="1"/>
          </p:cNvSpPr>
          <p:nvPr/>
        </p:nvSpPr>
        <p:spPr bwMode="auto">
          <a:xfrm>
            <a:off x="3733800" y="2514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C0128"/>
                </a:solidFill>
              </a:rPr>
              <a:t>Control</a:t>
            </a:r>
          </a:p>
          <a:p>
            <a:pPr algn="ctr"/>
            <a:r>
              <a:rPr lang="en-US" altLang="en-US" sz="1200">
                <a:solidFill>
                  <a:srgbClr val="FC0128"/>
                </a:solidFill>
              </a:rPr>
              <a:t>Unit</a:t>
            </a:r>
          </a:p>
        </p:txBody>
      </p:sp>
      <p:sp>
        <p:nvSpPr>
          <p:cNvPr id="22538" name="Line 59"/>
          <p:cNvSpPr>
            <a:spLocks noChangeShapeType="1"/>
          </p:cNvSpPr>
          <p:nvPr/>
        </p:nvSpPr>
        <p:spPr bwMode="auto">
          <a:xfrm>
            <a:off x="3276600" y="2743200"/>
            <a:ext cx="304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0412" name="Rectangle 60"/>
          <p:cNvSpPr>
            <a:spLocks noChangeArrowheads="1"/>
          </p:cNvSpPr>
          <p:nvPr/>
        </p:nvSpPr>
        <p:spPr bwMode="auto">
          <a:xfrm>
            <a:off x="762000" y="5486400"/>
            <a:ext cx="78486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342900" indent="-3429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reading two values from the Register File</a:t>
            </a:r>
          </a:p>
          <a:p>
            <a:pPr lvl="2">
              <a:lnSpc>
                <a:spcPct val="75000"/>
              </a:lnSpc>
            </a:pPr>
            <a:r>
              <a:rPr lang="en-US" altLang="en-US" sz="1800">
                <a:solidFill>
                  <a:srgbClr val="000000"/>
                </a:solidFill>
              </a:rPr>
              <a:t>Register File addresses are contained in the instruction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3276600" y="3505200"/>
            <a:ext cx="2286000" cy="1447800"/>
            <a:chOff x="2064" y="2208"/>
            <a:chExt cx="1440" cy="912"/>
          </a:xfrm>
        </p:grpSpPr>
        <p:sp>
          <p:nvSpPr>
            <p:cNvPr id="22541" name="Rectangle 62"/>
            <p:cNvSpPr>
              <a:spLocks noChangeArrowheads="1"/>
            </p:cNvSpPr>
            <p:nvPr/>
          </p:nvSpPr>
          <p:spPr bwMode="auto">
            <a:xfrm>
              <a:off x="2256" y="2208"/>
              <a:ext cx="912" cy="91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42" name="Line 63"/>
            <p:cNvSpPr>
              <a:spLocks noChangeShapeType="1"/>
            </p:cNvSpPr>
            <p:nvPr/>
          </p:nvSpPr>
          <p:spPr bwMode="auto">
            <a:xfrm>
              <a:off x="2064" y="2544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543" name="Line 64"/>
            <p:cNvSpPr>
              <a:spLocks noChangeShapeType="1"/>
            </p:cNvSpPr>
            <p:nvPr/>
          </p:nvSpPr>
          <p:spPr bwMode="auto">
            <a:xfrm>
              <a:off x="2064" y="2304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544" name="Line 65"/>
            <p:cNvSpPr>
              <a:spLocks noChangeShapeType="1"/>
            </p:cNvSpPr>
            <p:nvPr/>
          </p:nvSpPr>
          <p:spPr bwMode="auto">
            <a:xfrm>
              <a:off x="3168" y="2448"/>
              <a:ext cx="33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545" name="Line 66"/>
            <p:cNvSpPr>
              <a:spLocks noChangeShapeType="1"/>
            </p:cNvSpPr>
            <p:nvPr/>
          </p:nvSpPr>
          <p:spPr bwMode="auto">
            <a:xfrm>
              <a:off x="3168" y="2880"/>
              <a:ext cx="33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546" name="Text Box 67"/>
            <p:cNvSpPr txBox="1">
              <a:spLocks noChangeArrowheads="1"/>
            </p:cNvSpPr>
            <p:nvPr/>
          </p:nvSpPr>
          <p:spPr bwMode="auto">
            <a:xfrm>
              <a:off x="2208" y="2928"/>
              <a:ext cx="5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>
                  <a:solidFill>
                    <a:srgbClr val="000000"/>
                  </a:solidFill>
                </a:rPr>
                <a:t>Write Data</a:t>
              </a:r>
            </a:p>
          </p:txBody>
        </p:sp>
        <p:sp>
          <p:nvSpPr>
            <p:cNvPr id="22547" name="Text Box 68"/>
            <p:cNvSpPr txBox="1">
              <a:spLocks noChangeArrowheads="1"/>
            </p:cNvSpPr>
            <p:nvPr/>
          </p:nvSpPr>
          <p:spPr bwMode="auto">
            <a:xfrm>
              <a:off x="2208" y="2208"/>
              <a:ext cx="65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>
                  <a:solidFill>
                    <a:srgbClr val="000000"/>
                  </a:solidFill>
                </a:rPr>
                <a:t>Read Addr 1</a:t>
              </a:r>
            </a:p>
          </p:txBody>
        </p:sp>
        <p:sp>
          <p:nvSpPr>
            <p:cNvPr id="22548" name="Text Box 69"/>
            <p:cNvSpPr txBox="1">
              <a:spLocks noChangeArrowheads="1"/>
            </p:cNvSpPr>
            <p:nvPr/>
          </p:nvSpPr>
          <p:spPr bwMode="auto">
            <a:xfrm>
              <a:off x="2208" y="2448"/>
              <a:ext cx="65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>
                  <a:solidFill>
                    <a:srgbClr val="000000"/>
                  </a:solidFill>
                </a:rPr>
                <a:t>Read Addr 2</a:t>
              </a:r>
            </a:p>
          </p:txBody>
        </p:sp>
        <p:sp>
          <p:nvSpPr>
            <p:cNvPr id="22549" name="Text Box 70"/>
            <p:cNvSpPr txBox="1">
              <a:spLocks noChangeArrowheads="1"/>
            </p:cNvSpPr>
            <p:nvPr/>
          </p:nvSpPr>
          <p:spPr bwMode="auto">
            <a:xfrm>
              <a:off x="2208" y="2688"/>
              <a:ext cx="5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>
                  <a:solidFill>
                    <a:srgbClr val="000000"/>
                  </a:solidFill>
                </a:rPr>
                <a:t>Write Addr</a:t>
              </a:r>
            </a:p>
          </p:txBody>
        </p:sp>
        <p:sp>
          <p:nvSpPr>
            <p:cNvPr id="22550" name="Text Box 71"/>
            <p:cNvSpPr txBox="1">
              <a:spLocks noChangeArrowheads="1"/>
            </p:cNvSpPr>
            <p:nvPr/>
          </p:nvSpPr>
          <p:spPr bwMode="auto">
            <a:xfrm>
              <a:off x="2412" y="2352"/>
              <a:ext cx="499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>
                  <a:solidFill>
                    <a:srgbClr val="000000"/>
                  </a:solidFill>
                </a:rPr>
                <a:t>Register</a:t>
              </a:r>
            </a:p>
            <a:p>
              <a:pPr algn="ctr"/>
              <a:endParaRPr lang="en-US" altLang="en-US" sz="1200">
                <a:solidFill>
                  <a:srgbClr val="000000"/>
                </a:solidFill>
              </a:endParaRPr>
            </a:p>
            <a:p>
              <a:pPr algn="ctr"/>
              <a:r>
                <a:rPr lang="en-US" altLang="en-US" sz="1200">
                  <a:solidFill>
                    <a:srgbClr val="000000"/>
                  </a:solidFill>
                </a:rPr>
                <a:t>File</a:t>
              </a:r>
            </a:p>
          </p:txBody>
        </p:sp>
        <p:sp>
          <p:nvSpPr>
            <p:cNvPr id="22551" name="Text Box 72"/>
            <p:cNvSpPr txBox="1">
              <a:spLocks noChangeArrowheads="1"/>
            </p:cNvSpPr>
            <p:nvPr/>
          </p:nvSpPr>
          <p:spPr bwMode="auto">
            <a:xfrm>
              <a:off x="2784" y="2304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200" b="0">
                  <a:solidFill>
                    <a:srgbClr val="000000"/>
                  </a:solidFill>
                </a:rPr>
                <a:t>Read</a:t>
              </a:r>
            </a:p>
            <a:p>
              <a:pPr algn="r"/>
              <a:r>
                <a:rPr lang="en-US" altLang="en-US" sz="1200" b="0">
                  <a:solidFill>
                    <a:srgbClr val="000000"/>
                  </a:solidFill>
                </a:rPr>
                <a:t> Data 1</a:t>
              </a:r>
            </a:p>
          </p:txBody>
        </p:sp>
        <p:sp>
          <p:nvSpPr>
            <p:cNvPr id="22552" name="Text Box 73"/>
            <p:cNvSpPr txBox="1">
              <a:spLocks noChangeArrowheads="1"/>
            </p:cNvSpPr>
            <p:nvPr/>
          </p:nvSpPr>
          <p:spPr bwMode="auto">
            <a:xfrm>
              <a:off x="2800" y="2736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200" b="0">
                  <a:solidFill>
                    <a:srgbClr val="000000"/>
                  </a:solidFill>
                </a:rPr>
                <a:t>Read</a:t>
              </a:r>
            </a:p>
            <a:p>
              <a:pPr algn="r"/>
              <a:r>
                <a:rPr lang="en-US" altLang="en-US" sz="1200" b="0">
                  <a:solidFill>
                    <a:srgbClr val="000000"/>
                  </a:solidFill>
                </a:rPr>
                <a:t> Data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533400" y="304800"/>
            <a:ext cx="81534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Executing R Format Operations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457200" y="762000"/>
            <a:ext cx="838200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R format operations (</a:t>
            </a:r>
            <a:r>
              <a:rPr lang="en-US" altLang="en-US">
                <a:solidFill>
                  <a:schemeClr val="accent1"/>
                </a:solidFill>
                <a:latin typeface="Courier New" panose="02070309020205020404" pitchFamily="49" charset="0"/>
              </a:rPr>
              <a:t>add, sub, slt, and, or</a:t>
            </a:r>
            <a:r>
              <a:rPr lang="en-US" altLang="en-US"/>
              <a:t>)</a:t>
            </a:r>
          </a:p>
          <a:p>
            <a:pPr lvl="1"/>
            <a:endParaRPr lang="en-US" altLang="en-US" sz="1800"/>
          </a:p>
          <a:p>
            <a:pPr lvl="1"/>
            <a:endParaRPr lang="en-US" altLang="en-US" sz="1800"/>
          </a:p>
          <a:p>
            <a:pPr lvl="2"/>
            <a:endParaRPr lang="en-US" altLang="en-US" sz="1800"/>
          </a:p>
          <a:p>
            <a:pPr lvl="1"/>
            <a:r>
              <a:rPr lang="en-US" altLang="en-US" sz="1800"/>
              <a:t>perform the (</a:t>
            </a:r>
            <a:r>
              <a:rPr lang="en-US" altLang="en-US" sz="1800">
                <a:solidFill>
                  <a:schemeClr val="accent1"/>
                </a:solidFill>
              </a:rPr>
              <a:t>op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chemeClr val="accent1"/>
                </a:solidFill>
              </a:rPr>
              <a:t>funct</a:t>
            </a:r>
            <a:r>
              <a:rPr lang="en-US" altLang="en-US" sz="1800"/>
              <a:t>) operation on values in </a:t>
            </a:r>
            <a:r>
              <a:rPr lang="en-US" altLang="en-US" sz="1800">
                <a:solidFill>
                  <a:schemeClr val="accent1"/>
                </a:solidFill>
              </a:rPr>
              <a:t>rs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chemeClr val="accent1"/>
                </a:solidFill>
              </a:rPr>
              <a:t>rt</a:t>
            </a:r>
          </a:p>
          <a:p>
            <a:pPr lvl="1"/>
            <a:r>
              <a:rPr lang="en-US" altLang="en-US" sz="1800"/>
              <a:t>store the result back into the Register File (into location </a:t>
            </a:r>
            <a:r>
              <a:rPr lang="en-US" altLang="en-US" sz="1800">
                <a:solidFill>
                  <a:schemeClr val="accent1"/>
                </a:solidFill>
              </a:rPr>
              <a:t>rd</a:t>
            </a:r>
            <a:r>
              <a:rPr lang="en-US" altLang="en-US" sz="1800"/>
              <a:t>)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3200400" y="3810000"/>
            <a:ext cx="1447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7" name="Line 7"/>
          <p:cNvSpPr>
            <a:spLocks noChangeShapeType="1"/>
          </p:cNvSpPr>
          <p:nvPr/>
        </p:nvSpPr>
        <p:spPr bwMode="auto">
          <a:xfrm>
            <a:off x="2209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>
            <a:off x="2895600" y="3962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>
            <a:off x="2895600" y="4343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0" name="Line 10"/>
          <p:cNvSpPr>
            <a:spLocks noChangeShapeType="1"/>
          </p:cNvSpPr>
          <p:nvPr/>
        </p:nvSpPr>
        <p:spPr bwMode="auto">
          <a:xfrm>
            <a:off x="2895600" y="4724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1" name="Line 11"/>
          <p:cNvSpPr>
            <a:spLocks noChangeShapeType="1"/>
          </p:cNvSpPr>
          <p:nvPr/>
        </p:nvSpPr>
        <p:spPr bwMode="auto">
          <a:xfrm>
            <a:off x="2895600" y="510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2" name="Line 12"/>
          <p:cNvSpPr>
            <a:spLocks noChangeShapeType="1"/>
          </p:cNvSpPr>
          <p:nvPr/>
        </p:nvSpPr>
        <p:spPr bwMode="auto">
          <a:xfrm>
            <a:off x="2895600" y="3962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3" name="Line 13"/>
          <p:cNvSpPr>
            <a:spLocks noChangeShapeType="1"/>
          </p:cNvSpPr>
          <p:nvPr/>
        </p:nvSpPr>
        <p:spPr bwMode="auto">
          <a:xfrm>
            <a:off x="4648200" y="4191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4" name="Line 14"/>
          <p:cNvSpPr>
            <a:spLocks noChangeShapeType="1"/>
          </p:cNvSpPr>
          <p:nvPr/>
        </p:nvSpPr>
        <p:spPr bwMode="auto">
          <a:xfrm>
            <a:off x="4648200" y="4876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5" name="Line 15"/>
          <p:cNvSpPr>
            <a:spLocks noChangeShapeType="1"/>
          </p:cNvSpPr>
          <p:nvPr/>
        </p:nv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6" name="Line 16"/>
          <p:cNvSpPr>
            <a:spLocks noChangeShapeType="1"/>
          </p:cNvSpPr>
          <p:nvPr/>
        </p:nvSpPr>
        <p:spPr bwMode="auto">
          <a:xfrm>
            <a:off x="2895600" y="55626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7" name="Line 17"/>
          <p:cNvSpPr>
            <a:spLocks noChangeShapeType="1"/>
          </p:cNvSpPr>
          <p:nvPr/>
        </p:nvSpPr>
        <p:spPr bwMode="auto">
          <a:xfrm>
            <a:off x="5715000" y="4724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8" name="Line 18"/>
          <p:cNvSpPr>
            <a:spLocks noChangeShapeType="1"/>
          </p:cNvSpPr>
          <p:nvPr/>
        </p:nvSpPr>
        <p:spPr bwMode="auto">
          <a:xfrm>
            <a:off x="6019800" y="4724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9" name="Text Box 19"/>
          <p:cNvSpPr txBox="1">
            <a:spLocks noChangeArrowheads="1"/>
          </p:cNvSpPr>
          <p:nvPr/>
        </p:nvSpPr>
        <p:spPr bwMode="auto">
          <a:xfrm>
            <a:off x="1524000" y="4267200"/>
            <a:ext cx="887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Instruction</a:t>
            </a:r>
          </a:p>
        </p:txBody>
      </p:sp>
      <p:sp>
        <p:nvSpPr>
          <p:cNvPr id="23570" name="Text Box 20"/>
          <p:cNvSpPr txBox="1">
            <a:spLocks noChangeArrowheads="1"/>
          </p:cNvSpPr>
          <p:nvPr/>
        </p:nvSpPr>
        <p:spPr bwMode="auto">
          <a:xfrm>
            <a:off x="3124200" y="49530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Data</a:t>
            </a:r>
          </a:p>
        </p:txBody>
      </p:sp>
      <p:sp>
        <p:nvSpPr>
          <p:cNvPr id="23571" name="Text Box 21"/>
          <p:cNvSpPr txBox="1">
            <a:spLocks noChangeArrowheads="1"/>
          </p:cNvSpPr>
          <p:nvPr/>
        </p:nvSpPr>
        <p:spPr bwMode="auto">
          <a:xfrm>
            <a:off x="3124200" y="38100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1</a:t>
            </a:r>
          </a:p>
        </p:txBody>
      </p:sp>
      <p:sp>
        <p:nvSpPr>
          <p:cNvPr id="23572" name="Text Box 22"/>
          <p:cNvSpPr txBox="1">
            <a:spLocks noChangeArrowheads="1"/>
          </p:cNvSpPr>
          <p:nvPr/>
        </p:nvSpPr>
        <p:spPr bwMode="auto">
          <a:xfrm>
            <a:off x="3124200" y="41910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2</a:t>
            </a:r>
          </a:p>
        </p:txBody>
      </p:sp>
      <p:sp>
        <p:nvSpPr>
          <p:cNvPr id="23573" name="Text Box 23"/>
          <p:cNvSpPr txBox="1">
            <a:spLocks noChangeArrowheads="1"/>
          </p:cNvSpPr>
          <p:nvPr/>
        </p:nvSpPr>
        <p:spPr bwMode="auto">
          <a:xfrm>
            <a:off x="3124200" y="45720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Addr</a:t>
            </a:r>
          </a:p>
        </p:txBody>
      </p:sp>
      <p:sp>
        <p:nvSpPr>
          <p:cNvPr id="23574" name="Text Box 24"/>
          <p:cNvSpPr txBox="1">
            <a:spLocks noChangeArrowheads="1"/>
          </p:cNvSpPr>
          <p:nvPr/>
        </p:nvSpPr>
        <p:spPr bwMode="auto">
          <a:xfrm>
            <a:off x="3448050" y="4038600"/>
            <a:ext cx="7921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Register</a:t>
            </a:r>
          </a:p>
          <a:p>
            <a:pPr algn="ctr"/>
            <a:endParaRPr lang="en-US" altLang="en-US" sz="1200"/>
          </a:p>
          <a:p>
            <a:pPr algn="ctr"/>
            <a:r>
              <a:rPr lang="en-US" altLang="en-US" sz="1200"/>
              <a:t>File</a:t>
            </a:r>
          </a:p>
        </p:txBody>
      </p:sp>
      <p:sp>
        <p:nvSpPr>
          <p:cNvPr id="23575" name="Text Box 25"/>
          <p:cNvSpPr txBox="1">
            <a:spLocks noChangeArrowheads="1"/>
          </p:cNvSpPr>
          <p:nvPr/>
        </p:nvSpPr>
        <p:spPr bwMode="auto">
          <a:xfrm>
            <a:off x="4038600" y="39624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1</a:t>
            </a:r>
          </a:p>
        </p:txBody>
      </p:sp>
      <p:sp>
        <p:nvSpPr>
          <p:cNvPr id="23576" name="Text Box 26"/>
          <p:cNvSpPr txBox="1">
            <a:spLocks noChangeArrowheads="1"/>
          </p:cNvSpPr>
          <p:nvPr/>
        </p:nvSpPr>
        <p:spPr bwMode="auto">
          <a:xfrm>
            <a:off x="4064000" y="46482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2</a:t>
            </a:r>
          </a:p>
        </p:txBody>
      </p:sp>
      <p:sp>
        <p:nvSpPr>
          <p:cNvPr id="23577" name="Freeform 27"/>
          <p:cNvSpPr>
            <a:spLocks/>
          </p:cNvSpPr>
          <p:nvPr/>
        </p:nvSpPr>
        <p:spPr bwMode="auto">
          <a:xfrm>
            <a:off x="5181600" y="3886200"/>
            <a:ext cx="533400" cy="1295400"/>
          </a:xfrm>
          <a:custGeom>
            <a:avLst/>
            <a:gdLst>
              <a:gd name="T0" fmla="*/ 0 w 388"/>
              <a:gd name="T1" fmla="*/ 0 h 1099"/>
              <a:gd name="T2" fmla="*/ 0 w 388"/>
              <a:gd name="T3" fmla="*/ 2147483646 h 1099"/>
              <a:gd name="T4" fmla="*/ 2147483646 w 388"/>
              <a:gd name="T5" fmla="*/ 2147483646 h 1099"/>
              <a:gd name="T6" fmla="*/ 0 w 388"/>
              <a:gd name="T7" fmla="*/ 2147483646 h 1099"/>
              <a:gd name="T8" fmla="*/ 0 w 388"/>
              <a:gd name="T9" fmla="*/ 2147483646 h 1099"/>
              <a:gd name="T10" fmla="*/ 2147483646 w 388"/>
              <a:gd name="T11" fmla="*/ 2147483646 h 1099"/>
              <a:gd name="T12" fmla="*/ 2147483646 w 388"/>
              <a:gd name="T13" fmla="*/ 2147483646 h 1099"/>
              <a:gd name="T14" fmla="*/ 0 w 388"/>
              <a:gd name="T15" fmla="*/ 0 h 109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8"/>
              <a:gd name="T25" fmla="*/ 0 h 1099"/>
              <a:gd name="T26" fmla="*/ 388 w 388"/>
              <a:gd name="T27" fmla="*/ 1099 h 109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8" h="1099">
                <a:moveTo>
                  <a:pt x="0" y="0"/>
                </a:moveTo>
                <a:lnTo>
                  <a:pt x="0" y="427"/>
                </a:lnTo>
                <a:lnTo>
                  <a:pt x="111" y="553"/>
                </a:lnTo>
                <a:lnTo>
                  <a:pt x="0" y="671"/>
                </a:lnTo>
                <a:lnTo>
                  <a:pt x="0" y="1098"/>
                </a:lnTo>
                <a:lnTo>
                  <a:pt x="387" y="790"/>
                </a:lnTo>
                <a:lnTo>
                  <a:pt x="387" y="30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78" name="Rectangle 28"/>
          <p:cNvSpPr>
            <a:spLocks noChangeArrowheads="1"/>
          </p:cNvSpPr>
          <p:nvPr/>
        </p:nvSpPr>
        <p:spPr bwMode="auto">
          <a:xfrm>
            <a:off x="5334000" y="4495800"/>
            <a:ext cx="5064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ALU</a:t>
            </a:r>
          </a:p>
        </p:txBody>
      </p:sp>
      <p:sp>
        <p:nvSpPr>
          <p:cNvPr id="23579" name="Line 29"/>
          <p:cNvSpPr>
            <a:spLocks noChangeShapeType="1"/>
          </p:cNvSpPr>
          <p:nvPr/>
        </p:nvSpPr>
        <p:spPr bwMode="auto">
          <a:xfrm>
            <a:off x="5715000" y="4572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80" name="Line 30"/>
          <p:cNvSpPr>
            <a:spLocks noChangeShapeType="1"/>
          </p:cNvSpPr>
          <p:nvPr/>
        </p:nvSpPr>
        <p:spPr bwMode="auto">
          <a:xfrm>
            <a:off x="5715000" y="4343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81" name="Rectangle 31"/>
          <p:cNvSpPr>
            <a:spLocks noChangeArrowheads="1"/>
          </p:cNvSpPr>
          <p:nvPr/>
        </p:nvSpPr>
        <p:spPr bwMode="auto">
          <a:xfrm>
            <a:off x="6096000" y="41910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overflow</a:t>
            </a:r>
          </a:p>
        </p:txBody>
      </p:sp>
      <p:sp>
        <p:nvSpPr>
          <p:cNvPr id="23582" name="Rectangle 32"/>
          <p:cNvSpPr>
            <a:spLocks noChangeArrowheads="1"/>
          </p:cNvSpPr>
          <p:nvPr/>
        </p:nvSpPr>
        <p:spPr bwMode="auto">
          <a:xfrm>
            <a:off x="6096000" y="4419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zero</a:t>
            </a:r>
          </a:p>
        </p:txBody>
      </p:sp>
      <p:sp>
        <p:nvSpPr>
          <p:cNvPr id="23583" name="Rectangle 33"/>
          <p:cNvSpPr>
            <a:spLocks noChangeArrowheads="1"/>
          </p:cNvSpPr>
          <p:nvPr/>
        </p:nvSpPr>
        <p:spPr bwMode="auto">
          <a:xfrm>
            <a:off x="5181600" y="31242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ALU control</a:t>
            </a:r>
          </a:p>
        </p:txBody>
      </p:sp>
      <p:sp>
        <p:nvSpPr>
          <p:cNvPr id="23584" name="Line 34"/>
          <p:cNvSpPr>
            <a:spLocks noChangeShapeType="1"/>
          </p:cNvSpPr>
          <p:nvPr/>
        </p:nvSpPr>
        <p:spPr bwMode="auto">
          <a:xfrm>
            <a:off x="5562600" y="3505200"/>
            <a:ext cx="0" cy="6096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85" name="Line 35"/>
          <p:cNvSpPr>
            <a:spLocks noChangeShapeType="1"/>
          </p:cNvSpPr>
          <p:nvPr/>
        </p:nvSpPr>
        <p:spPr bwMode="auto">
          <a:xfrm>
            <a:off x="3886200" y="3505200"/>
            <a:ext cx="0" cy="304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86" name="Rectangle 36"/>
          <p:cNvSpPr>
            <a:spLocks noChangeArrowheads="1"/>
          </p:cNvSpPr>
          <p:nvPr/>
        </p:nvSpPr>
        <p:spPr bwMode="auto">
          <a:xfrm>
            <a:off x="3581400" y="31242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RegWrite</a:t>
            </a:r>
          </a:p>
        </p:txBody>
      </p:sp>
      <p:grpSp>
        <p:nvGrpSpPr>
          <p:cNvPr id="23587" name="Group 37"/>
          <p:cNvGrpSpPr>
            <a:grpSpLocks/>
          </p:cNvGrpSpPr>
          <p:nvPr/>
        </p:nvGrpSpPr>
        <p:grpSpPr bwMode="auto">
          <a:xfrm>
            <a:off x="1447800" y="1219200"/>
            <a:ext cx="5872163" cy="820738"/>
            <a:chOff x="720" y="672"/>
            <a:chExt cx="3698" cy="517"/>
          </a:xfrm>
        </p:grpSpPr>
        <p:sp>
          <p:nvSpPr>
            <p:cNvPr id="23589" name="Rectangle 38"/>
            <p:cNvSpPr>
              <a:spLocks noChangeArrowheads="1"/>
            </p:cNvSpPr>
            <p:nvPr/>
          </p:nvSpPr>
          <p:spPr bwMode="auto">
            <a:xfrm>
              <a:off x="720" y="912"/>
              <a:ext cx="61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accent1"/>
                  </a:solidFill>
                </a:rPr>
                <a:t>R-type: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grpSp>
          <p:nvGrpSpPr>
            <p:cNvPr id="23590" name="Group 39"/>
            <p:cNvGrpSpPr>
              <a:grpSpLocks/>
            </p:cNvGrpSpPr>
            <p:nvPr/>
          </p:nvGrpSpPr>
          <p:grpSpPr bwMode="auto">
            <a:xfrm>
              <a:off x="1317" y="890"/>
              <a:ext cx="560" cy="272"/>
              <a:chOff x="1016" y="728"/>
              <a:chExt cx="560" cy="272"/>
            </a:xfrm>
          </p:grpSpPr>
          <p:sp>
            <p:nvSpPr>
              <p:cNvPr id="23633" name="Rectangle 40"/>
              <p:cNvSpPr>
                <a:spLocks noChangeArrowheads="1"/>
              </p:cNvSpPr>
              <p:nvPr/>
            </p:nvSpPr>
            <p:spPr bwMode="auto">
              <a:xfrm>
                <a:off x="1016" y="728"/>
                <a:ext cx="560" cy="2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634" name="Line 41"/>
              <p:cNvSpPr>
                <a:spLocks noChangeShapeType="1"/>
              </p:cNvSpPr>
              <p:nvPr/>
            </p:nvSpPr>
            <p:spPr bwMode="auto">
              <a:xfrm>
                <a:off x="1392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635" name="Line 42"/>
              <p:cNvSpPr>
                <a:spLocks noChangeShapeType="1"/>
              </p:cNvSpPr>
              <p:nvPr/>
            </p:nvSpPr>
            <p:spPr bwMode="auto">
              <a:xfrm>
                <a:off x="1296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636" name="Line 43"/>
              <p:cNvSpPr>
                <a:spLocks noChangeShapeType="1"/>
              </p:cNvSpPr>
              <p:nvPr/>
            </p:nvSpPr>
            <p:spPr bwMode="auto">
              <a:xfrm>
                <a:off x="1488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637" name="Line 44"/>
              <p:cNvSpPr>
                <a:spLocks noChangeShapeType="1"/>
              </p:cNvSpPr>
              <p:nvPr/>
            </p:nvSpPr>
            <p:spPr bwMode="auto">
              <a:xfrm>
                <a:off x="1200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638" name="Line 45"/>
              <p:cNvSpPr>
                <a:spLocks noChangeShapeType="1"/>
              </p:cNvSpPr>
              <p:nvPr/>
            </p:nvSpPr>
            <p:spPr bwMode="auto">
              <a:xfrm>
                <a:off x="1104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3591" name="Group 46"/>
            <p:cNvGrpSpPr>
              <a:grpSpLocks/>
            </p:cNvGrpSpPr>
            <p:nvPr/>
          </p:nvGrpSpPr>
          <p:grpSpPr bwMode="auto">
            <a:xfrm>
              <a:off x="1893" y="890"/>
              <a:ext cx="464" cy="272"/>
              <a:chOff x="1592" y="728"/>
              <a:chExt cx="464" cy="272"/>
            </a:xfrm>
          </p:grpSpPr>
          <p:sp>
            <p:nvSpPr>
              <p:cNvPr id="23628" name="Rectangle 47"/>
              <p:cNvSpPr>
                <a:spLocks noChangeArrowheads="1"/>
              </p:cNvSpPr>
              <p:nvPr/>
            </p:nvSpPr>
            <p:spPr bwMode="auto">
              <a:xfrm>
                <a:off x="1592" y="728"/>
                <a:ext cx="464" cy="2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629" name="Line 48"/>
              <p:cNvSpPr>
                <a:spLocks noChangeShapeType="1"/>
              </p:cNvSpPr>
              <p:nvPr/>
            </p:nvSpPr>
            <p:spPr bwMode="auto">
              <a:xfrm>
                <a:off x="1776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630" name="Line 49"/>
              <p:cNvSpPr>
                <a:spLocks noChangeShapeType="1"/>
              </p:cNvSpPr>
              <p:nvPr/>
            </p:nvSpPr>
            <p:spPr bwMode="auto">
              <a:xfrm>
                <a:off x="1680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631" name="Line 50"/>
              <p:cNvSpPr>
                <a:spLocks noChangeShapeType="1"/>
              </p:cNvSpPr>
              <p:nvPr/>
            </p:nvSpPr>
            <p:spPr bwMode="auto">
              <a:xfrm>
                <a:off x="1872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632" name="Line 51"/>
              <p:cNvSpPr>
                <a:spLocks noChangeShapeType="1"/>
              </p:cNvSpPr>
              <p:nvPr/>
            </p:nvSpPr>
            <p:spPr bwMode="auto">
              <a:xfrm>
                <a:off x="1968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3592" name="Group 52"/>
            <p:cNvGrpSpPr>
              <a:grpSpLocks/>
            </p:cNvGrpSpPr>
            <p:nvPr/>
          </p:nvGrpSpPr>
          <p:grpSpPr bwMode="auto">
            <a:xfrm>
              <a:off x="2373" y="890"/>
              <a:ext cx="464" cy="272"/>
              <a:chOff x="2072" y="728"/>
              <a:chExt cx="464" cy="272"/>
            </a:xfrm>
          </p:grpSpPr>
          <p:sp>
            <p:nvSpPr>
              <p:cNvPr id="23623" name="Rectangle 53"/>
              <p:cNvSpPr>
                <a:spLocks noChangeArrowheads="1"/>
              </p:cNvSpPr>
              <p:nvPr/>
            </p:nvSpPr>
            <p:spPr bwMode="auto">
              <a:xfrm>
                <a:off x="2072" y="728"/>
                <a:ext cx="464" cy="2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624" name="Line 54"/>
              <p:cNvSpPr>
                <a:spLocks noChangeShapeType="1"/>
              </p:cNvSpPr>
              <p:nvPr/>
            </p:nvSpPr>
            <p:spPr bwMode="auto">
              <a:xfrm>
                <a:off x="2256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625" name="Line 55"/>
              <p:cNvSpPr>
                <a:spLocks noChangeShapeType="1"/>
              </p:cNvSpPr>
              <p:nvPr/>
            </p:nvSpPr>
            <p:spPr bwMode="auto">
              <a:xfrm>
                <a:off x="2160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626" name="Line 56"/>
              <p:cNvSpPr>
                <a:spLocks noChangeShapeType="1"/>
              </p:cNvSpPr>
              <p:nvPr/>
            </p:nvSpPr>
            <p:spPr bwMode="auto">
              <a:xfrm>
                <a:off x="2352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627" name="Line 57"/>
              <p:cNvSpPr>
                <a:spLocks noChangeShapeType="1"/>
              </p:cNvSpPr>
              <p:nvPr/>
            </p:nvSpPr>
            <p:spPr bwMode="auto">
              <a:xfrm>
                <a:off x="2448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3593" name="Group 58"/>
            <p:cNvGrpSpPr>
              <a:grpSpLocks/>
            </p:cNvGrpSpPr>
            <p:nvPr/>
          </p:nvGrpSpPr>
          <p:grpSpPr bwMode="auto">
            <a:xfrm>
              <a:off x="2853" y="890"/>
              <a:ext cx="464" cy="272"/>
              <a:chOff x="2552" y="728"/>
              <a:chExt cx="464" cy="272"/>
            </a:xfrm>
          </p:grpSpPr>
          <p:sp>
            <p:nvSpPr>
              <p:cNvPr id="23618" name="Rectangle 59"/>
              <p:cNvSpPr>
                <a:spLocks noChangeArrowheads="1"/>
              </p:cNvSpPr>
              <p:nvPr/>
            </p:nvSpPr>
            <p:spPr bwMode="auto">
              <a:xfrm>
                <a:off x="2552" y="728"/>
                <a:ext cx="464" cy="2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619" name="Line 60"/>
              <p:cNvSpPr>
                <a:spLocks noChangeShapeType="1"/>
              </p:cNvSpPr>
              <p:nvPr/>
            </p:nvSpPr>
            <p:spPr bwMode="auto">
              <a:xfrm>
                <a:off x="2736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620" name="Line 61"/>
              <p:cNvSpPr>
                <a:spLocks noChangeShapeType="1"/>
              </p:cNvSpPr>
              <p:nvPr/>
            </p:nvSpPr>
            <p:spPr bwMode="auto">
              <a:xfrm>
                <a:off x="2640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621" name="Line 62"/>
              <p:cNvSpPr>
                <a:spLocks noChangeShapeType="1"/>
              </p:cNvSpPr>
              <p:nvPr/>
            </p:nvSpPr>
            <p:spPr bwMode="auto">
              <a:xfrm>
                <a:off x="2832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622" name="Line 63"/>
              <p:cNvSpPr>
                <a:spLocks noChangeShapeType="1"/>
              </p:cNvSpPr>
              <p:nvPr/>
            </p:nvSpPr>
            <p:spPr bwMode="auto">
              <a:xfrm>
                <a:off x="2928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23594" name="Rectangle 64"/>
            <p:cNvSpPr>
              <a:spLocks noChangeArrowheads="1"/>
            </p:cNvSpPr>
            <p:nvPr/>
          </p:nvSpPr>
          <p:spPr bwMode="auto">
            <a:xfrm>
              <a:off x="3333" y="890"/>
              <a:ext cx="464" cy="2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5" name="Rectangle 65"/>
            <p:cNvSpPr>
              <a:spLocks noChangeArrowheads="1"/>
            </p:cNvSpPr>
            <p:nvPr/>
          </p:nvSpPr>
          <p:spPr bwMode="auto">
            <a:xfrm>
              <a:off x="3813" y="890"/>
              <a:ext cx="560" cy="2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6" name="Line 66"/>
            <p:cNvSpPr>
              <a:spLocks noChangeShapeType="1"/>
            </p:cNvSpPr>
            <p:nvPr/>
          </p:nvSpPr>
          <p:spPr bwMode="auto">
            <a:xfrm>
              <a:off x="4189" y="89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597" name="Line 67"/>
            <p:cNvSpPr>
              <a:spLocks noChangeShapeType="1"/>
            </p:cNvSpPr>
            <p:nvPr/>
          </p:nvSpPr>
          <p:spPr bwMode="auto">
            <a:xfrm>
              <a:off x="4093" y="89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598" name="Line 68"/>
            <p:cNvSpPr>
              <a:spLocks noChangeShapeType="1"/>
            </p:cNvSpPr>
            <p:nvPr/>
          </p:nvSpPr>
          <p:spPr bwMode="auto">
            <a:xfrm>
              <a:off x="3408" y="912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599" name="Line 69"/>
            <p:cNvSpPr>
              <a:spLocks noChangeShapeType="1"/>
            </p:cNvSpPr>
            <p:nvPr/>
          </p:nvSpPr>
          <p:spPr bwMode="auto">
            <a:xfrm>
              <a:off x="3997" y="89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600" name="Line 70"/>
            <p:cNvSpPr>
              <a:spLocks noChangeShapeType="1"/>
            </p:cNvSpPr>
            <p:nvPr/>
          </p:nvSpPr>
          <p:spPr bwMode="auto">
            <a:xfrm>
              <a:off x="3901" y="89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601" name="Rectangle 71"/>
            <p:cNvSpPr>
              <a:spLocks noChangeArrowheads="1"/>
            </p:cNvSpPr>
            <p:nvPr/>
          </p:nvSpPr>
          <p:spPr bwMode="auto">
            <a:xfrm>
              <a:off x="1248" y="672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0"/>
                <a:t>31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3602" name="Rectangle 72"/>
            <p:cNvSpPr>
              <a:spLocks noChangeArrowheads="1"/>
            </p:cNvSpPr>
            <p:nvPr/>
          </p:nvSpPr>
          <p:spPr bwMode="auto">
            <a:xfrm>
              <a:off x="1824" y="672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0"/>
                <a:t>25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3603" name="Rectangle 73"/>
            <p:cNvSpPr>
              <a:spLocks noChangeArrowheads="1"/>
            </p:cNvSpPr>
            <p:nvPr/>
          </p:nvSpPr>
          <p:spPr bwMode="auto">
            <a:xfrm>
              <a:off x="2304" y="672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0"/>
                <a:t>20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3604" name="Rectangle 74"/>
            <p:cNvSpPr>
              <a:spLocks noChangeArrowheads="1"/>
            </p:cNvSpPr>
            <p:nvPr/>
          </p:nvSpPr>
          <p:spPr bwMode="auto">
            <a:xfrm>
              <a:off x="2784" y="672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0"/>
                <a:t>15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3605" name="Rectangle 75"/>
            <p:cNvSpPr>
              <a:spLocks noChangeArrowheads="1"/>
            </p:cNvSpPr>
            <p:nvPr/>
          </p:nvSpPr>
          <p:spPr bwMode="auto">
            <a:xfrm>
              <a:off x="3744" y="672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0"/>
                <a:t>5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3606" name="Rectangle 76"/>
            <p:cNvSpPr>
              <a:spLocks noChangeArrowheads="1"/>
            </p:cNvSpPr>
            <p:nvPr/>
          </p:nvSpPr>
          <p:spPr bwMode="auto">
            <a:xfrm>
              <a:off x="4224" y="672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0"/>
                <a:t>0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3607" name="Rectangle 77"/>
            <p:cNvSpPr>
              <a:spLocks noChangeArrowheads="1"/>
            </p:cNvSpPr>
            <p:nvPr/>
          </p:nvSpPr>
          <p:spPr bwMode="auto">
            <a:xfrm>
              <a:off x="1344" y="960"/>
              <a:ext cx="29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accent1"/>
                  </a:solidFill>
                </a:rPr>
                <a:t>op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3608" name="Rectangle 78"/>
            <p:cNvSpPr>
              <a:spLocks noChangeArrowheads="1"/>
            </p:cNvSpPr>
            <p:nvPr/>
          </p:nvSpPr>
          <p:spPr bwMode="auto">
            <a:xfrm>
              <a:off x="1920" y="960"/>
              <a:ext cx="25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accent1"/>
                  </a:solidFill>
                </a:rPr>
                <a:t>rs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3609" name="Rectangle 79"/>
            <p:cNvSpPr>
              <a:spLocks noChangeArrowheads="1"/>
            </p:cNvSpPr>
            <p:nvPr/>
          </p:nvSpPr>
          <p:spPr bwMode="auto">
            <a:xfrm>
              <a:off x="2400" y="960"/>
              <a:ext cx="21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accent1"/>
                  </a:solidFill>
                </a:rPr>
                <a:t>rt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3610" name="Rectangle 80"/>
            <p:cNvSpPr>
              <a:spLocks noChangeArrowheads="1"/>
            </p:cNvSpPr>
            <p:nvPr/>
          </p:nvSpPr>
          <p:spPr bwMode="auto">
            <a:xfrm>
              <a:off x="2832" y="960"/>
              <a:ext cx="25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accent1"/>
                  </a:solidFill>
                </a:rPr>
                <a:t>rd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3611" name="Rectangle 81"/>
            <p:cNvSpPr>
              <a:spLocks noChangeArrowheads="1"/>
            </p:cNvSpPr>
            <p:nvPr/>
          </p:nvSpPr>
          <p:spPr bwMode="auto">
            <a:xfrm>
              <a:off x="3840" y="960"/>
              <a:ext cx="46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accent1"/>
                  </a:solidFill>
                </a:rPr>
                <a:t>funct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3612" name="Rectangle 82"/>
            <p:cNvSpPr>
              <a:spLocks noChangeArrowheads="1"/>
            </p:cNvSpPr>
            <p:nvPr/>
          </p:nvSpPr>
          <p:spPr bwMode="auto">
            <a:xfrm>
              <a:off x="3312" y="960"/>
              <a:ext cx="53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accent1"/>
                  </a:solidFill>
                </a:rPr>
                <a:t>shamt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3613" name="Line 83"/>
            <p:cNvSpPr>
              <a:spLocks noChangeShapeType="1"/>
            </p:cNvSpPr>
            <p:nvPr/>
          </p:nvSpPr>
          <p:spPr bwMode="auto">
            <a:xfrm>
              <a:off x="3504" y="912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614" name="Line 84"/>
            <p:cNvSpPr>
              <a:spLocks noChangeShapeType="1"/>
            </p:cNvSpPr>
            <p:nvPr/>
          </p:nvSpPr>
          <p:spPr bwMode="auto">
            <a:xfrm>
              <a:off x="3600" y="912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615" name="Line 85"/>
            <p:cNvSpPr>
              <a:spLocks noChangeShapeType="1"/>
            </p:cNvSpPr>
            <p:nvPr/>
          </p:nvSpPr>
          <p:spPr bwMode="auto">
            <a:xfrm>
              <a:off x="3696" y="912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616" name="Line 86"/>
            <p:cNvSpPr>
              <a:spLocks noChangeShapeType="1"/>
            </p:cNvSpPr>
            <p:nvPr/>
          </p:nvSpPr>
          <p:spPr bwMode="auto">
            <a:xfrm>
              <a:off x="4272" y="912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617" name="Rectangle 87"/>
            <p:cNvSpPr>
              <a:spLocks noChangeArrowheads="1"/>
            </p:cNvSpPr>
            <p:nvPr/>
          </p:nvSpPr>
          <p:spPr bwMode="auto">
            <a:xfrm>
              <a:off x="3264" y="672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0"/>
                <a:t>10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</p:grpSp>
      <p:sp>
        <p:nvSpPr>
          <p:cNvPr id="101464" name="Rectangle 88"/>
          <p:cNvSpPr>
            <a:spLocks noChangeArrowheads="1"/>
          </p:cNvSpPr>
          <p:nvPr/>
        </p:nvSpPr>
        <p:spPr bwMode="auto">
          <a:xfrm>
            <a:off x="457200" y="5791200"/>
            <a:ext cx="8382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342900" indent="-3429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100000"/>
              </a:lnSpc>
            </a:pPr>
            <a:r>
              <a:rPr lang="en-US" altLang="en-US" sz="1800"/>
              <a:t>The Register File is not written every cycle (e.g. </a:t>
            </a:r>
            <a:r>
              <a:rPr lang="en-US" altLang="en-US" sz="1800">
                <a:solidFill>
                  <a:schemeClr val="accent1"/>
                </a:solidFill>
                <a:latin typeface="Courier New" panose="02070309020205020404" pitchFamily="49" charset="0"/>
              </a:rPr>
              <a:t>sw</a:t>
            </a:r>
            <a:r>
              <a:rPr lang="en-US" altLang="en-US" sz="1800"/>
              <a:t>), so we need an explicit write control signal for the Register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162800" cy="1143000"/>
          </a:xfrm>
          <a:noFill/>
        </p:spPr>
        <p:txBody>
          <a:bodyPr/>
          <a:lstStyle/>
          <a:p>
            <a:r>
              <a:rPr lang="en-US" altLang="en-US" smtClean="0"/>
              <a:t>Processor Design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162800" cy="4114800"/>
          </a:xfrm>
          <a:noFill/>
        </p:spPr>
        <p:txBody>
          <a:bodyPr/>
          <a:lstStyle/>
          <a:p>
            <a:r>
              <a:rPr lang="en-US" altLang="en-US" sz="2400" smtClean="0"/>
              <a:t>Processor design</a:t>
            </a:r>
          </a:p>
          <a:p>
            <a:pPr lvl="1"/>
            <a:r>
              <a:rPr lang="en-US" altLang="en-US" sz="2400" smtClean="0"/>
              <a:t>datapath and control unit design</a:t>
            </a:r>
          </a:p>
          <a:p>
            <a:pPr lvl="1"/>
            <a:r>
              <a:rPr lang="en-US" altLang="en-US" sz="2400" smtClean="0"/>
              <a:t>processor design determines</a:t>
            </a:r>
          </a:p>
          <a:p>
            <a:pPr lvl="2"/>
            <a:r>
              <a:rPr lang="en-US" altLang="en-US" sz="2400" smtClean="0"/>
              <a:t>clock cycle time</a:t>
            </a:r>
          </a:p>
          <a:p>
            <a:pPr lvl="2"/>
            <a:r>
              <a:rPr lang="en-US" altLang="en-US" sz="2400" smtClean="0"/>
              <a:t>clock cycles per instruction</a:t>
            </a:r>
          </a:p>
          <a:p>
            <a:r>
              <a:rPr lang="en-US" altLang="en-US" sz="2400" smtClean="0"/>
              <a:t>Performance of a machine is determined by</a:t>
            </a:r>
          </a:p>
          <a:p>
            <a:pPr lvl="1"/>
            <a:r>
              <a:rPr lang="en-US" altLang="en-US" sz="2400" smtClean="0"/>
              <a:t>Instruction count</a:t>
            </a:r>
          </a:p>
          <a:p>
            <a:pPr lvl="1"/>
            <a:r>
              <a:rPr lang="en-US" altLang="en-US" sz="2400" smtClean="0"/>
              <a:t>clock cycle time</a:t>
            </a:r>
          </a:p>
          <a:p>
            <a:pPr lvl="1"/>
            <a:r>
              <a:rPr lang="en-US" altLang="en-US" sz="2400" smtClean="0"/>
              <a:t>clock cycles per instruction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533400" y="304800"/>
            <a:ext cx="81534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Executing Load and Store Operations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457200" y="685800"/>
            <a:ext cx="830580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en-US"/>
              <a:t>Load and store operations involves</a:t>
            </a:r>
            <a:endParaRPr lang="en-US" altLang="en-US" sz="2400"/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en-US" sz="1800"/>
              <a:t>compute memory address by adding the base register (read from the Register File during decode) to the 16-bit signed-extended offset field in the instruction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en-US" sz="1800">
                <a:solidFill>
                  <a:schemeClr val="accent1"/>
                </a:solidFill>
              </a:rPr>
              <a:t>store</a:t>
            </a:r>
            <a:r>
              <a:rPr lang="en-US" altLang="en-US" sz="1800"/>
              <a:t> value (read from the Register File during decode) written to the Data Memory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en-US" sz="1800">
                <a:solidFill>
                  <a:schemeClr val="accent1"/>
                </a:solidFill>
              </a:rPr>
              <a:t>load </a:t>
            </a:r>
            <a:r>
              <a:rPr lang="en-US" altLang="en-US" sz="1800"/>
              <a:t>value, read from the Data Memory, written to the Register File</a:t>
            </a:r>
          </a:p>
        </p:txBody>
      </p:sp>
      <p:grpSp>
        <p:nvGrpSpPr>
          <p:cNvPr id="24580" name="Group 6"/>
          <p:cNvGrpSpPr>
            <a:grpSpLocks/>
          </p:cNvGrpSpPr>
          <p:nvPr/>
        </p:nvGrpSpPr>
        <p:grpSpPr bwMode="auto">
          <a:xfrm>
            <a:off x="1066800" y="3124200"/>
            <a:ext cx="6705600" cy="3200400"/>
            <a:chOff x="672" y="1104"/>
            <a:chExt cx="4224" cy="2016"/>
          </a:xfrm>
        </p:grpSpPr>
        <p:sp>
          <p:nvSpPr>
            <p:cNvPr id="24603" name="Rectangle 7"/>
            <p:cNvSpPr>
              <a:spLocks noChangeArrowheads="1"/>
            </p:cNvSpPr>
            <p:nvPr/>
          </p:nvSpPr>
          <p:spPr bwMode="auto">
            <a:xfrm>
              <a:off x="1728" y="1536"/>
              <a:ext cx="912" cy="9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604" name="Line 8"/>
            <p:cNvSpPr>
              <a:spLocks noChangeShapeType="1"/>
            </p:cNvSpPr>
            <p:nvPr/>
          </p:nvSpPr>
          <p:spPr bwMode="auto">
            <a:xfrm>
              <a:off x="1152" y="20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05" name="Line 9"/>
            <p:cNvSpPr>
              <a:spLocks noChangeShapeType="1"/>
            </p:cNvSpPr>
            <p:nvPr/>
          </p:nvSpPr>
          <p:spPr bwMode="auto">
            <a:xfrm>
              <a:off x="1392" y="163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06" name="Line 10"/>
            <p:cNvSpPr>
              <a:spLocks noChangeShapeType="1"/>
            </p:cNvSpPr>
            <p:nvPr/>
          </p:nvSpPr>
          <p:spPr bwMode="auto">
            <a:xfrm>
              <a:off x="1392" y="187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07" name="Line 11"/>
            <p:cNvSpPr>
              <a:spLocks noChangeShapeType="1"/>
            </p:cNvSpPr>
            <p:nvPr/>
          </p:nvSpPr>
          <p:spPr bwMode="auto">
            <a:xfrm>
              <a:off x="1392" y="211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08" name="Line 12"/>
            <p:cNvSpPr>
              <a:spLocks noChangeShapeType="1"/>
            </p:cNvSpPr>
            <p:nvPr/>
          </p:nvSpPr>
          <p:spPr bwMode="auto">
            <a:xfrm>
              <a:off x="1392" y="163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09" name="Text Box 13"/>
            <p:cNvSpPr txBox="1">
              <a:spLocks noChangeArrowheads="1"/>
            </p:cNvSpPr>
            <p:nvPr/>
          </p:nvSpPr>
          <p:spPr bwMode="auto">
            <a:xfrm>
              <a:off x="672" y="1824"/>
              <a:ext cx="55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/>
                <a:t>Instruction</a:t>
              </a:r>
            </a:p>
          </p:txBody>
        </p:sp>
        <p:sp>
          <p:nvSpPr>
            <p:cNvPr id="24610" name="Text Box 14"/>
            <p:cNvSpPr txBox="1">
              <a:spLocks noChangeArrowheads="1"/>
            </p:cNvSpPr>
            <p:nvPr/>
          </p:nvSpPr>
          <p:spPr bwMode="auto">
            <a:xfrm>
              <a:off x="1680" y="2256"/>
              <a:ext cx="5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/>
                <a:t>Write Data</a:t>
              </a:r>
            </a:p>
          </p:txBody>
        </p:sp>
        <p:sp>
          <p:nvSpPr>
            <p:cNvPr id="24611" name="Text Box 15"/>
            <p:cNvSpPr txBox="1">
              <a:spLocks noChangeArrowheads="1"/>
            </p:cNvSpPr>
            <p:nvPr/>
          </p:nvSpPr>
          <p:spPr bwMode="auto">
            <a:xfrm>
              <a:off x="1680" y="1536"/>
              <a:ext cx="65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/>
                <a:t>Read Addr 1</a:t>
              </a:r>
            </a:p>
          </p:txBody>
        </p:sp>
        <p:sp>
          <p:nvSpPr>
            <p:cNvPr id="24612" name="Text Box 16"/>
            <p:cNvSpPr txBox="1">
              <a:spLocks noChangeArrowheads="1"/>
            </p:cNvSpPr>
            <p:nvPr/>
          </p:nvSpPr>
          <p:spPr bwMode="auto">
            <a:xfrm>
              <a:off x="1680" y="1776"/>
              <a:ext cx="65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/>
                <a:t>Read Addr 2</a:t>
              </a:r>
            </a:p>
          </p:txBody>
        </p:sp>
        <p:sp>
          <p:nvSpPr>
            <p:cNvPr id="24613" name="Text Box 17"/>
            <p:cNvSpPr txBox="1">
              <a:spLocks noChangeArrowheads="1"/>
            </p:cNvSpPr>
            <p:nvPr/>
          </p:nvSpPr>
          <p:spPr bwMode="auto">
            <a:xfrm>
              <a:off x="1680" y="2016"/>
              <a:ext cx="5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/>
                <a:t>Write Addr</a:t>
              </a:r>
            </a:p>
          </p:txBody>
        </p:sp>
        <p:sp>
          <p:nvSpPr>
            <p:cNvPr id="24614" name="Text Box 18"/>
            <p:cNvSpPr txBox="1">
              <a:spLocks noChangeArrowheads="1"/>
            </p:cNvSpPr>
            <p:nvPr/>
          </p:nvSpPr>
          <p:spPr bwMode="auto">
            <a:xfrm>
              <a:off x="1884" y="1680"/>
              <a:ext cx="499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/>
                <a:t>Register</a:t>
              </a:r>
            </a:p>
            <a:p>
              <a:pPr algn="ctr"/>
              <a:endParaRPr lang="en-US" altLang="en-US" sz="1200"/>
            </a:p>
            <a:p>
              <a:pPr algn="ctr"/>
              <a:r>
                <a:rPr lang="en-US" altLang="en-US" sz="1200"/>
                <a:t>File</a:t>
              </a:r>
            </a:p>
          </p:txBody>
        </p:sp>
        <p:sp>
          <p:nvSpPr>
            <p:cNvPr id="24615" name="Text Box 19"/>
            <p:cNvSpPr txBox="1">
              <a:spLocks noChangeArrowheads="1"/>
            </p:cNvSpPr>
            <p:nvPr/>
          </p:nvSpPr>
          <p:spPr bwMode="auto">
            <a:xfrm>
              <a:off x="2256" y="1632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200" b="0"/>
                <a:t>Read</a:t>
              </a:r>
            </a:p>
            <a:p>
              <a:pPr algn="r"/>
              <a:r>
                <a:rPr lang="en-US" altLang="en-US" sz="1200" b="0"/>
                <a:t> Data 1</a:t>
              </a:r>
            </a:p>
          </p:txBody>
        </p:sp>
        <p:sp>
          <p:nvSpPr>
            <p:cNvPr id="24616" name="Text Box 20"/>
            <p:cNvSpPr txBox="1">
              <a:spLocks noChangeArrowheads="1"/>
            </p:cNvSpPr>
            <p:nvPr/>
          </p:nvSpPr>
          <p:spPr bwMode="auto">
            <a:xfrm>
              <a:off x="2272" y="2064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200" b="0"/>
                <a:t>Read</a:t>
              </a:r>
            </a:p>
            <a:p>
              <a:pPr algn="r"/>
              <a:r>
                <a:rPr lang="en-US" altLang="en-US" sz="1200" b="0"/>
                <a:t> Data 2</a:t>
              </a:r>
            </a:p>
          </p:txBody>
        </p:sp>
        <p:sp>
          <p:nvSpPr>
            <p:cNvPr id="24617" name="Freeform 21"/>
            <p:cNvSpPr>
              <a:spLocks/>
            </p:cNvSpPr>
            <p:nvPr/>
          </p:nvSpPr>
          <p:spPr bwMode="auto">
            <a:xfrm>
              <a:off x="2976" y="1584"/>
              <a:ext cx="336" cy="816"/>
            </a:xfrm>
            <a:custGeom>
              <a:avLst/>
              <a:gdLst>
                <a:gd name="T0" fmla="*/ 0 w 388"/>
                <a:gd name="T1" fmla="*/ 0 h 1099"/>
                <a:gd name="T2" fmla="*/ 0 w 388"/>
                <a:gd name="T3" fmla="*/ 174 h 1099"/>
                <a:gd name="T4" fmla="*/ 72 w 388"/>
                <a:gd name="T5" fmla="*/ 226 h 1099"/>
                <a:gd name="T6" fmla="*/ 0 w 388"/>
                <a:gd name="T7" fmla="*/ 275 h 1099"/>
                <a:gd name="T8" fmla="*/ 0 w 388"/>
                <a:gd name="T9" fmla="*/ 449 h 1099"/>
                <a:gd name="T10" fmla="*/ 251 w 388"/>
                <a:gd name="T11" fmla="*/ 324 h 1099"/>
                <a:gd name="T12" fmla="*/ 251 w 388"/>
                <a:gd name="T13" fmla="*/ 126 h 1099"/>
                <a:gd name="T14" fmla="*/ 0 w 388"/>
                <a:gd name="T15" fmla="*/ 0 h 109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88"/>
                <a:gd name="T25" fmla="*/ 0 h 1099"/>
                <a:gd name="T26" fmla="*/ 388 w 388"/>
                <a:gd name="T27" fmla="*/ 1099 h 10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88" h="1099">
                  <a:moveTo>
                    <a:pt x="0" y="0"/>
                  </a:moveTo>
                  <a:lnTo>
                    <a:pt x="0" y="427"/>
                  </a:lnTo>
                  <a:lnTo>
                    <a:pt x="111" y="553"/>
                  </a:lnTo>
                  <a:lnTo>
                    <a:pt x="0" y="671"/>
                  </a:lnTo>
                  <a:lnTo>
                    <a:pt x="0" y="1098"/>
                  </a:lnTo>
                  <a:lnTo>
                    <a:pt x="387" y="790"/>
                  </a:lnTo>
                  <a:lnTo>
                    <a:pt x="387" y="3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18" name="Rectangle 22"/>
            <p:cNvSpPr>
              <a:spLocks noChangeArrowheads="1"/>
            </p:cNvSpPr>
            <p:nvPr/>
          </p:nvSpPr>
          <p:spPr bwMode="auto">
            <a:xfrm>
              <a:off x="3072" y="1968"/>
              <a:ext cx="3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en-US" sz="1200">
                  <a:solidFill>
                    <a:srgbClr val="000000"/>
                  </a:solidFill>
                </a:rPr>
                <a:t>ALU</a:t>
              </a:r>
            </a:p>
          </p:txBody>
        </p:sp>
        <p:sp>
          <p:nvSpPr>
            <p:cNvPr id="24619" name="Rectangle 23"/>
            <p:cNvSpPr>
              <a:spLocks noChangeArrowheads="1"/>
            </p:cNvSpPr>
            <p:nvPr/>
          </p:nvSpPr>
          <p:spPr bwMode="auto">
            <a:xfrm>
              <a:off x="3072" y="1344"/>
              <a:ext cx="6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en-US" sz="1400" b="0">
                  <a:solidFill>
                    <a:srgbClr val="000000"/>
                  </a:solidFill>
                </a:rPr>
                <a:t>overflow</a:t>
              </a:r>
            </a:p>
          </p:txBody>
        </p:sp>
        <p:sp>
          <p:nvSpPr>
            <p:cNvPr id="24620" name="Rectangle 24"/>
            <p:cNvSpPr>
              <a:spLocks noChangeArrowheads="1"/>
            </p:cNvSpPr>
            <p:nvPr/>
          </p:nvSpPr>
          <p:spPr bwMode="auto">
            <a:xfrm>
              <a:off x="3216" y="148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en-US" sz="1400" b="0">
                  <a:solidFill>
                    <a:srgbClr val="000000"/>
                  </a:solidFill>
                </a:rPr>
                <a:t>zero</a:t>
              </a:r>
            </a:p>
          </p:txBody>
        </p:sp>
        <p:sp>
          <p:nvSpPr>
            <p:cNvPr id="24621" name="Rectangle 25"/>
            <p:cNvSpPr>
              <a:spLocks noChangeArrowheads="1"/>
            </p:cNvSpPr>
            <p:nvPr/>
          </p:nvSpPr>
          <p:spPr bwMode="auto">
            <a:xfrm>
              <a:off x="2784" y="1104"/>
              <a:ext cx="58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en-US" sz="1400" b="0">
                  <a:solidFill>
                    <a:schemeClr val="accent1"/>
                  </a:solidFill>
                </a:rPr>
                <a:t>ALU control</a:t>
              </a:r>
            </a:p>
          </p:txBody>
        </p:sp>
        <p:sp>
          <p:nvSpPr>
            <p:cNvPr id="24622" name="Line 26"/>
            <p:cNvSpPr>
              <a:spLocks noChangeShapeType="1"/>
            </p:cNvSpPr>
            <p:nvPr/>
          </p:nvSpPr>
          <p:spPr bwMode="auto">
            <a:xfrm>
              <a:off x="3024" y="1344"/>
              <a:ext cx="0" cy="28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23" name="Line 27"/>
            <p:cNvSpPr>
              <a:spLocks noChangeShapeType="1"/>
            </p:cNvSpPr>
            <p:nvPr/>
          </p:nvSpPr>
          <p:spPr bwMode="auto">
            <a:xfrm>
              <a:off x="2160" y="1344"/>
              <a:ext cx="0" cy="19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24" name="Rectangle 28"/>
            <p:cNvSpPr>
              <a:spLocks noChangeArrowheads="1"/>
            </p:cNvSpPr>
            <p:nvPr/>
          </p:nvSpPr>
          <p:spPr bwMode="auto">
            <a:xfrm>
              <a:off x="1968" y="1104"/>
              <a:ext cx="58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en-US" sz="1400" b="0">
                  <a:solidFill>
                    <a:schemeClr val="accent1"/>
                  </a:solidFill>
                </a:rPr>
                <a:t>RegWrite</a:t>
              </a:r>
            </a:p>
          </p:txBody>
        </p:sp>
        <p:sp>
          <p:nvSpPr>
            <p:cNvPr id="24625" name="Rectangle 29"/>
            <p:cNvSpPr>
              <a:spLocks noChangeArrowheads="1"/>
            </p:cNvSpPr>
            <p:nvPr/>
          </p:nvSpPr>
          <p:spPr bwMode="auto">
            <a:xfrm>
              <a:off x="3792" y="1536"/>
              <a:ext cx="912" cy="9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626" name="Line 30"/>
            <p:cNvSpPr>
              <a:spLocks noChangeShapeType="1"/>
            </p:cNvSpPr>
            <p:nvPr/>
          </p:nvSpPr>
          <p:spPr bwMode="auto">
            <a:xfrm>
              <a:off x="4704" y="201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27" name="Text Box 31"/>
            <p:cNvSpPr txBox="1">
              <a:spLocks noChangeArrowheads="1"/>
            </p:cNvSpPr>
            <p:nvPr/>
          </p:nvSpPr>
          <p:spPr bwMode="auto">
            <a:xfrm>
              <a:off x="3744" y="1824"/>
              <a:ext cx="4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/>
                <a:t>Data</a:t>
              </a:r>
            </a:p>
            <a:p>
              <a:pPr algn="ctr"/>
              <a:r>
                <a:rPr lang="en-US" altLang="en-US" sz="1200"/>
                <a:t>Memory</a:t>
              </a:r>
            </a:p>
          </p:txBody>
        </p:sp>
        <p:sp>
          <p:nvSpPr>
            <p:cNvPr id="24628" name="Text Box 32"/>
            <p:cNvSpPr txBox="1">
              <a:spLocks noChangeArrowheads="1"/>
            </p:cNvSpPr>
            <p:nvPr/>
          </p:nvSpPr>
          <p:spPr bwMode="auto">
            <a:xfrm>
              <a:off x="3744" y="1632"/>
              <a:ext cx="4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/>
                <a:t>Address</a:t>
              </a:r>
            </a:p>
          </p:txBody>
        </p:sp>
        <p:sp>
          <p:nvSpPr>
            <p:cNvPr id="24629" name="Text Box 33"/>
            <p:cNvSpPr txBox="1">
              <a:spLocks noChangeArrowheads="1"/>
            </p:cNvSpPr>
            <p:nvPr/>
          </p:nvSpPr>
          <p:spPr bwMode="auto">
            <a:xfrm>
              <a:off x="3744" y="2160"/>
              <a:ext cx="5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/>
                <a:t>Write Data</a:t>
              </a:r>
            </a:p>
          </p:txBody>
        </p:sp>
        <p:sp>
          <p:nvSpPr>
            <p:cNvPr id="24630" name="Text Box 34"/>
            <p:cNvSpPr txBox="1">
              <a:spLocks noChangeArrowheads="1"/>
            </p:cNvSpPr>
            <p:nvPr/>
          </p:nvSpPr>
          <p:spPr bwMode="auto">
            <a:xfrm>
              <a:off x="4176" y="1920"/>
              <a:ext cx="5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/>
                <a:t>Read Data</a:t>
              </a:r>
            </a:p>
          </p:txBody>
        </p:sp>
        <p:sp>
          <p:nvSpPr>
            <p:cNvPr id="24631" name="Line 35"/>
            <p:cNvSpPr>
              <a:spLocks noChangeShapeType="1"/>
            </p:cNvSpPr>
            <p:nvPr/>
          </p:nvSpPr>
          <p:spPr bwMode="auto">
            <a:xfrm flipV="1">
              <a:off x="3168" y="148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32" name="Line 36"/>
            <p:cNvSpPr>
              <a:spLocks noChangeShapeType="1"/>
            </p:cNvSpPr>
            <p:nvPr/>
          </p:nvSpPr>
          <p:spPr bwMode="auto">
            <a:xfrm flipV="1">
              <a:off x="3264" y="16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33" name="Oval 37"/>
            <p:cNvSpPr>
              <a:spLocks noChangeArrowheads="1"/>
            </p:cNvSpPr>
            <p:nvPr/>
          </p:nvSpPr>
          <p:spPr bwMode="auto">
            <a:xfrm>
              <a:off x="2112" y="2544"/>
              <a:ext cx="384" cy="5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634" name="Rectangle 38"/>
            <p:cNvSpPr>
              <a:spLocks noChangeArrowheads="1"/>
            </p:cNvSpPr>
            <p:nvPr/>
          </p:nvSpPr>
          <p:spPr bwMode="auto">
            <a:xfrm>
              <a:off x="2160" y="268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ts val="1600"/>
                </a:lnSpc>
              </a:pPr>
              <a:r>
                <a:rPr lang="en-US" altLang="en-US" sz="1200">
                  <a:solidFill>
                    <a:srgbClr val="000000"/>
                  </a:solidFill>
                </a:rPr>
                <a:t>Sign</a:t>
              </a:r>
            </a:p>
            <a:p>
              <a:pPr algn="ctr">
                <a:lnSpc>
                  <a:spcPts val="1600"/>
                </a:lnSpc>
              </a:pPr>
              <a:r>
                <a:rPr lang="en-US" altLang="en-US" sz="1200">
                  <a:solidFill>
                    <a:srgbClr val="000000"/>
                  </a:solidFill>
                </a:rPr>
                <a:t>Extend</a:t>
              </a:r>
            </a:p>
          </p:txBody>
        </p:sp>
        <p:sp>
          <p:nvSpPr>
            <p:cNvPr id="24635" name="Line 39"/>
            <p:cNvSpPr>
              <a:spLocks noChangeShapeType="1"/>
            </p:cNvSpPr>
            <p:nvPr/>
          </p:nvSpPr>
          <p:spPr bwMode="auto">
            <a:xfrm>
              <a:off x="4224" y="1344"/>
              <a:ext cx="0" cy="19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36" name="Rectangle 40"/>
            <p:cNvSpPr>
              <a:spLocks noChangeArrowheads="1"/>
            </p:cNvSpPr>
            <p:nvPr/>
          </p:nvSpPr>
          <p:spPr bwMode="auto">
            <a:xfrm>
              <a:off x="3936" y="1104"/>
              <a:ext cx="58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en-US" sz="1400" b="0">
                  <a:solidFill>
                    <a:schemeClr val="accent1"/>
                  </a:solidFill>
                </a:rPr>
                <a:t>MemWrite</a:t>
              </a:r>
            </a:p>
          </p:txBody>
        </p:sp>
        <p:sp>
          <p:nvSpPr>
            <p:cNvPr id="24637" name="Rectangle 41"/>
            <p:cNvSpPr>
              <a:spLocks noChangeArrowheads="1"/>
            </p:cNvSpPr>
            <p:nvPr/>
          </p:nvSpPr>
          <p:spPr bwMode="auto">
            <a:xfrm>
              <a:off x="3984" y="2640"/>
              <a:ext cx="58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en-US" sz="1400" b="0">
                  <a:solidFill>
                    <a:schemeClr val="accent1"/>
                  </a:solidFill>
                </a:rPr>
                <a:t>MemRead</a:t>
              </a:r>
            </a:p>
          </p:txBody>
        </p:sp>
        <p:sp>
          <p:nvSpPr>
            <p:cNvPr id="24638" name="Line 42"/>
            <p:cNvSpPr>
              <a:spLocks noChangeShapeType="1"/>
            </p:cNvSpPr>
            <p:nvPr/>
          </p:nvSpPr>
          <p:spPr bwMode="auto">
            <a:xfrm>
              <a:off x="4224" y="2448"/>
              <a:ext cx="0" cy="19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39" name="Line 43"/>
            <p:cNvSpPr>
              <a:spLocks noChangeShapeType="1"/>
            </p:cNvSpPr>
            <p:nvPr/>
          </p:nvSpPr>
          <p:spPr bwMode="auto">
            <a:xfrm>
              <a:off x="3312" y="201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40" name="Line 44"/>
            <p:cNvSpPr>
              <a:spLocks noChangeShapeType="1"/>
            </p:cNvSpPr>
            <p:nvPr/>
          </p:nvSpPr>
          <p:spPr bwMode="auto">
            <a:xfrm>
              <a:off x="2640" y="225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41" name="Line 45"/>
            <p:cNvSpPr>
              <a:spLocks noChangeShapeType="1"/>
            </p:cNvSpPr>
            <p:nvPr/>
          </p:nvSpPr>
          <p:spPr bwMode="auto">
            <a:xfrm>
              <a:off x="1536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42" name="Line 46"/>
            <p:cNvSpPr>
              <a:spLocks noChangeShapeType="1"/>
            </p:cNvSpPr>
            <p:nvPr/>
          </p:nvSpPr>
          <p:spPr bwMode="auto">
            <a:xfrm>
              <a:off x="1920" y="283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43" name="Line 47"/>
            <p:cNvSpPr>
              <a:spLocks noChangeShapeType="1"/>
            </p:cNvSpPr>
            <p:nvPr/>
          </p:nvSpPr>
          <p:spPr bwMode="auto">
            <a:xfrm>
              <a:off x="2496" y="283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44" name="Line 48"/>
            <p:cNvSpPr>
              <a:spLocks noChangeShapeType="1"/>
            </p:cNvSpPr>
            <p:nvPr/>
          </p:nvSpPr>
          <p:spPr bwMode="auto">
            <a:xfrm>
              <a:off x="2640" y="172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45" name="Line 49"/>
            <p:cNvSpPr>
              <a:spLocks noChangeShapeType="1"/>
            </p:cNvSpPr>
            <p:nvPr/>
          </p:nvSpPr>
          <p:spPr bwMode="auto">
            <a:xfrm>
              <a:off x="2832" y="172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46" name="Line 50"/>
            <p:cNvSpPr>
              <a:spLocks noChangeShapeType="1"/>
            </p:cNvSpPr>
            <p:nvPr/>
          </p:nvSpPr>
          <p:spPr bwMode="auto">
            <a:xfrm>
              <a:off x="2832" y="225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47" name="Line 51"/>
            <p:cNvSpPr>
              <a:spLocks noChangeShapeType="1"/>
            </p:cNvSpPr>
            <p:nvPr/>
          </p:nvSpPr>
          <p:spPr bwMode="auto">
            <a:xfrm>
              <a:off x="3648" y="172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48" name="Line 52"/>
            <p:cNvSpPr>
              <a:spLocks noChangeShapeType="1"/>
            </p:cNvSpPr>
            <p:nvPr/>
          </p:nvSpPr>
          <p:spPr bwMode="auto">
            <a:xfrm>
              <a:off x="3648" y="225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02453" name="Line 53"/>
          <p:cNvSpPr>
            <a:spLocks noChangeShapeType="1"/>
          </p:cNvSpPr>
          <p:nvPr/>
        </p:nvSpPr>
        <p:spPr bwMode="auto">
          <a:xfrm>
            <a:off x="4343400" y="4114800"/>
            <a:ext cx="152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5562600" y="4114800"/>
            <a:ext cx="228600" cy="457200"/>
            <a:chOff x="3504" y="1728"/>
            <a:chExt cx="144" cy="288"/>
          </a:xfrm>
        </p:grpSpPr>
        <p:sp>
          <p:nvSpPr>
            <p:cNvPr id="24601" name="Line 55"/>
            <p:cNvSpPr>
              <a:spLocks noChangeShapeType="1"/>
            </p:cNvSpPr>
            <p:nvPr/>
          </p:nvSpPr>
          <p:spPr bwMode="auto">
            <a:xfrm>
              <a:off x="3504" y="1728"/>
              <a:ext cx="0" cy="28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02" name="Line 56"/>
            <p:cNvSpPr>
              <a:spLocks noChangeShapeType="1"/>
            </p:cNvSpPr>
            <p:nvPr/>
          </p:nvSpPr>
          <p:spPr bwMode="auto">
            <a:xfrm>
              <a:off x="3504" y="1728"/>
              <a:ext cx="14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4343400" y="4953000"/>
            <a:ext cx="1524000" cy="381000"/>
            <a:chOff x="2736" y="2256"/>
            <a:chExt cx="960" cy="240"/>
          </a:xfrm>
        </p:grpSpPr>
        <p:sp>
          <p:nvSpPr>
            <p:cNvPr id="24597" name="Line 58"/>
            <p:cNvSpPr>
              <a:spLocks noChangeShapeType="1"/>
            </p:cNvSpPr>
            <p:nvPr/>
          </p:nvSpPr>
          <p:spPr bwMode="auto">
            <a:xfrm>
              <a:off x="2736" y="2256"/>
              <a:ext cx="0" cy="24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598" name="Line 59"/>
            <p:cNvSpPr>
              <a:spLocks noChangeShapeType="1"/>
            </p:cNvSpPr>
            <p:nvPr/>
          </p:nvSpPr>
          <p:spPr bwMode="auto">
            <a:xfrm>
              <a:off x="2736" y="2496"/>
              <a:ext cx="86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599" name="Line 60"/>
            <p:cNvSpPr>
              <a:spLocks noChangeShapeType="1"/>
            </p:cNvSpPr>
            <p:nvPr/>
          </p:nvSpPr>
          <p:spPr bwMode="auto">
            <a:xfrm>
              <a:off x="3600" y="2256"/>
              <a:ext cx="0" cy="24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600" name="Line 61"/>
            <p:cNvSpPr>
              <a:spLocks noChangeShapeType="1"/>
            </p:cNvSpPr>
            <p:nvPr/>
          </p:nvSpPr>
          <p:spPr bwMode="auto">
            <a:xfrm>
              <a:off x="3600" y="2256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2438400" y="4572000"/>
            <a:ext cx="5334000" cy="1905000"/>
            <a:chOff x="1536" y="2016"/>
            <a:chExt cx="3360" cy="1200"/>
          </a:xfrm>
        </p:grpSpPr>
        <p:sp>
          <p:nvSpPr>
            <p:cNvPr id="24594" name="Line 63"/>
            <p:cNvSpPr>
              <a:spLocks noChangeShapeType="1"/>
            </p:cNvSpPr>
            <p:nvPr/>
          </p:nvSpPr>
          <p:spPr bwMode="auto">
            <a:xfrm>
              <a:off x="1536" y="2352"/>
              <a:ext cx="0" cy="86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595" name="Line 64"/>
            <p:cNvSpPr>
              <a:spLocks noChangeShapeType="1"/>
            </p:cNvSpPr>
            <p:nvPr/>
          </p:nvSpPr>
          <p:spPr bwMode="auto">
            <a:xfrm>
              <a:off x="1536" y="3216"/>
              <a:ext cx="336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596" name="Line 65"/>
            <p:cNvSpPr>
              <a:spLocks noChangeShapeType="1"/>
            </p:cNvSpPr>
            <p:nvPr/>
          </p:nvSpPr>
          <p:spPr bwMode="auto">
            <a:xfrm>
              <a:off x="4896" y="2016"/>
              <a:ext cx="0" cy="12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2209800" y="4724400"/>
            <a:ext cx="2335213" cy="1417638"/>
            <a:chOff x="1392" y="2112"/>
            <a:chExt cx="1470" cy="893"/>
          </a:xfrm>
        </p:grpSpPr>
        <p:sp>
          <p:nvSpPr>
            <p:cNvPr id="24586" name="Line 67"/>
            <p:cNvSpPr>
              <a:spLocks noChangeShapeType="1"/>
            </p:cNvSpPr>
            <p:nvPr/>
          </p:nvSpPr>
          <p:spPr bwMode="auto">
            <a:xfrm>
              <a:off x="1872" y="278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587" name="Text Box 68"/>
            <p:cNvSpPr txBox="1">
              <a:spLocks noChangeArrowheads="1"/>
            </p:cNvSpPr>
            <p:nvPr/>
          </p:nvSpPr>
          <p:spPr bwMode="auto">
            <a:xfrm>
              <a:off x="1872" y="2832"/>
              <a:ext cx="2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/>
                <a:t>16</a:t>
              </a:r>
            </a:p>
          </p:txBody>
        </p:sp>
        <p:sp>
          <p:nvSpPr>
            <p:cNvPr id="24588" name="Line 69"/>
            <p:cNvSpPr>
              <a:spLocks noChangeShapeType="1"/>
            </p:cNvSpPr>
            <p:nvPr/>
          </p:nvSpPr>
          <p:spPr bwMode="auto">
            <a:xfrm>
              <a:off x="1392" y="2112"/>
              <a:ext cx="0" cy="72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589" name="Line 70"/>
            <p:cNvSpPr>
              <a:spLocks noChangeShapeType="1"/>
            </p:cNvSpPr>
            <p:nvPr/>
          </p:nvSpPr>
          <p:spPr bwMode="auto">
            <a:xfrm>
              <a:off x="1392" y="2832"/>
              <a:ext cx="72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590" name="Line 71"/>
            <p:cNvSpPr>
              <a:spLocks noChangeShapeType="1"/>
            </p:cNvSpPr>
            <p:nvPr/>
          </p:nvSpPr>
          <p:spPr bwMode="auto">
            <a:xfrm>
              <a:off x="2832" y="2256"/>
              <a:ext cx="0" cy="5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591" name="Line 72"/>
            <p:cNvSpPr>
              <a:spLocks noChangeShapeType="1"/>
            </p:cNvSpPr>
            <p:nvPr/>
          </p:nvSpPr>
          <p:spPr bwMode="auto">
            <a:xfrm>
              <a:off x="2496" y="2832"/>
              <a:ext cx="33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592" name="Line 73"/>
            <p:cNvSpPr>
              <a:spLocks noChangeShapeType="1"/>
            </p:cNvSpPr>
            <p:nvPr/>
          </p:nvSpPr>
          <p:spPr bwMode="auto">
            <a:xfrm>
              <a:off x="2640" y="278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593" name="Text Box 74"/>
            <p:cNvSpPr txBox="1">
              <a:spLocks noChangeArrowheads="1"/>
            </p:cNvSpPr>
            <p:nvPr/>
          </p:nvSpPr>
          <p:spPr bwMode="auto">
            <a:xfrm>
              <a:off x="2640" y="2832"/>
              <a:ext cx="2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/>
                <a:t>32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533400" y="304800"/>
            <a:ext cx="81534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Executing Branch Operations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457200" y="685800"/>
            <a:ext cx="838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en-US"/>
              <a:t>Branch operations involves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en-US" sz="1800"/>
              <a:t>compare the operands read from the Register File during decode for equality (</a:t>
            </a:r>
            <a:r>
              <a:rPr lang="en-US" altLang="en-US" sz="1800">
                <a:solidFill>
                  <a:schemeClr val="accent1"/>
                </a:solidFill>
                <a:latin typeface="Courier New" panose="02070309020205020404" pitchFamily="49" charset="0"/>
              </a:rPr>
              <a:t>zero</a:t>
            </a:r>
            <a:r>
              <a:rPr lang="en-US" altLang="en-US" sz="1800"/>
              <a:t> ALU output)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en-US" sz="1800"/>
              <a:t>compute the branch target address by adding the updated PC to 				the 16-bit signed-extended offset field in the instr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4267200" y="4343400"/>
            <a:ext cx="1447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>
            <a:off x="3352800" y="5105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06" name="Line 8"/>
          <p:cNvSpPr>
            <a:spLocks noChangeShapeType="1"/>
          </p:cNvSpPr>
          <p:nvPr/>
        </p:nvSpPr>
        <p:spPr bwMode="auto">
          <a:xfrm>
            <a:off x="3733800" y="4495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>
            <a:off x="3733800" y="4876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>
            <a:off x="3733800" y="4495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>
            <a:off x="6019800" y="4724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2590800" y="4800600"/>
            <a:ext cx="887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Instruction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4191000" y="54864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Data</a:t>
            </a: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4191000" y="43434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1</a:t>
            </a:r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4191000" y="47244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2</a:t>
            </a:r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4191000" y="51054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Addr</a:t>
            </a:r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4514850" y="4572000"/>
            <a:ext cx="7921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Register</a:t>
            </a:r>
          </a:p>
          <a:p>
            <a:pPr algn="ctr"/>
            <a:endParaRPr lang="en-US" altLang="en-US" sz="1200"/>
          </a:p>
          <a:p>
            <a:pPr algn="ctr"/>
            <a:r>
              <a:rPr lang="en-US" altLang="en-US" sz="1200"/>
              <a:t>File</a:t>
            </a:r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5105400" y="44958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1</a:t>
            </a:r>
          </a:p>
        </p:txBody>
      </p:sp>
      <p:sp>
        <p:nvSpPr>
          <p:cNvPr id="25617" name="Text Box 19"/>
          <p:cNvSpPr txBox="1">
            <a:spLocks noChangeArrowheads="1"/>
          </p:cNvSpPr>
          <p:nvPr/>
        </p:nvSpPr>
        <p:spPr bwMode="auto">
          <a:xfrm>
            <a:off x="5130800" y="51816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2</a:t>
            </a:r>
          </a:p>
        </p:txBody>
      </p:sp>
      <p:sp>
        <p:nvSpPr>
          <p:cNvPr id="25618" name="Freeform 20"/>
          <p:cNvSpPr>
            <a:spLocks/>
          </p:cNvSpPr>
          <p:nvPr/>
        </p:nvSpPr>
        <p:spPr bwMode="auto">
          <a:xfrm>
            <a:off x="6248400" y="4419600"/>
            <a:ext cx="533400" cy="1295400"/>
          </a:xfrm>
          <a:custGeom>
            <a:avLst/>
            <a:gdLst>
              <a:gd name="T0" fmla="*/ 0 w 388"/>
              <a:gd name="T1" fmla="*/ 0 h 1099"/>
              <a:gd name="T2" fmla="*/ 0 w 388"/>
              <a:gd name="T3" fmla="*/ 2147483646 h 1099"/>
              <a:gd name="T4" fmla="*/ 2147483646 w 388"/>
              <a:gd name="T5" fmla="*/ 2147483646 h 1099"/>
              <a:gd name="T6" fmla="*/ 0 w 388"/>
              <a:gd name="T7" fmla="*/ 2147483646 h 1099"/>
              <a:gd name="T8" fmla="*/ 0 w 388"/>
              <a:gd name="T9" fmla="*/ 2147483646 h 1099"/>
              <a:gd name="T10" fmla="*/ 2147483646 w 388"/>
              <a:gd name="T11" fmla="*/ 2147483646 h 1099"/>
              <a:gd name="T12" fmla="*/ 2147483646 w 388"/>
              <a:gd name="T13" fmla="*/ 2147483646 h 1099"/>
              <a:gd name="T14" fmla="*/ 0 w 388"/>
              <a:gd name="T15" fmla="*/ 0 h 109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8"/>
              <a:gd name="T25" fmla="*/ 0 h 1099"/>
              <a:gd name="T26" fmla="*/ 388 w 388"/>
              <a:gd name="T27" fmla="*/ 1099 h 109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8" h="1099">
                <a:moveTo>
                  <a:pt x="0" y="0"/>
                </a:moveTo>
                <a:lnTo>
                  <a:pt x="0" y="427"/>
                </a:lnTo>
                <a:lnTo>
                  <a:pt x="111" y="553"/>
                </a:lnTo>
                <a:lnTo>
                  <a:pt x="0" y="671"/>
                </a:lnTo>
                <a:lnTo>
                  <a:pt x="0" y="1098"/>
                </a:lnTo>
                <a:lnTo>
                  <a:pt x="387" y="790"/>
                </a:lnTo>
                <a:lnTo>
                  <a:pt x="387" y="30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19" name="Rectangle 21"/>
          <p:cNvSpPr>
            <a:spLocks noChangeArrowheads="1"/>
          </p:cNvSpPr>
          <p:nvPr/>
        </p:nvSpPr>
        <p:spPr bwMode="auto">
          <a:xfrm>
            <a:off x="6400800" y="5029200"/>
            <a:ext cx="5064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ALU</a:t>
            </a:r>
          </a:p>
        </p:txBody>
      </p:sp>
      <p:sp>
        <p:nvSpPr>
          <p:cNvPr id="25620" name="Rectangle 22"/>
          <p:cNvSpPr>
            <a:spLocks noChangeArrowheads="1"/>
          </p:cNvSpPr>
          <p:nvPr/>
        </p:nvSpPr>
        <p:spPr bwMode="auto">
          <a:xfrm>
            <a:off x="6629400" y="4267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zero</a:t>
            </a:r>
          </a:p>
        </p:txBody>
      </p:sp>
      <p:sp>
        <p:nvSpPr>
          <p:cNvPr id="25621" name="Rectangle 23"/>
          <p:cNvSpPr>
            <a:spLocks noChangeArrowheads="1"/>
          </p:cNvSpPr>
          <p:nvPr/>
        </p:nvSpPr>
        <p:spPr bwMode="auto">
          <a:xfrm>
            <a:off x="6019800" y="36576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ALU control</a:t>
            </a:r>
          </a:p>
        </p:txBody>
      </p:sp>
      <p:sp>
        <p:nvSpPr>
          <p:cNvPr id="25622" name="Line 24"/>
          <p:cNvSpPr>
            <a:spLocks noChangeShapeType="1"/>
          </p:cNvSpPr>
          <p:nvPr/>
        </p:nvSpPr>
        <p:spPr bwMode="auto">
          <a:xfrm>
            <a:off x="6324600" y="4038600"/>
            <a:ext cx="0" cy="4572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23" name="Line 25"/>
          <p:cNvSpPr>
            <a:spLocks noChangeShapeType="1"/>
          </p:cNvSpPr>
          <p:nvPr/>
        </p:nvSpPr>
        <p:spPr bwMode="auto">
          <a:xfrm flipV="1">
            <a:off x="6705600" y="4495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24" name="Line 26"/>
          <p:cNvSpPr>
            <a:spLocks noChangeShapeType="1"/>
          </p:cNvSpPr>
          <p:nvPr/>
        </p:nvSpPr>
        <p:spPr bwMode="auto">
          <a:xfrm>
            <a:off x="5486400" y="6400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25" name="Oval 27"/>
          <p:cNvSpPr>
            <a:spLocks noChangeArrowheads="1"/>
          </p:cNvSpPr>
          <p:nvPr/>
        </p:nvSpPr>
        <p:spPr bwMode="auto">
          <a:xfrm>
            <a:off x="4876800" y="6096000"/>
            <a:ext cx="609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Rectangle 28"/>
          <p:cNvSpPr>
            <a:spLocks noChangeArrowheads="1"/>
          </p:cNvSpPr>
          <p:nvPr/>
        </p:nvSpPr>
        <p:spPr bwMode="auto">
          <a:xfrm>
            <a:off x="4953000" y="6172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Sign</a:t>
            </a:r>
          </a:p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Extend</a:t>
            </a:r>
          </a:p>
        </p:txBody>
      </p:sp>
      <p:sp>
        <p:nvSpPr>
          <p:cNvPr id="25627" name="Line 29"/>
          <p:cNvSpPr>
            <a:spLocks noChangeShapeType="1"/>
          </p:cNvSpPr>
          <p:nvPr/>
        </p:nvSpPr>
        <p:spPr bwMode="auto">
          <a:xfrm>
            <a:off x="4343400" y="6400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28" name="Line 30"/>
          <p:cNvSpPr>
            <a:spLocks noChangeShapeType="1"/>
          </p:cNvSpPr>
          <p:nvPr/>
        </p:nvSpPr>
        <p:spPr bwMode="auto">
          <a:xfrm>
            <a:off x="4495800" y="63246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29" name="Line 31"/>
          <p:cNvSpPr>
            <a:spLocks noChangeShapeType="1"/>
          </p:cNvSpPr>
          <p:nvPr/>
        </p:nvSpPr>
        <p:spPr bwMode="auto">
          <a:xfrm>
            <a:off x="5562600" y="63246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30" name="Text Box 32"/>
          <p:cNvSpPr txBox="1">
            <a:spLocks noChangeArrowheads="1"/>
          </p:cNvSpPr>
          <p:nvPr/>
        </p:nvSpPr>
        <p:spPr bwMode="auto">
          <a:xfrm>
            <a:off x="4495800" y="6400800"/>
            <a:ext cx="354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16</a:t>
            </a:r>
          </a:p>
        </p:txBody>
      </p:sp>
      <p:sp>
        <p:nvSpPr>
          <p:cNvPr id="25631" name="Text Box 33"/>
          <p:cNvSpPr txBox="1">
            <a:spLocks noChangeArrowheads="1"/>
          </p:cNvSpPr>
          <p:nvPr/>
        </p:nvSpPr>
        <p:spPr bwMode="auto">
          <a:xfrm>
            <a:off x="5562600" y="6400800"/>
            <a:ext cx="354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32</a:t>
            </a:r>
          </a:p>
        </p:txBody>
      </p:sp>
      <p:sp>
        <p:nvSpPr>
          <p:cNvPr id="25632" name="Oval 34"/>
          <p:cNvSpPr>
            <a:spLocks noChangeArrowheads="1"/>
          </p:cNvSpPr>
          <p:nvPr/>
        </p:nvSpPr>
        <p:spPr bwMode="auto">
          <a:xfrm>
            <a:off x="6096000" y="2895600"/>
            <a:ext cx="4572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Rectangle 35"/>
          <p:cNvSpPr>
            <a:spLocks noChangeArrowheads="1"/>
          </p:cNvSpPr>
          <p:nvPr/>
        </p:nvSpPr>
        <p:spPr bwMode="auto">
          <a:xfrm>
            <a:off x="6096000" y="2971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Shift</a:t>
            </a:r>
          </a:p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left 2</a:t>
            </a:r>
          </a:p>
        </p:txBody>
      </p:sp>
      <p:sp>
        <p:nvSpPr>
          <p:cNvPr id="25634" name="Line 36"/>
          <p:cNvSpPr>
            <a:spLocks noChangeShapeType="1"/>
          </p:cNvSpPr>
          <p:nvPr/>
        </p:nvSpPr>
        <p:spPr bwMode="auto">
          <a:xfrm>
            <a:off x="5867400" y="3200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25635" name="Group 37"/>
          <p:cNvGrpSpPr>
            <a:grpSpLocks/>
          </p:cNvGrpSpPr>
          <p:nvPr/>
        </p:nvGrpSpPr>
        <p:grpSpPr bwMode="auto">
          <a:xfrm>
            <a:off x="2362200" y="2209800"/>
            <a:ext cx="381000" cy="990600"/>
            <a:chOff x="1392" y="2880"/>
            <a:chExt cx="288" cy="480"/>
          </a:xfrm>
        </p:grpSpPr>
        <p:sp>
          <p:nvSpPr>
            <p:cNvPr id="25672" name="Line 38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3" name="Line 39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4" name="Line 40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5" name="Line 41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6" name="Line 42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7" name="Line 43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8" name="Line 44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5636" name="Line 45"/>
          <p:cNvSpPr>
            <a:spLocks noChangeShapeType="1"/>
          </p:cNvSpPr>
          <p:nvPr/>
        </p:nvSpPr>
        <p:spPr bwMode="auto">
          <a:xfrm>
            <a:off x="1447800" y="2362200"/>
            <a:ext cx="9144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37" name="Line 46"/>
          <p:cNvSpPr>
            <a:spLocks noChangeShapeType="1"/>
          </p:cNvSpPr>
          <p:nvPr/>
        </p:nvSpPr>
        <p:spPr bwMode="auto">
          <a:xfrm>
            <a:off x="1981200" y="3048000"/>
            <a:ext cx="381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38" name="Line 47"/>
          <p:cNvSpPr>
            <a:spLocks noChangeShapeType="1"/>
          </p:cNvSpPr>
          <p:nvPr/>
        </p:nvSpPr>
        <p:spPr bwMode="auto">
          <a:xfrm>
            <a:off x="3048000" y="2057400"/>
            <a:ext cx="0" cy="609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39" name="Line 48"/>
          <p:cNvSpPr>
            <a:spLocks noChangeShapeType="1"/>
          </p:cNvSpPr>
          <p:nvPr/>
        </p:nvSpPr>
        <p:spPr bwMode="auto">
          <a:xfrm>
            <a:off x="2743200" y="26670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40" name="Text Box 49"/>
          <p:cNvSpPr txBox="1">
            <a:spLocks noChangeArrowheads="1"/>
          </p:cNvSpPr>
          <p:nvPr/>
        </p:nvSpPr>
        <p:spPr bwMode="auto">
          <a:xfrm>
            <a:off x="2362200" y="25908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chemeClr val="bg2"/>
                </a:solidFill>
              </a:rPr>
              <a:t>Add</a:t>
            </a:r>
          </a:p>
        </p:txBody>
      </p:sp>
      <p:sp>
        <p:nvSpPr>
          <p:cNvPr id="25641" name="Line 50"/>
          <p:cNvSpPr>
            <a:spLocks noChangeShapeType="1"/>
          </p:cNvSpPr>
          <p:nvPr/>
        </p:nvSpPr>
        <p:spPr bwMode="auto">
          <a:xfrm>
            <a:off x="838200" y="2057400"/>
            <a:ext cx="2209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42" name="Text Box 51"/>
          <p:cNvSpPr txBox="1">
            <a:spLocks noChangeArrowheads="1"/>
          </p:cNvSpPr>
          <p:nvPr/>
        </p:nvSpPr>
        <p:spPr bwMode="auto">
          <a:xfrm>
            <a:off x="1752600" y="2895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chemeClr val="bg2"/>
                </a:solidFill>
              </a:rPr>
              <a:t>4</a:t>
            </a:r>
          </a:p>
        </p:txBody>
      </p:sp>
      <p:grpSp>
        <p:nvGrpSpPr>
          <p:cNvPr id="25643" name="Group 52"/>
          <p:cNvGrpSpPr>
            <a:grpSpLocks/>
          </p:cNvGrpSpPr>
          <p:nvPr/>
        </p:nvGrpSpPr>
        <p:grpSpPr bwMode="auto">
          <a:xfrm>
            <a:off x="6781800" y="2438400"/>
            <a:ext cx="381000" cy="990600"/>
            <a:chOff x="1392" y="2880"/>
            <a:chExt cx="288" cy="480"/>
          </a:xfrm>
        </p:grpSpPr>
        <p:sp>
          <p:nvSpPr>
            <p:cNvPr id="25665" name="Line 53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6" name="Line 54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7" name="Line 55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8" name="Line 56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9" name="Line 57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0" name="Line 58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71" name="Line 59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5644" name="Text Box 60"/>
          <p:cNvSpPr txBox="1">
            <a:spLocks noChangeArrowheads="1"/>
          </p:cNvSpPr>
          <p:nvPr/>
        </p:nvSpPr>
        <p:spPr bwMode="auto">
          <a:xfrm>
            <a:off x="6781800" y="28194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Add</a:t>
            </a:r>
          </a:p>
        </p:txBody>
      </p:sp>
      <p:sp>
        <p:nvSpPr>
          <p:cNvPr id="25645" name="Line 61"/>
          <p:cNvSpPr>
            <a:spLocks noChangeShapeType="1"/>
          </p:cNvSpPr>
          <p:nvPr/>
        </p:nvSpPr>
        <p:spPr bwMode="auto">
          <a:xfrm>
            <a:off x="6553200" y="3200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46" name="Rectangle 62"/>
          <p:cNvSpPr>
            <a:spLocks noChangeArrowheads="1"/>
          </p:cNvSpPr>
          <p:nvPr/>
        </p:nvSpPr>
        <p:spPr bwMode="auto">
          <a:xfrm>
            <a:off x="1143000" y="3733800"/>
            <a:ext cx="228600" cy="8382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Text Box 63"/>
          <p:cNvSpPr txBox="1">
            <a:spLocks noChangeArrowheads="1"/>
          </p:cNvSpPr>
          <p:nvPr/>
        </p:nvSpPr>
        <p:spPr bwMode="auto">
          <a:xfrm>
            <a:off x="1066800" y="3962400"/>
            <a:ext cx="395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chemeClr val="bg2"/>
                </a:solidFill>
              </a:rPr>
              <a:t>PC</a:t>
            </a:r>
          </a:p>
        </p:txBody>
      </p:sp>
      <p:sp>
        <p:nvSpPr>
          <p:cNvPr id="25648" name="Line 64"/>
          <p:cNvSpPr>
            <a:spLocks noChangeShapeType="1"/>
          </p:cNvSpPr>
          <p:nvPr/>
        </p:nvSpPr>
        <p:spPr bwMode="auto">
          <a:xfrm>
            <a:off x="838200" y="2057400"/>
            <a:ext cx="0" cy="20574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49" name="Line 65"/>
          <p:cNvSpPr>
            <a:spLocks noChangeShapeType="1"/>
          </p:cNvSpPr>
          <p:nvPr/>
        </p:nvSpPr>
        <p:spPr bwMode="auto">
          <a:xfrm>
            <a:off x="838200" y="4114800"/>
            <a:ext cx="304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50" name="Line 66"/>
          <p:cNvSpPr>
            <a:spLocks noChangeShapeType="1"/>
          </p:cNvSpPr>
          <p:nvPr/>
        </p:nvSpPr>
        <p:spPr bwMode="auto">
          <a:xfrm>
            <a:off x="1447800" y="2362200"/>
            <a:ext cx="0" cy="1752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51" name="Line 67"/>
          <p:cNvSpPr>
            <a:spLocks noChangeShapeType="1"/>
          </p:cNvSpPr>
          <p:nvPr/>
        </p:nvSpPr>
        <p:spPr bwMode="auto">
          <a:xfrm>
            <a:off x="1371600" y="4114800"/>
            <a:ext cx="762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52" name="Line 68"/>
          <p:cNvSpPr>
            <a:spLocks noChangeShapeType="1"/>
          </p:cNvSpPr>
          <p:nvPr/>
        </p:nvSpPr>
        <p:spPr bwMode="auto">
          <a:xfrm>
            <a:off x="7162800" y="2895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53" name="Text Box 69"/>
          <p:cNvSpPr txBox="1">
            <a:spLocks noChangeArrowheads="1"/>
          </p:cNvSpPr>
          <p:nvPr/>
        </p:nvSpPr>
        <p:spPr bwMode="auto">
          <a:xfrm>
            <a:off x="7543800" y="2568575"/>
            <a:ext cx="8143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Branch</a:t>
            </a:r>
          </a:p>
          <a:p>
            <a:r>
              <a:rPr lang="en-US" altLang="en-US" sz="1400" b="0"/>
              <a:t>target</a:t>
            </a:r>
          </a:p>
          <a:p>
            <a:r>
              <a:rPr lang="en-US" altLang="en-US" sz="1400" b="0"/>
              <a:t>address</a:t>
            </a:r>
          </a:p>
        </p:txBody>
      </p:sp>
      <p:sp>
        <p:nvSpPr>
          <p:cNvPr id="25654" name="Text Box 70"/>
          <p:cNvSpPr txBox="1">
            <a:spLocks noChangeArrowheads="1"/>
          </p:cNvSpPr>
          <p:nvPr/>
        </p:nvSpPr>
        <p:spPr bwMode="auto">
          <a:xfrm>
            <a:off x="7010400" y="4267200"/>
            <a:ext cx="1371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>
                <a:solidFill>
                  <a:schemeClr val="accent1"/>
                </a:solidFill>
              </a:rPr>
              <a:t>(to branch control logic)</a:t>
            </a:r>
          </a:p>
        </p:txBody>
      </p:sp>
      <p:sp>
        <p:nvSpPr>
          <p:cNvPr id="25655" name="Line 71"/>
          <p:cNvSpPr>
            <a:spLocks noChangeShapeType="1"/>
          </p:cNvSpPr>
          <p:nvPr/>
        </p:nvSpPr>
        <p:spPr bwMode="auto">
          <a:xfrm>
            <a:off x="6019800" y="5486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56" name="Line 72"/>
          <p:cNvSpPr>
            <a:spLocks noChangeShapeType="1"/>
          </p:cNvSpPr>
          <p:nvPr/>
        </p:nvSpPr>
        <p:spPr bwMode="auto">
          <a:xfrm>
            <a:off x="5715000" y="5486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657" name="Line 73"/>
          <p:cNvSpPr>
            <a:spLocks noChangeShapeType="1"/>
          </p:cNvSpPr>
          <p:nvPr/>
        </p:nvSpPr>
        <p:spPr bwMode="auto">
          <a:xfrm>
            <a:off x="57150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3733800" y="3200400"/>
            <a:ext cx="2133600" cy="3200400"/>
            <a:chOff x="2352" y="1488"/>
            <a:chExt cx="1344" cy="2016"/>
          </a:xfrm>
        </p:grpSpPr>
        <p:sp>
          <p:nvSpPr>
            <p:cNvPr id="25662" name="Line 75"/>
            <p:cNvSpPr>
              <a:spLocks noChangeShapeType="1"/>
            </p:cNvSpPr>
            <p:nvPr/>
          </p:nvSpPr>
          <p:spPr bwMode="auto">
            <a:xfrm>
              <a:off x="2352" y="2688"/>
              <a:ext cx="0" cy="81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3" name="Line 76"/>
            <p:cNvSpPr>
              <a:spLocks noChangeShapeType="1"/>
            </p:cNvSpPr>
            <p:nvPr/>
          </p:nvSpPr>
          <p:spPr bwMode="auto">
            <a:xfrm>
              <a:off x="2352" y="3504"/>
              <a:ext cx="432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4" name="Line 77"/>
            <p:cNvSpPr>
              <a:spLocks noChangeShapeType="1"/>
            </p:cNvSpPr>
            <p:nvPr/>
          </p:nvSpPr>
          <p:spPr bwMode="auto">
            <a:xfrm>
              <a:off x="3696" y="1488"/>
              <a:ext cx="0" cy="201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5791200" y="4724400"/>
            <a:ext cx="228600" cy="762000"/>
            <a:chOff x="3648" y="2448"/>
            <a:chExt cx="144" cy="480"/>
          </a:xfrm>
        </p:grpSpPr>
        <p:sp>
          <p:nvSpPr>
            <p:cNvPr id="25660" name="Line 79"/>
            <p:cNvSpPr>
              <a:spLocks noChangeShapeType="1"/>
            </p:cNvSpPr>
            <p:nvPr/>
          </p:nvSpPr>
          <p:spPr bwMode="auto">
            <a:xfrm>
              <a:off x="3648" y="2448"/>
              <a:ext cx="14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661" name="Line 80"/>
            <p:cNvSpPr>
              <a:spLocks noChangeShapeType="1"/>
            </p:cNvSpPr>
            <p:nvPr/>
          </p:nvSpPr>
          <p:spPr bwMode="auto">
            <a:xfrm>
              <a:off x="3648" y="2928"/>
              <a:ext cx="14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7"/>
          <p:cNvSpPr>
            <a:spLocks noChangeArrowheads="1"/>
          </p:cNvSpPr>
          <p:nvPr/>
        </p:nvSpPr>
        <p:spPr bwMode="auto">
          <a:xfrm>
            <a:off x="533400" y="304800"/>
            <a:ext cx="81534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rgbClr val="081D58"/>
                </a:solidFill>
              </a:rPr>
              <a:t>Executing Jump Operations</a:t>
            </a:r>
          </a:p>
        </p:txBody>
      </p:sp>
      <p:sp>
        <p:nvSpPr>
          <p:cNvPr id="26627" name="Rectangle 48"/>
          <p:cNvSpPr>
            <a:spLocks noChangeArrowheads="1"/>
          </p:cNvSpPr>
          <p:nvPr/>
        </p:nvSpPr>
        <p:spPr bwMode="auto">
          <a:xfrm>
            <a:off x="457200" y="762000"/>
            <a:ext cx="8153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</a:rPr>
              <a:t>Jump operation involves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en-US" sz="1800">
                <a:solidFill>
                  <a:srgbClr val="000000"/>
                </a:solidFill>
              </a:rPr>
              <a:t>replace the lower 28 bits of the PC with the lower 26 bits of the fetched instruction shifted left by 2 bits</a:t>
            </a:r>
          </a:p>
        </p:txBody>
      </p:sp>
      <p:grpSp>
        <p:nvGrpSpPr>
          <p:cNvPr id="26628" name="Group 49"/>
          <p:cNvGrpSpPr>
            <a:grpSpLocks/>
          </p:cNvGrpSpPr>
          <p:nvPr/>
        </p:nvGrpSpPr>
        <p:grpSpPr bwMode="auto">
          <a:xfrm>
            <a:off x="4114800" y="2971800"/>
            <a:ext cx="381000" cy="990600"/>
            <a:chOff x="1392" y="2880"/>
            <a:chExt cx="288" cy="480"/>
          </a:xfrm>
        </p:grpSpPr>
        <p:sp>
          <p:nvSpPr>
            <p:cNvPr id="26662" name="Line 50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63" name="Line 51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64" name="Line 52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65" name="Line 53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66" name="Line 54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67" name="Line 55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668" name="Line 56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6629" name="Rectangle 57"/>
          <p:cNvSpPr>
            <a:spLocks noChangeArrowheads="1"/>
          </p:cNvSpPr>
          <p:nvPr/>
        </p:nvSpPr>
        <p:spPr bwMode="auto">
          <a:xfrm>
            <a:off x="3429000" y="4114800"/>
            <a:ext cx="1447800" cy="1447800"/>
          </a:xfrm>
          <a:prstGeom prst="rect">
            <a:avLst/>
          </a:prstGeom>
          <a:noFill/>
          <a:ln w="12700">
            <a:solidFill>
              <a:srgbClr val="91919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Rectangle 58"/>
          <p:cNvSpPr>
            <a:spLocks noChangeArrowheads="1"/>
          </p:cNvSpPr>
          <p:nvPr/>
        </p:nvSpPr>
        <p:spPr bwMode="auto">
          <a:xfrm>
            <a:off x="2895600" y="4495800"/>
            <a:ext cx="228600" cy="838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Line 59"/>
          <p:cNvSpPr>
            <a:spLocks noChangeShapeType="1"/>
          </p:cNvSpPr>
          <p:nvPr/>
        </p:nvSpPr>
        <p:spPr bwMode="auto">
          <a:xfrm>
            <a:off x="4876800" y="48768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32" name="Line 60"/>
          <p:cNvSpPr>
            <a:spLocks noChangeShapeType="1"/>
          </p:cNvSpPr>
          <p:nvPr/>
        </p:nvSpPr>
        <p:spPr bwMode="auto">
          <a:xfrm>
            <a:off x="3124200" y="4876800"/>
            <a:ext cx="304800" cy="0"/>
          </a:xfrm>
          <a:prstGeom prst="line">
            <a:avLst/>
          </a:prstGeom>
          <a:noFill/>
          <a:ln w="28575">
            <a:solidFill>
              <a:srgbClr val="91919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33" name="Line 61"/>
          <p:cNvSpPr>
            <a:spLocks noChangeShapeType="1"/>
          </p:cNvSpPr>
          <p:nvPr/>
        </p:nvSpPr>
        <p:spPr bwMode="auto">
          <a:xfrm>
            <a:off x="3200400" y="3124200"/>
            <a:ext cx="914400" cy="0"/>
          </a:xfrm>
          <a:prstGeom prst="line">
            <a:avLst/>
          </a:prstGeom>
          <a:noFill/>
          <a:ln w="28575">
            <a:solidFill>
              <a:srgbClr val="91919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34" name="Line 62"/>
          <p:cNvSpPr>
            <a:spLocks noChangeShapeType="1"/>
          </p:cNvSpPr>
          <p:nvPr/>
        </p:nvSpPr>
        <p:spPr bwMode="auto">
          <a:xfrm>
            <a:off x="3733800" y="3810000"/>
            <a:ext cx="381000" cy="0"/>
          </a:xfrm>
          <a:prstGeom prst="line">
            <a:avLst/>
          </a:prstGeom>
          <a:noFill/>
          <a:ln w="28575">
            <a:solidFill>
              <a:srgbClr val="91919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35" name="Line 63"/>
          <p:cNvSpPr>
            <a:spLocks noChangeShapeType="1"/>
          </p:cNvSpPr>
          <p:nvPr/>
        </p:nvSpPr>
        <p:spPr bwMode="auto">
          <a:xfrm>
            <a:off x="4800600" y="2819400"/>
            <a:ext cx="0" cy="609600"/>
          </a:xfrm>
          <a:prstGeom prst="line">
            <a:avLst/>
          </a:prstGeom>
          <a:noFill/>
          <a:ln w="28575">
            <a:solidFill>
              <a:srgbClr val="9191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36" name="Line 64"/>
          <p:cNvSpPr>
            <a:spLocks noChangeShapeType="1"/>
          </p:cNvSpPr>
          <p:nvPr/>
        </p:nvSpPr>
        <p:spPr bwMode="auto">
          <a:xfrm>
            <a:off x="4495800" y="3429000"/>
            <a:ext cx="304800" cy="0"/>
          </a:xfrm>
          <a:prstGeom prst="line">
            <a:avLst/>
          </a:prstGeom>
          <a:noFill/>
          <a:ln w="28575">
            <a:solidFill>
              <a:srgbClr val="9191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37" name="Text Box 65"/>
          <p:cNvSpPr txBox="1">
            <a:spLocks noChangeArrowheads="1"/>
          </p:cNvSpPr>
          <p:nvPr/>
        </p:nvSpPr>
        <p:spPr bwMode="auto">
          <a:xfrm>
            <a:off x="3352800" y="4648200"/>
            <a:ext cx="74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>
                <a:solidFill>
                  <a:srgbClr val="919191"/>
                </a:solidFill>
              </a:rPr>
              <a:t>Read</a:t>
            </a:r>
          </a:p>
          <a:p>
            <a:r>
              <a:rPr lang="en-US" altLang="en-US" sz="1200" b="0">
                <a:solidFill>
                  <a:srgbClr val="919191"/>
                </a:solidFill>
              </a:rPr>
              <a:t>Address</a:t>
            </a:r>
          </a:p>
        </p:txBody>
      </p:sp>
      <p:sp>
        <p:nvSpPr>
          <p:cNvPr id="26638" name="Text Box 66"/>
          <p:cNvSpPr txBox="1">
            <a:spLocks noChangeArrowheads="1"/>
          </p:cNvSpPr>
          <p:nvPr/>
        </p:nvSpPr>
        <p:spPr bwMode="auto">
          <a:xfrm>
            <a:off x="4114800" y="4724400"/>
            <a:ext cx="887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>
                <a:solidFill>
                  <a:srgbClr val="919191"/>
                </a:solidFill>
              </a:rPr>
              <a:t>Instruction</a:t>
            </a:r>
          </a:p>
        </p:txBody>
      </p:sp>
      <p:sp>
        <p:nvSpPr>
          <p:cNvPr id="26639" name="Text Box 67"/>
          <p:cNvSpPr txBox="1">
            <a:spLocks noChangeArrowheads="1"/>
          </p:cNvSpPr>
          <p:nvPr/>
        </p:nvSpPr>
        <p:spPr bwMode="auto">
          <a:xfrm>
            <a:off x="3657600" y="4191000"/>
            <a:ext cx="973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919191"/>
                </a:solidFill>
              </a:rPr>
              <a:t>Instruction</a:t>
            </a:r>
          </a:p>
          <a:p>
            <a:pPr algn="ctr"/>
            <a:r>
              <a:rPr lang="en-US" altLang="en-US" sz="1200">
                <a:solidFill>
                  <a:srgbClr val="919191"/>
                </a:solidFill>
              </a:rPr>
              <a:t>Memory</a:t>
            </a:r>
          </a:p>
        </p:txBody>
      </p:sp>
      <p:sp>
        <p:nvSpPr>
          <p:cNvPr id="26640" name="Text Box 68"/>
          <p:cNvSpPr txBox="1">
            <a:spLocks noChangeArrowheads="1"/>
          </p:cNvSpPr>
          <p:nvPr/>
        </p:nvSpPr>
        <p:spPr bwMode="auto">
          <a:xfrm>
            <a:off x="4114800" y="33528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919191"/>
                </a:solidFill>
              </a:rPr>
              <a:t>Add</a:t>
            </a:r>
          </a:p>
        </p:txBody>
      </p:sp>
      <p:sp>
        <p:nvSpPr>
          <p:cNvPr id="26641" name="Text Box 69"/>
          <p:cNvSpPr txBox="1">
            <a:spLocks noChangeArrowheads="1"/>
          </p:cNvSpPr>
          <p:nvPr/>
        </p:nvSpPr>
        <p:spPr bwMode="auto">
          <a:xfrm>
            <a:off x="2819400" y="4724400"/>
            <a:ext cx="395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PC</a:t>
            </a:r>
          </a:p>
        </p:txBody>
      </p:sp>
      <p:sp>
        <p:nvSpPr>
          <p:cNvPr id="26642" name="Line 70"/>
          <p:cNvSpPr>
            <a:spLocks noChangeShapeType="1"/>
          </p:cNvSpPr>
          <p:nvPr/>
        </p:nvSpPr>
        <p:spPr bwMode="auto">
          <a:xfrm>
            <a:off x="2590800" y="2819400"/>
            <a:ext cx="2209800" cy="0"/>
          </a:xfrm>
          <a:prstGeom prst="line">
            <a:avLst/>
          </a:prstGeom>
          <a:noFill/>
          <a:ln w="28575">
            <a:solidFill>
              <a:srgbClr val="9191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43" name="Line 71"/>
          <p:cNvSpPr>
            <a:spLocks noChangeShapeType="1"/>
          </p:cNvSpPr>
          <p:nvPr/>
        </p:nvSpPr>
        <p:spPr bwMode="auto">
          <a:xfrm>
            <a:off x="2590800" y="2819400"/>
            <a:ext cx="0" cy="2057400"/>
          </a:xfrm>
          <a:prstGeom prst="line">
            <a:avLst/>
          </a:prstGeom>
          <a:noFill/>
          <a:ln w="28575">
            <a:solidFill>
              <a:srgbClr val="9191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44" name="Line 72"/>
          <p:cNvSpPr>
            <a:spLocks noChangeShapeType="1"/>
          </p:cNvSpPr>
          <p:nvPr/>
        </p:nvSpPr>
        <p:spPr bwMode="auto">
          <a:xfrm>
            <a:off x="2590800" y="4876800"/>
            <a:ext cx="304800" cy="0"/>
          </a:xfrm>
          <a:prstGeom prst="line">
            <a:avLst/>
          </a:prstGeom>
          <a:noFill/>
          <a:ln w="28575">
            <a:solidFill>
              <a:srgbClr val="91919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45" name="Line 73"/>
          <p:cNvSpPr>
            <a:spLocks noChangeShapeType="1"/>
          </p:cNvSpPr>
          <p:nvPr/>
        </p:nvSpPr>
        <p:spPr bwMode="auto">
          <a:xfrm>
            <a:off x="3200400" y="3124200"/>
            <a:ext cx="0" cy="1752600"/>
          </a:xfrm>
          <a:prstGeom prst="line">
            <a:avLst/>
          </a:prstGeom>
          <a:noFill/>
          <a:ln w="28575">
            <a:solidFill>
              <a:srgbClr val="9191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46" name="Text Box 74"/>
          <p:cNvSpPr txBox="1">
            <a:spLocks noChangeArrowheads="1"/>
          </p:cNvSpPr>
          <p:nvPr/>
        </p:nvSpPr>
        <p:spPr bwMode="auto">
          <a:xfrm>
            <a:off x="3505200" y="3657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919191"/>
                </a:solidFill>
              </a:rPr>
              <a:t>4</a:t>
            </a:r>
          </a:p>
        </p:txBody>
      </p:sp>
      <p:sp>
        <p:nvSpPr>
          <p:cNvPr id="26647" name="Oval 75"/>
          <p:cNvSpPr>
            <a:spLocks noChangeArrowheads="1"/>
          </p:cNvSpPr>
          <p:nvPr/>
        </p:nvSpPr>
        <p:spPr bwMode="auto">
          <a:xfrm>
            <a:off x="5410200" y="4191000"/>
            <a:ext cx="457200" cy="6096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48" name="Rectangle 76"/>
          <p:cNvSpPr>
            <a:spLocks noChangeArrowheads="1"/>
          </p:cNvSpPr>
          <p:nvPr/>
        </p:nvSpPr>
        <p:spPr bwMode="auto">
          <a:xfrm>
            <a:off x="5410200" y="4267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Shift</a:t>
            </a:r>
          </a:p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left 2</a:t>
            </a:r>
          </a:p>
        </p:txBody>
      </p:sp>
      <p:sp>
        <p:nvSpPr>
          <p:cNvPr id="26649" name="Line 77"/>
          <p:cNvSpPr>
            <a:spLocks noChangeShapeType="1"/>
          </p:cNvSpPr>
          <p:nvPr/>
        </p:nvSpPr>
        <p:spPr bwMode="auto">
          <a:xfrm>
            <a:off x="5181600" y="44958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50" name="Line 78"/>
          <p:cNvSpPr>
            <a:spLocks noChangeShapeType="1"/>
          </p:cNvSpPr>
          <p:nvPr/>
        </p:nvSpPr>
        <p:spPr bwMode="auto">
          <a:xfrm flipV="1">
            <a:off x="5181600" y="4495800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51" name="Line 79"/>
          <p:cNvSpPr>
            <a:spLocks noChangeShapeType="1"/>
          </p:cNvSpPr>
          <p:nvPr/>
        </p:nvSpPr>
        <p:spPr bwMode="auto">
          <a:xfrm>
            <a:off x="5867400" y="4495800"/>
            <a:ext cx="533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52" name="Text Box 80"/>
          <p:cNvSpPr txBox="1">
            <a:spLocks noChangeArrowheads="1"/>
          </p:cNvSpPr>
          <p:nvPr/>
        </p:nvSpPr>
        <p:spPr bwMode="auto">
          <a:xfrm>
            <a:off x="6629400" y="4038600"/>
            <a:ext cx="8143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>
                <a:solidFill>
                  <a:srgbClr val="000000"/>
                </a:solidFill>
              </a:rPr>
              <a:t>Jump</a:t>
            </a:r>
          </a:p>
          <a:p>
            <a:r>
              <a:rPr lang="en-US" altLang="en-US" sz="1400" b="0">
                <a:solidFill>
                  <a:srgbClr val="000000"/>
                </a:solidFill>
              </a:rPr>
              <a:t>address</a:t>
            </a:r>
          </a:p>
        </p:txBody>
      </p:sp>
      <p:sp>
        <p:nvSpPr>
          <p:cNvPr id="26653" name="Line 81"/>
          <p:cNvSpPr>
            <a:spLocks noChangeShapeType="1"/>
          </p:cNvSpPr>
          <p:nvPr/>
        </p:nvSpPr>
        <p:spPr bwMode="auto">
          <a:xfrm>
            <a:off x="4800600" y="4038600"/>
            <a:ext cx="1600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54" name="Line 82"/>
          <p:cNvSpPr>
            <a:spLocks noChangeShapeType="1"/>
          </p:cNvSpPr>
          <p:nvPr/>
        </p:nvSpPr>
        <p:spPr bwMode="auto">
          <a:xfrm>
            <a:off x="5867400" y="3962400"/>
            <a:ext cx="762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55" name="Line 83"/>
          <p:cNvSpPr>
            <a:spLocks noChangeShapeType="1"/>
          </p:cNvSpPr>
          <p:nvPr/>
        </p:nvSpPr>
        <p:spPr bwMode="auto">
          <a:xfrm>
            <a:off x="5029200" y="4800600"/>
            <a:ext cx="762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56" name="Text Box 84"/>
          <p:cNvSpPr txBox="1">
            <a:spLocks noChangeArrowheads="1"/>
          </p:cNvSpPr>
          <p:nvPr/>
        </p:nvSpPr>
        <p:spPr bwMode="auto">
          <a:xfrm>
            <a:off x="5029200" y="4876800"/>
            <a:ext cx="354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26</a:t>
            </a:r>
          </a:p>
        </p:txBody>
      </p:sp>
      <p:sp>
        <p:nvSpPr>
          <p:cNvPr id="26657" name="Text Box 85"/>
          <p:cNvSpPr txBox="1">
            <a:spLocks noChangeArrowheads="1"/>
          </p:cNvSpPr>
          <p:nvPr/>
        </p:nvSpPr>
        <p:spPr bwMode="auto">
          <a:xfrm>
            <a:off x="5867400" y="38100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6658" name="Line 86"/>
          <p:cNvSpPr>
            <a:spLocks noChangeShapeType="1"/>
          </p:cNvSpPr>
          <p:nvPr/>
        </p:nvSpPr>
        <p:spPr bwMode="auto">
          <a:xfrm>
            <a:off x="5943600" y="4419600"/>
            <a:ext cx="762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59" name="Text Box 87"/>
          <p:cNvSpPr txBox="1">
            <a:spLocks noChangeArrowheads="1"/>
          </p:cNvSpPr>
          <p:nvPr/>
        </p:nvSpPr>
        <p:spPr bwMode="auto">
          <a:xfrm>
            <a:off x="5943600" y="4495800"/>
            <a:ext cx="354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26660" name="AutoShape 88"/>
          <p:cNvSpPr>
            <a:spLocks/>
          </p:cNvSpPr>
          <p:nvPr/>
        </p:nvSpPr>
        <p:spPr bwMode="auto">
          <a:xfrm>
            <a:off x="6400800" y="38862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61" name="Line 89"/>
          <p:cNvSpPr>
            <a:spLocks noChangeShapeType="1"/>
          </p:cNvSpPr>
          <p:nvPr/>
        </p:nvSpPr>
        <p:spPr bwMode="auto">
          <a:xfrm>
            <a:off x="4800600" y="3429000"/>
            <a:ext cx="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ChangeArrowheads="1"/>
          </p:cNvSpPr>
          <p:nvPr/>
        </p:nvSpPr>
        <p:spPr bwMode="auto">
          <a:xfrm>
            <a:off x="533400" y="304800"/>
            <a:ext cx="81534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Creating a Single Datapath from the Parts</a:t>
            </a:r>
          </a:p>
        </p:txBody>
      </p:sp>
      <p:sp>
        <p:nvSpPr>
          <p:cNvPr id="27651" name="Rectangle 9"/>
          <p:cNvSpPr>
            <a:spLocks noChangeArrowheads="1"/>
          </p:cNvSpPr>
          <p:nvPr/>
        </p:nvSpPr>
        <p:spPr bwMode="auto">
          <a:xfrm>
            <a:off x="533400" y="914400"/>
            <a:ext cx="7848600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Assemble the datapath segments and add control lines and multiplexors as needed</a:t>
            </a:r>
          </a:p>
          <a:p>
            <a:pPr>
              <a:lnSpc>
                <a:spcPct val="100000"/>
              </a:lnSpc>
            </a:pPr>
            <a:r>
              <a:rPr lang="en-US" altLang="en-US">
                <a:solidFill>
                  <a:schemeClr val="accent1"/>
                </a:solidFill>
              </a:rPr>
              <a:t>Single cycle</a:t>
            </a:r>
            <a:r>
              <a:rPr lang="en-US" altLang="en-US"/>
              <a:t> design – fetch, decode and execute each instructions in </a:t>
            </a:r>
            <a:r>
              <a:rPr lang="en-US" altLang="en-US">
                <a:solidFill>
                  <a:schemeClr val="accent1"/>
                </a:solidFill>
              </a:rPr>
              <a:t>one</a:t>
            </a:r>
            <a:r>
              <a:rPr lang="en-US" altLang="en-US"/>
              <a:t> clock cycle</a:t>
            </a:r>
          </a:p>
          <a:p>
            <a:pPr lvl="1">
              <a:lnSpc>
                <a:spcPct val="100000"/>
              </a:lnSpc>
            </a:pPr>
            <a:r>
              <a:rPr lang="en-US" altLang="en-US" sz="1800"/>
              <a:t>no datapath resource can be used more than once per instruction, so some must be duplicated (e.g., separate Instruction Memory and Data Memory, several adders)</a:t>
            </a:r>
          </a:p>
          <a:p>
            <a:pPr lvl="1">
              <a:lnSpc>
                <a:spcPct val="100000"/>
              </a:lnSpc>
            </a:pPr>
            <a:r>
              <a:rPr lang="en-US" altLang="en-US" sz="1800">
                <a:solidFill>
                  <a:schemeClr val="accent1"/>
                </a:solidFill>
              </a:rPr>
              <a:t>multiplexors</a:t>
            </a:r>
            <a:r>
              <a:rPr lang="en-US" altLang="en-US" sz="1800"/>
              <a:t> needed at the input of shared elements with control lines to do the selection</a:t>
            </a:r>
          </a:p>
          <a:p>
            <a:pPr lvl="1">
              <a:lnSpc>
                <a:spcPct val="100000"/>
              </a:lnSpc>
            </a:pPr>
            <a:r>
              <a:rPr lang="en-US" altLang="en-US" sz="1800"/>
              <a:t>write signals to control writing to the Register File and Data Memory</a:t>
            </a:r>
          </a:p>
          <a:p>
            <a:pPr lvl="1">
              <a:lnSpc>
                <a:spcPct val="100000"/>
              </a:lnSpc>
            </a:pPr>
            <a:endParaRPr lang="en-US" altLang="en-US" sz="1800"/>
          </a:p>
          <a:p>
            <a:pPr>
              <a:lnSpc>
                <a:spcPct val="100000"/>
              </a:lnSpc>
            </a:pPr>
            <a:r>
              <a:rPr lang="en-US" altLang="en-US">
                <a:cs typeface="Arial" panose="020B0604020202020204" pitchFamily="34" charset="0"/>
              </a:rPr>
              <a:t>Cycle time is determined by length of the longest path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533400" y="304800"/>
            <a:ext cx="81534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Fetch, R, and Memory Access Portions</a:t>
            </a:r>
          </a:p>
        </p:txBody>
      </p:sp>
      <p:grpSp>
        <p:nvGrpSpPr>
          <p:cNvPr id="28675" name="Group 5"/>
          <p:cNvGrpSpPr>
            <a:grpSpLocks/>
          </p:cNvGrpSpPr>
          <p:nvPr/>
        </p:nvGrpSpPr>
        <p:grpSpPr bwMode="auto">
          <a:xfrm>
            <a:off x="482600" y="1371600"/>
            <a:ext cx="8520113" cy="4114800"/>
            <a:chOff x="304" y="864"/>
            <a:chExt cx="5367" cy="2592"/>
          </a:xfrm>
        </p:grpSpPr>
        <p:grpSp>
          <p:nvGrpSpPr>
            <p:cNvPr id="28676" name="Group 6"/>
            <p:cNvGrpSpPr>
              <a:grpSpLocks/>
            </p:cNvGrpSpPr>
            <p:nvPr/>
          </p:nvGrpSpPr>
          <p:grpSpPr bwMode="auto">
            <a:xfrm>
              <a:off x="3984" y="1248"/>
              <a:ext cx="1687" cy="1776"/>
              <a:chOff x="3984" y="1248"/>
              <a:chExt cx="1687" cy="1776"/>
            </a:xfrm>
          </p:grpSpPr>
          <p:sp>
            <p:nvSpPr>
              <p:cNvPr id="28764" name="Line 7"/>
              <p:cNvSpPr>
                <a:spLocks noChangeShapeType="1"/>
              </p:cNvSpPr>
              <p:nvPr/>
            </p:nvSpPr>
            <p:spPr bwMode="auto">
              <a:xfrm>
                <a:off x="3984" y="3024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28765" name="Group 8"/>
              <p:cNvGrpSpPr>
                <a:grpSpLocks/>
              </p:cNvGrpSpPr>
              <p:nvPr/>
            </p:nvGrpSpPr>
            <p:grpSpPr bwMode="auto">
              <a:xfrm>
                <a:off x="5088" y="1248"/>
                <a:ext cx="583" cy="1776"/>
                <a:chOff x="5088" y="1248"/>
                <a:chExt cx="583" cy="1776"/>
              </a:xfrm>
            </p:grpSpPr>
            <p:sp>
              <p:nvSpPr>
                <p:cNvPr id="28766" name="Line 9"/>
                <p:cNvSpPr>
                  <a:spLocks noChangeShapeType="1"/>
                </p:cNvSpPr>
                <p:nvPr/>
              </p:nvSpPr>
              <p:spPr bwMode="auto">
                <a:xfrm>
                  <a:off x="5184" y="240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8767" name="Line 10"/>
                <p:cNvSpPr>
                  <a:spLocks noChangeShapeType="1"/>
                </p:cNvSpPr>
                <p:nvPr/>
              </p:nvSpPr>
              <p:spPr bwMode="auto">
                <a:xfrm>
                  <a:off x="5136" y="216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8768" name="Line 11"/>
                <p:cNvSpPr>
                  <a:spLocks noChangeShapeType="1"/>
                </p:cNvSpPr>
                <p:nvPr/>
              </p:nvSpPr>
              <p:spPr bwMode="auto">
                <a:xfrm>
                  <a:off x="5184" y="2400"/>
                  <a:ext cx="0" cy="6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8769" name="AutoShape 12"/>
                <p:cNvSpPr>
                  <a:spLocks noChangeArrowheads="1"/>
                </p:cNvSpPr>
                <p:nvPr/>
              </p:nvSpPr>
              <p:spPr bwMode="auto">
                <a:xfrm rot="-5400000">
                  <a:off x="5184" y="2208"/>
                  <a:ext cx="432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28770" name="Line 13"/>
                <p:cNvSpPr>
                  <a:spLocks noChangeShapeType="1"/>
                </p:cNvSpPr>
                <p:nvPr/>
              </p:nvSpPr>
              <p:spPr bwMode="auto">
                <a:xfrm>
                  <a:off x="5472" y="2256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8771" name="Line 14"/>
                <p:cNvSpPr>
                  <a:spLocks noChangeShapeType="1"/>
                </p:cNvSpPr>
                <p:nvPr/>
              </p:nvSpPr>
              <p:spPr bwMode="auto">
                <a:xfrm>
                  <a:off x="5376" y="1488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8772" name="Rectangle 15"/>
                <p:cNvSpPr>
                  <a:spLocks noChangeArrowheads="1"/>
                </p:cNvSpPr>
                <p:nvPr/>
              </p:nvSpPr>
              <p:spPr bwMode="auto">
                <a:xfrm>
                  <a:off x="5088" y="1248"/>
                  <a:ext cx="583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9050" tIns="26988" rIns="19050" bIns="26988"/>
                <a:lstStyle>
                  <a:lvl1pPr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en-US" altLang="en-US" sz="1400" b="0">
                      <a:solidFill>
                        <a:schemeClr val="accent1"/>
                      </a:solidFill>
                    </a:rPr>
                    <a:t>MemtoReg</a:t>
                  </a:r>
                </a:p>
              </p:txBody>
            </p:sp>
          </p:grpSp>
        </p:grpSp>
        <p:grpSp>
          <p:nvGrpSpPr>
            <p:cNvPr id="28677" name="Group 16"/>
            <p:cNvGrpSpPr>
              <a:grpSpLocks/>
            </p:cNvGrpSpPr>
            <p:nvPr/>
          </p:nvGrpSpPr>
          <p:grpSpPr bwMode="auto">
            <a:xfrm>
              <a:off x="304" y="864"/>
              <a:ext cx="5264" cy="2592"/>
              <a:chOff x="304" y="864"/>
              <a:chExt cx="5264" cy="2592"/>
            </a:xfrm>
          </p:grpSpPr>
          <p:grpSp>
            <p:nvGrpSpPr>
              <p:cNvPr id="28684" name="Group 17"/>
              <p:cNvGrpSpPr>
                <a:grpSpLocks/>
              </p:cNvGrpSpPr>
              <p:nvPr/>
            </p:nvGrpSpPr>
            <p:grpSpPr bwMode="auto">
              <a:xfrm>
                <a:off x="1264" y="960"/>
                <a:ext cx="240" cy="624"/>
                <a:chOff x="1392" y="2880"/>
                <a:chExt cx="288" cy="480"/>
              </a:xfrm>
            </p:grpSpPr>
            <p:sp>
              <p:nvSpPr>
                <p:cNvPr id="28757" name="Line 18"/>
                <p:cNvSpPr>
                  <a:spLocks noChangeShapeType="1"/>
                </p:cNvSpPr>
                <p:nvPr/>
              </p:nvSpPr>
              <p:spPr bwMode="auto">
                <a:xfrm>
                  <a:off x="1392" y="3072"/>
                  <a:ext cx="48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8758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392" y="3120"/>
                  <a:ext cx="48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8759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392" y="2880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8760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392" y="316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8761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392" y="3216"/>
                  <a:ext cx="28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8762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680" y="3024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8763" name="Line 24"/>
                <p:cNvSpPr>
                  <a:spLocks noChangeShapeType="1"/>
                </p:cNvSpPr>
                <p:nvPr/>
              </p:nvSpPr>
              <p:spPr bwMode="auto">
                <a:xfrm>
                  <a:off x="1392" y="2880"/>
                  <a:ext cx="28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28685" name="Rectangle 25"/>
              <p:cNvSpPr>
                <a:spLocks noChangeArrowheads="1"/>
              </p:cNvSpPr>
              <p:nvPr/>
            </p:nvSpPr>
            <p:spPr bwMode="auto">
              <a:xfrm>
                <a:off x="832" y="1680"/>
                <a:ext cx="912" cy="91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86" name="Rectangle 26"/>
              <p:cNvSpPr>
                <a:spLocks noChangeArrowheads="1"/>
              </p:cNvSpPr>
              <p:nvPr/>
            </p:nvSpPr>
            <p:spPr bwMode="auto">
              <a:xfrm>
                <a:off x="496" y="1920"/>
                <a:ext cx="144" cy="5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87" name="Line 27"/>
              <p:cNvSpPr>
                <a:spLocks noChangeShapeType="1"/>
              </p:cNvSpPr>
              <p:nvPr/>
            </p:nvSpPr>
            <p:spPr bwMode="auto">
              <a:xfrm>
                <a:off x="640" y="2160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88" name="Line 28"/>
              <p:cNvSpPr>
                <a:spLocks noChangeShapeType="1"/>
              </p:cNvSpPr>
              <p:nvPr/>
            </p:nvSpPr>
            <p:spPr bwMode="auto">
              <a:xfrm>
                <a:off x="688" y="1056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89" name="Line 29"/>
              <p:cNvSpPr>
                <a:spLocks noChangeShapeType="1"/>
              </p:cNvSpPr>
              <p:nvPr/>
            </p:nvSpPr>
            <p:spPr bwMode="auto">
              <a:xfrm>
                <a:off x="1024" y="1488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90" name="Line 30"/>
              <p:cNvSpPr>
                <a:spLocks noChangeShapeType="1"/>
              </p:cNvSpPr>
              <p:nvPr/>
            </p:nvSpPr>
            <p:spPr bwMode="auto">
              <a:xfrm>
                <a:off x="1696" y="864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91" name="Line 31"/>
              <p:cNvSpPr>
                <a:spLocks noChangeShapeType="1"/>
              </p:cNvSpPr>
              <p:nvPr/>
            </p:nvSpPr>
            <p:spPr bwMode="auto">
              <a:xfrm>
                <a:off x="1504" y="1248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92" name="Text Box 32"/>
              <p:cNvSpPr txBox="1">
                <a:spLocks noChangeArrowheads="1"/>
              </p:cNvSpPr>
              <p:nvPr/>
            </p:nvSpPr>
            <p:spPr bwMode="auto">
              <a:xfrm>
                <a:off x="784" y="2016"/>
                <a:ext cx="46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200" b="0"/>
                  <a:t>Read</a:t>
                </a:r>
              </a:p>
              <a:p>
                <a:r>
                  <a:rPr lang="en-US" altLang="en-US" sz="1200" b="0"/>
                  <a:t>Address</a:t>
                </a:r>
              </a:p>
            </p:txBody>
          </p:sp>
          <p:sp>
            <p:nvSpPr>
              <p:cNvPr id="28693" name="Text Box 33"/>
              <p:cNvSpPr txBox="1">
                <a:spLocks noChangeArrowheads="1"/>
              </p:cNvSpPr>
              <p:nvPr/>
            </p:nvSpPr>
            <p:spPr bwMode="auto">
              <a:xfrm>
                <a:off x="1264" y="2064"/>
                <a:ext cx="55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200" b="0"/>
                  <a:t>Instruction</a:t>
                </a:r>
              </a:p>
            </p:txBody>
          </p:sp>
          <p:sp>
            <p:nvSpPr>
              <p:cNvPr id="28694" name="Text Box 34"/>
              <p:cNvSpPr txBox="1">
                <a:spLocks noChangeArrowheads="1"/>
              </p:cNvSpPr>
              <p:nvPr/>
            </p:nvSpPr>
            <p:spPr bwMode="auto">
              <a:xfrm>
                <a:off x="976" y="1728"/>
                <a:ext cx="61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200"/>
                  <a:t>Instruction</a:t>
                </a:r>
              </a:p>
              <a:p>
                <a:pPr algn="ctr"/>
                <a:r>
                  <a:rPr lang="en-US" altLang="en-US" sz="1200"/>
                  <a:t>Memory</a:t>
                </a:r>
              </a:p>
            </p:txBody>
          </p:sp>
          <p:sp>
            <p:nvSpPr>
              <p:cNvPr id="28695" name="Text Box 35"/>
              <p:cNvSpPr txBox="1">
                <a:spLocks noChangeArrowheads="1"/>
              </p:cNvSpPr>
              <p:nvPr/>
            </p:nvSpPr>
            <p:spPr bwMode="auto">
              <a:xfrm>
                <a:off x="1264" y="1200"/>
                <a:ext cx="303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200"/>
                  <a:t>Add</a:t>
                </a:r>
              </a:p>
            </p:txBody>
          </p:sp>
          <p:sp>
            <p:nvSpPr>
              <p:cNvPr id="28696" name="Text Box 36"/>
              <p:cNvSpPr txBox="1">
                <a:spLocks noChangeArrowheads="1"/>
              </p:cNvSpPr>
              <p:nvPr/>
            </p:nvSpPr>
            <p:spPr bwMode="auto">
              <a:xfrm>
                <a:off x="448" y="2064"/>
                <a:ext cx="249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200"/>
                  <a:t>PC</a:t>
                </a:r>
              </a:p>
            </p:txBody>
          </p:sp>
          <p:sp>
            <p:nvSpPr>
              <p:cNvPr id="28697" name="Line 37"/>
              <p:cNvSpPr>
                <a:spLocks noChangeShapeType="1"/>
              </p:cNvSpPr>
              <p:nvPr/>
            </p:nvSpPr>
            <p:spPr bwMode="auto">
              <a:xfrm>
                <a:off x="304" y="864"/>
                <a:ext cx="13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98" name="Line 38"/>
              <p:cNvSpPr>
                <a:spLocks noChangeShapeType="1"/>
              </p:cNvSpPr>
              <p:nvPr/>
            </p:nvSpPr>
            <p:spPr bwMode="auto">
              <a:xfrm>
                <a:off x="304" y="864"/>
                <a:ext cx="0" cy="12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99" name="Line 39"/>
              <p:cNvSpPr>
                <a:spLocks noChangeShapeType="1"/>
              </p:cNvSpPr>
              <p:nvPr/>
            </p:nvSpPr>
            <p:spPr bwMode="auto">
              <a:xfrm>
                <a:off x="304" y="2160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00" name="Line 40"/>
              <p:cNvSpPr>
                <a:spLocks noChangeShapeType="1"/>
              </p:cNvSpPr>
              <p:nvPr/>
            </p:nvSpPr>
            <p:spPr bwMode="auto">
              <a:xfrm>
                <a:off x="688" y="1056"/>
                <a:ext cx="0" cy="1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01" name="Text Box 41"/>
              <p:cNvSpPr txBox="1">
                <a:spLocks noChangeArrowheads="1"/>
              </p:cNvSpPr>
              <p:nvPr/>
            </p:nvSpPr>
            <p:spPr bwMode="auto">
              <a:xfrm>
                <a:off x="880" y="1392"/>
                <a:ext cx="169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200"/>
                  <a:t>4</a:t>
                </a:r>
              </a:p>
            </p:txBody>
          </p:sp>
          <p:sp>
            <p:nvSpPr>
              <p:cNvPr id="28702" name="Rectangle 42"/>
              <p:cNvSpPr>
                <a:spLocks noChangeArrowheads="1"/>
              </p:cNvSpPr>
              <p:nvPr/>
            </p:nvSpPr>
            <p:spPr bwMode="auto">
              <a:xfrm>
                <a:off x="2096" y="1680"/>
                <a:ext cx="912" cy="91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703" name="Line 43"/>
              <p:cNvSpPr>
                <a:spLocks noChangeShapeType="1"/>
              </p:cNvSpPr>
              <p:nvPr/>
            </p:nvSpPr>
            <p:spPr bwMode="auto">
              <a:xfrm>
                <a:off x="1744" y="2160"/>
                <a:ext cx="1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04" name="Line 44"/>
              <p:cNvSpPr>
                <a:spLocks noChangeShapeType="1"/>
              </p:cNvSpPr>
              <p:nvPr/>
            </p:nvSpPr>
            <p:spPr bwMode="auto">
              <a:xfrm>
                <a:off x="1904" y="201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05" name="Line 45"/>
              <p:cNvSpPr>
                <a:spLocks noChangeShapeType="1"/>
              </p:cNvSpPr>
              <p:nvPr/>
            </p:nvSpPr>
            <p:spPr bwMode="auto">
              <a:xfrm>
                <a:off x="1904" y="225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06" name="Line 46"/>
              <p:cNvSpPr>
                <a:spLocks noChangeShapeType="1"/>
              </p:cNvSpPr>
              <p:nvPr/>
            </p:nvSpPr>
            <p:spPr bwMode="auto">
              <a:xfrm>
                <a:off x="1904" y="177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07" name="Line 47"/>
              <p:cNvSpPr>
                <a:spLocks noChangeShapeType="1"/>
              </p:cNvSpPr>
              <p:nvPr/>
            </p:nvSpPr>
            <p:spPr bwMode="auto">
              <a:xfrm>
                <a:off x="3008" y="1920"/>
                <a:ext cx="5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08" name="Line 48"/>
              <p:cNvSpPr>
                <a:spLocks noChangeShapeType="1"/>
              </p:cNvSpPr>
              <p:nvPr/>
            </p:nvSpPr>
            <p:spPr bwMode="auto">
              <a:xfrm>
                <a:off x="3888" y="2160"/>
                <a:ext cx="1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09" name="Line 49"/>
              <p:cNvSpPr>
                <a:spLocks noChangeShapeType="1"/>
              </p:cNvSpPr>
              <p:nvPr/>
            </p:nvSpPr>
            <p:spPr bwMode="auto">
              <a:xfrm flipH="1">
                <a:off x="3984" y="1872"/>
                <a:ext cx="0" cy="1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10" name="Text Box 50"/>
              <p:cNvSpPr txBox="1">
                <a:spLocks noChangeArrowheads="1"/>
              </p:cNvSpPr>
              <p:nvPr/>
            </p:nvSpPr>
            <p:spPr bwMode="auto">
              <a:xfrm>
                <a:off x="2048" y="2400"/>
                <a:ext cx="569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200" b="0"/>
                  <a:t>Write Data</a:t>
                </a:r>
              </a:p>
            </p:txBody>
          </p:sp>
          <p:sp>
            <p:nvSpPr>
              <p:cNvPr id="28711" name="Text Box 51"/>
              <p:cNvSpPr txBox="1">
                <a:spLocks noChangeArrowheads="1"/>
              </p:cNvSpPr>
              <p:nvPr/>
            </p:nvSpPr>
            <p:spPr bwMode="auto">
              <a:xfrm>
                <a:off x="2048" y="1680"/>
                <a:ext cx="653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200" b="0"/>
                  <a:t>Read Addr 1</a:t>
                </a:r>
              </a:p>
            </p:txBody>
          </p:sp>
          <p:sp>
            <p:nvSpPr>
              <p:cNvPr id="28712" name="Text Box 52"/>
              <p:cNvSpPr txBox="1">
                <a:spLocks noChangeArrowheads="1"/>
              </p:cNvSpPr>
              <p:nvPr/>
            </p:nvSpPr>
            <p:spPr bwMode="auto">
              <a:xfrm>
                <a:off x="2048" y="1920"/>
                <a:ext cx="653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200" b="0"/>
                  <a:t>Read Addr 2</a:t>
                </a:r>
              </a:p>
            </p:txBody>
          </p:sp>
          <p:sp>
            <p:nvSpPr>
              <p:cNvPr id="28713" name="Text Box 53"/>
              <p:cNvSpPr txBox="1">
                <a:spLocks noChangeArrowheads="1"/>
              </p:cNvSpPr>
              <p:nvPr/>
            </p:nvSpPr>
            <p:spPr bwMode="auto">
              <a:xfrm>
                <a:off x="2048" y="2160"/>
                <a:ext cx="569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200" b="0"/>
                  <a:t>Write Addr</a:t>
                </a:r>
              </a:p>
            </p:txBody>
          </p:sp>
          <p:sp>
            <p:nvSpPr>
              <p:cNvPr id="28714" name="Text Box 54"/>
              <p:cNvSpPr txBox="1">
                <a:spLocks noChangeArrowheads="1"/>
              </p:cNvSpPr>
              <p:nvPr/>
            </p:nvSpPr>
            <p:spPr bwMode="auto">
              <a:xfrm>
                <a:off x="2252" y="1824"/>
                <a:ext cx="499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200"/>
                  <a:t>Register</a:t>
                </a:r>
              </a:p>
              <a:p>
                <a:pPr algn="ctr"/>
                <a:endParaRPr lang="en-US" altLang="en-US" sz="1200"/>
              </a:p>
              <a:p>
                <a:pPr algn="ctr"/>
                <a:r>
                  <a:rPr lang="en-US" altLang="en-US" sz="1200"/>
                  <a:t>File</a:t>
                </a:r>
              </a:p>
            </p:txBody>
          </p:sp>
          <p:sp>
            <p:nvSpPr>
              <p:cNvPr id="28715" name="Text Box 55"/>
              <p:cNvSpPr txBox="1">
                <a:spLocks noChangeArrowheads="1"/>
              </p:cNvSpPr>
              <p:nvPr/>
            </p:nvSpPr>
            <p:spPr bwMode="auto">
              <a:xfrm>
                <a:off x="2624" y="1776"/>
                <a:ext cx="42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en-US" sz="1200" b="0"/>
                  <a:t>Read</a:t>
                </a:r>
              </a:p>
              <a:p>
                <a:pPr algn="r"/>
                <a:r>
                  <a:rPr lang="en-US" altLang="en-US" sz="1200" b="0"/>
                  <a:t> Data 1</a:t>
                </a:r>
              </a:p>
            </p:txBody>
          </p:sp>
          <p:sp>
            <p:nvSpPr>
              <p:cNvPr id="28716" name="Text Box 56"/>
              <p:cNvSpPr txBox="1">
                <a:spLocks noChangeArrowheads="1"/>
              </p:cNvSpPr>
              <p:nvPr/>
            </p:nvSpPr>
            <p:spPr bwMode="auto">
              <a:xfrm>
                <a:off x="2640" y="2208"/>
                <a:ext cx="42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en-US" sz="1200" b="0"/>
                  <a:t>Read</a:t>
                </a:r>
              </a:p>
              <a:p>
                <a:pPr algn="r"/>
                <a:r>
                  <a:rPr lang="en-US" altLang="en-US" sz="1200" b="0"/>
                  <a:t> Data 2</a:t>
                </a:r>
              </a:p>
            </p:txBody>
          </p:sp>
          <p:sp>
            <p:nvSpPr>
              <p:cNvPr id="28717" name="Freeform 57"/>
              <p:cNvSpPr>
                <a:spLocks/>
              </p:cNvSpPr>
              <p:nvPr/>
            </p:nvSpPr>
            <p:spPr bwMode="auto">
              <a:xfrm>
                <a:off x="3536" y="1728"/>
                <a:ext cx="336" cy="816"/>
              </a:xfrm>
              <a:custGeom>
                <a:avLst/>
                <a:gdLst>
                  <a:gd name="T0" fmla="*/ 0 w 388"/>
                  <a:gd name="T1" fmla="*/ 0 h 1099"/>
                  <a:gd name="T2" fmla="*/ 0 w 388"/>
                  <a:gd name="T3" fmla="*/ 174 h 1099"/>
                  <a:gd name="T4" fmla="*/ 72 w 388"/>
                  <a:gd name="T5" fmla="*/ 226 h 1099"/>
                  <a:gd name="T6" fmla="*/ 0 w 388"/>
                  <a:gd name="T7" fmla="*/ 275 h 1099"/>
                  <a:gd name="T8" fmla="*/ 0 w 388"/>
                  <a:gd name="T9" fmla="*/ 449 h 1099"/>
                  <a:gd name="T10" fmla="*/ 251 w 388"/>
                  <a:gd name="T11" fmla="*/ 324 h 1099"/>
                  <a:gd name="T12" fmla="*/ 251 w 388"/>
                  <a:gd name="T13" fmla="*/ 126 h 1099"/>
                  <a:gd name="T14" fmla="*/ 0 w 388"/>
                  <a:gd name="T15" fmla="*/ 0 h 109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8"/>
                  <a:gd name="T25" fmla="*/ 0 h 1099"/>
                  <a:gd name="T26" fmla="*/ 388 w 388"/>
                  <a:gd name="T27" fmla="*/ 1099 h 109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8" h="1099">
                    <a:moveTo>
                      <a:pt x="0" y="0"/>
                    </a:moveTo>
                    <a:lnTo>
                      <a:pt x="0" y="427"/>
                    </a:lnTo>
                    <a:lnTo>
                      <a:pt x="111" y="553"/>
                    </a:lnTo>
                    <a:lnTo>
                      <a:pt x="0" y="671"/>
                    </a:lnTo>
                    <a:lnTo>
                      <a:pt x="0" y="1098"/>
                    </a:lnTo>
                    <a:lnTo>
                      <a:pt x="387" y="790"/>
                    </a:lnTo>
                    <a:lnTo>
                      <a:pt x="387" y="30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18" name="Rectangle 58"/>
              <p:cNvSpPr>
                <a:spLocks noChangeArrowheads="1"/>
              </p:cNvSpPr>
              <p:nvPr/>
            </p:nvSpPr>
            <p:spPr bwMode="auto">
              <a:xfrm>
                <a:off x="3600" y="2112"/>
                <a:ext cx="318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>
                <a:lvl1pPr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ts val="1600"/>
                  </a:lnSpc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ALU</a:t>
                </a:r>
              </a:p>
            </p:txBody>
          </p:sp>
          <p:sp>
            <p:nvSpPr>
              <p:cNvPr id="28719" name="Rectangle 59"/>
              <p:cNvSpPr>
                <a:spLocks noChangeArrowheads="1"/>
              </p:cNvSpPr>
              <p:nvPr/>
            </p:nvSpPr>
            <p:spPr bwMode="auto">
              <a:xfrm>
                <a:off x="3632" y="1440"/>
                <a:ext cx="4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>
                <a:lvl1pPr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ts val="1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en-US" sz="1400" b="0">
                    <a:solidFill>
                      <a:srgbClr val="000000"/>
                    </a:solidFill>
                  </a:rPr>
                  <a:t>ovf</a:t>
                </a:r>
              </a:p>
            </p:txBody>
          </p:sp>
          <p:sp>
            <p:nvSpPr>
              <p:cNvPr id="28720" name="Rectangle 60"/>
              <p:cNvSpPr>
                <a:spLocks noChangeArrowheads="1"/>
              </p:cNvSpPr>
              <p:nvPr/>
            </p:nvSpPr>
            <p:spPr bwMode="auto">
              <a:xfrm>
                <a:off x="3728" y="1584"/>
                <a:ext cx="33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>
                <a:lvl1pPr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ts val="1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en-US" sz="1400" b="0">
                    <a:solidFill>
                      <a:srgbClr val="000000"/>
                    </a:solidFill>
                  </a:rPr>
                  <a:t>zero</a:t>
                </a:r>
              </a:p>
            </p:txBody>
          </p:sp>
          <p:sp>
            <p:nvSpPr>
              <p:cNvPr id="28721" name="Rectangle 61"/>
              <p:cNvSpPr>
                <a:spLocks noChangeArrowheads="1"/>
              </p:cNvSpPr>
              <p:nvPr/>
            </p:nvSpPr>
            <p:spPr bwMode="auto">
              <a:xfrm>
                <a:off x="3552" y="1248"/>
                <a:ext cx="583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>
                <a:lvl1pPr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ts val="1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en-US" sz="1400" b="0">
                    <a:solidFill>
                      <a:schemeClr val="accent1"/>
                    </a:solidFill>
                  </a:rPr>
                  <a:t>ALU control</a:t>
                </a:r>
              </a:p>
            </p:txBody>
          </p:sp>
          <p:sp>
            <p:nvSpPr>
              <p:cNvPr id="28722" name="Line 62"/>
              <p:cNvSpPr>
                <a:spLocks noChangeShapeType="1"/>
              </p:cNvSpPr>
              <p:nvPr/>
            </p:nvSpPr>
            <p:spPr bwMode="auto">
              <a:xfrm>
                <a:off x="3632" y="1488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23" name="Line 63"/>
              <p:cNvSpPr>
                <a:spLocks noChangeShapeType="1"/>
              </p:cNvSpPr>
              <p:nvPr/>
            </p:nvSpPr>
            <p:spPr bwMode="auto">
              <a:xfrm>
                <a:off x="2528" y="148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24" name="Rectangle 64"/>
              <p:cNvSpPr>
                <a:spLocks noChangeArrowheads="1"/>
              </p:cNvSpPr>
              <p:nvPr/>
            </p:nvSpPr>
            <p:spPr bwMode="auto">
              <a:xfrm>
                <a:off x="2336" y="1248"/>
                <a:ext cx="583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>
                <a:lvl1pPr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ts val="1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en-US" sz="1400" b="0">
                    <a:solidFill>
                      <a:schemeClr val="accent1"/>
                    </a:solidFill>
                  </a:rPr>
                  <a:t>RegWrite</a:t>
                </a:r>
              </a:p>
            </p:txBody>
          </p:sp>
          <p:sp>
            <p:nvSpPr>
              <p:cNvPr id="28725" name="Line 65"/>
              <p:cNvSpPr>
                <a:spLocks noChangeShapeType="1"/>
              </p:cNvSpPr>
              <p:nvPr/>
            </p:nvSpPr>
            <p:spPr bwMode="auto">
              <a:xfrm flipV="1">
                <a:off x="3728" y="1584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26" name="Line 66"/>
              <p:cNvSpPr>
                <a:spLocks noChangeShapeType="1"/>
              </p:cNvSpPr>
              <p:nvPr/>
            </p:nvSpPr>
            <p:spPr bwMode="auto">
              <a:xfrm flipV="1">
                <a:off x="3824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27" name="Line 67"/>
              <p:cNvSpPr>
                <a:spLocks noChangeShapeType="1"/>
              </p:cNvSpPr>
              <p:nvPr/>
            </p:nvSpPr>
            <p:spPr bwMode="auto">
              <a:xfrm>
                <a:off x="5568" y="2256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28" name="Rectangle 68"/>
              <p:cNvSpPr>
                <a:spLocks noChangeArrowheads="1"/>
              </p:cNvSpPr>
              <p:nvPr/>
            </p:nvSpPr>
            <p:spPr bwMode="auto">
              <a:xfrm>
                <a:off x="4224" y="1680"/>
                <a:ext cx="912" cy="91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729" name="Line 69"/>
              <p:cNvSpPr>
                <a:spLocks noChangeShapeType="1"/>
              </p:cNvSpPr>
              <p:nvPr/>
            </p:nvSpPr>
            <p:spPr bwMode="auto">
              <a:xfrm>
                <a:off x="3984" y="1872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30" name="Line 70"/>
              <p:cNvSpPr>
                <a:spLocks noChangeShapeType="1"/>
              </p:cNvSpPr>
              <p:nvPr/>
            </p:nvSpPr>
            <p:spPr bwMode="auto">
              <a:xfrm>
                <a:off x="4080" y="240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31" name="Line 71"/>
              <p:cNvSpPr>
                <a:spLocks noChangeShapeType="1"/>
              </p:cNvSpPr>
              <p:nvPr/>
            </p:nvSpPr>
            <p:spPr bwMode="auto">
              <a:xfrm>
                <a:off x="4080" y="240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32" name="Text Box 72"/>
              <p:cNvSpPr txBox="1">
                <a:spLocks noChangeArrowheads="1"/>
              </p:cNvSpPr>
              <p:nvPr/>
            </p:nvSpPr>
            <p:spPr bwMode="auto">
              <a:xfrm>
                <a:off x="4176" y="1968"/>
                <a:ext cx="48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200"/>
                  <a:t>Data</a:t>
                </a:r>
              </a:p>
              <a:p>
                <a:pPr algn="ctr"/>
                <a:r>
                  <a:rPr lang="en-US" altLang="en-US" sz="1200"/>
                  <a:t>Memory</a:t>
                </a:r>
              </a:p>
            </p:txBody>
          </p:sp>
          <p:sp>
            <p:nvSpPr>
              <p:cNvPr id="28733" name="Text Box 73"/>
              <p:cNvSpPr txBox="1">
                <a:spLocks noChangeArrowheads="1"/>
              </p:cNvSpPr>
              <p:nvPr/>
            </p:nvSpPr>
            <p:spPr bwMode="auto">
              <a:xfrm>
                <a:off x="4176" y="1776"/>
                <a:ext cx="467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200" b="0"/>
                  <a:t>Address</a:t>
                </a:r>
              </a:p>
            </p:txBody>
          </p:sp>
          <p:sp>
            <p:nvSpPr>
              <p:cNvPr id="28734" name="Text Box 74"/>
              <p:cNvSpPr txBox="1">
                <a:spLocks noChangeArrowheads="1"/>
              </p:cNvSpPr>
              <p:nvPr/>
            </p:nvSpPr>
            <p:spPr bwMode="auto">
              <a:xfrm>
                <a:off x="4176" y="2304"/>
                <a:ext cx="569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200" b="0"/>
                  <a:t>Write Data</a:t>
                </a:r>
              </a:p>
            </p:txBody>
          </p:sp>
          <p:sp>
            <p:nvSpPr>
              <p:cNvPr id="28735" name="Text Box 75"/>
              <p:cNvSpPr txBox="1">
                <a:spLocks noChangeArrowheads="1"/>
              </p:cNvSpPr>
              <p:nvPr/>
            </p:nvSpPr>
            <p:spPr bwMode="auto">
              <a:xfrm>
                <a:off x="4608" y="2064"/>
                <a:ext cx="573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200" b="0"/>
                  <a:t>Read Data</a:t>
                </a:r>
              </a:p>
            </p:txBody>
          </p:sp>
          <p:sp>
            <p:nvSpPr>
              <p:cNvPr id="28736" name="Line 76"/>
              <p:cNvSpPr>
                <a:spLocks noChangeShapeType="1"/>
              </p:cNvSpPr>
              <p:nvPr/>
            </p:nvSpPr>
            <p:spPr bwMode="auto">
              <a:xfrm>
                <a:off x="4656" y="148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37" name="Rectangle 77"/>
              <p:cNvSpPr>
                <a:spLocks noChangeArrowheads="1"/>
              </p:cNvSpPr>
              <p:nvPr/>
            </p:nvSpPr>
            <p:spPr bwMode="auto">
              <a:xfrm>
                <a:off x="4368" y="1248"/>
                <a:ext cx="583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en-US" sz="1400" b="0">
                    <a:solidFill>
                      <a:schemeClr val="accent1"/>
                    </a:solidFill>
                  </a:rPr>
                  <a:t>MemWrite</a:t>
                </a:r>
              </a:p>
            </p:txBody>
          </p:sp>
          <p:sp>
            <p:nvSpPr>
              <p:cNvPr id="28738" name="Rectangle 78"/>
              <p:cNvSpPr>
                <a:spLocks noChangeArrowheads="1"/>
              </p:cNvSpPr>
              <p:nvPr/>
            </p:nvSpPr>
            <p:spPr bwMode="auto">
              <a:xfrm>
                <a:off x="4416" y="2784"/>
                <a:ext cx="583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en-US" sz="1400" b="0">
                    <a:solidFill>
                      <a:schemeClr val="accent1"/>
                    </a:solidFill>
                  </a:rPr>
                  <a:t>MemRead</a:t>
                </a:r>
              </a:p>
            </p:txBody>
          </p:sp>
          <p:sp>
            <p:nvSpPr>
              <p:cNvPr id="28739" name="Line 79"/>
              <p:cNvSpPr>
                <a:spLocks noChangeShapeType="1"/>
              </p:cNvSpPr>
              <p:nvPr/>
            </p:nvSpPr>
            <p:spPr bwMode="auto">
              <a:xfrm>
                <a:off x="4656" y="25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40" name="Line 80"/>
              <p:cNvSpPr>
                <a:spLocks noChangeShapeType="1"/>
              </p:cNvSpPr>
              <p:nvPr/>
            </p:nvSpPr>
            <p:spPr bwMode="auto">
              <a:xfrm>
                <a:off x="1824" y="3456"/>
                <a:ext cx="37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41" name="Line 81"/>
              <p:cNvSpPr>
                <a:spLocks noChangeShapeType="1"/>
              </p:cNvSpPr>
              <p:nvPr/>
            </p:nvSpPr>
            <p:spPr bwMode="auto">
              <a:xfrm>
                <a:off x="3072" y="2688"/>
                <a:ext cx="10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42" name="Line 82"/>
              <p:cNvSpPr>
                <a:spLocks noChangeShapeType="1"/>
              </p:cNvSpPr>
              <p:nvPr/>
            </p:nvSpPr>
            <p:spPr bwMode="auto">
              <a:xfrm>
                <a:off x="2928" y="3024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43" name="Oval 83"/>
              <p:cNvSpPr>
                <a:spLocks noChangeArrowheads="1"/>
              </p:cNvSpPr>
              <p:nvPr/>
            </p:nvSpPr>
            <p:spPr bwMode="auto">
              <a:xfrm>
                <a:off x="2544" y="2784"/>
                <a:ext cx="384" cy="57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744" name="Rectangle 84"/>
              <p:cNvSpPr>
                <a:spLocks noChangeArrowheads="1"/>
              </p:cNvSpPr>
              <p:nvPr/>
            </p:nvSpPr>
            <p:spPr bwMode="auto">
              <a:xfrm>
                <a:off x="2576" y="288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200">
                    <a:solidFill>
                      <a:srgbClr val="000000"/>
                    </a:solidFill>
                  </a:rPr>
                  <a:t>Sign</a:t>
                </a:r>
              </a:p>
              <a:p>
                <a:pPr algn="ctr"/>
                <a:r>
                  <a:rPr lang="en-US" altLang="en-US" sz="1200">
                    <a:solidFill>
                      <a:srgbClr val="000000"/>
                    </a:solidFill>
                  </a:rPr>
                  <a:t>Extend</a:t>
                </a:r>
              </a:p>
            </p:txBody>
          </p:sp>
          <p:sp>
            <p:nvSpPr>
              <p:cNvPr id="28745" name="Line 85"/>
              <p:cNvSpPr>
                <a:spLocks noChangeShapeType="1"/>
              </p:cNvSpPr>
              <p:nvPr/>
            </p:nvSpPr>
            <p:spPr bwMode="auto">
              <a:xfrm>
                <a:off x="1920" y="302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46" name="Line 86"/>
              <p:cNvSpPr>
                <a:spLocks noChangeShapeType="1"/>
              </p:cNvSpPr>
              <p:nvPr/>
            </p:nvSpPr>
            <p:spPr bwMode="auto">
              <a:xfrm>
                <a:off x="2336" y="2976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47" name="Line 87"/>
              <p:cNvSpPr>
                <a:spLocks noChangeShapeType="1"/>
              </p:cNvSpPr>
              <p:nvPr/>
            </p:nvSpPr>
            <p:spPr bwMode="auto">
              <a:xfrm>
                <a:off x="2976" y="2976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48" name="Text Box 88"/>
              <p:cNvSpPr txBox="1">
                <a:spLocks noChangeArrowheads="1"/>
              </p:cNvSpPr>
              <p:nvPr/>
            </p:nvSpPr>
            <p:spPr bwMode="auto">
              <a:xfrm>
                <a:off x="2336" y="3024"/>
                <a:ext cx="22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200" b="0"/>
                  <a:t>16</a:t>
                </a:r>
              </a:p>
            </p:txBody>
          </p:sp>
          <p:sp>
            <p:nvSpPr>
              <p:cNvPr id="28749" name="Text Box 89"/>
              <p:cNvSpPr txBox="1">
                <a:spLocks noChangeArrowheads="1"/>
              </p:cNvSpPr>
              <p:nvPr/>
            </p:nvSpPr>
            <p:spPr bwMode="auto">
              <a:xfrm>
                <a:off x="2976" y="3024"/>
                <a:ext cx="22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200" b="0"/>
                  <a:t>32</a:t>
                </a:r>
              </a:p>
            </p:txBody>
          </p:sp>
          <p:sp>
            <p:nvSpPr>
              <p:cNvPr id="28750" name="Line 90"/>
              <p:cNvSpPr>
                <a:spLocks noChangeShapeType="1"/>
              </p:cNvSpPr>
              <p:nvPr/>
            </p:nvSpPr>
            <p:spPr bwMode="auto">
              <a:xfrm>
                <a:off x="3072" y="2304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51" name="Line 91"/>
              <p:cNvSpPr>
                <a:spLocks noChangeShapeType="1"/>
              </p:cNvSpPr>
              <p:nvPr/>
            </p:nvSpPr>
            <p:spPr bwMode="auto">
              <a:xfrm>
                <a:off x="1920" y="1776"/>
                <a:ext cx="0" cy="1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52" name="Line 92"/>
              <p:cNvSpPr>
                <a:spLocks noChangeShapeType="1"/>
              </p:cNvSpPr>
              <p:nvPr/>
            </p:nvSpPr>
            <p:spPr bwMode="auto">
              <a:xfrm>
                <a:off x="1824" y="249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53" name="Line 93"/>
              <p:cNvSpPr>
                <a:spLocks noChangeShapeType="1"/>
              </p:cNvSpPr>
              <p:nvPr/>
            </p:nvSpPr>
            <p:spPr bwMode="auto">
              <a:xfrm>
                <a:off x="3408" y="240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54" name="Line 94"/>
              <p:cNvSpPr>
                <a:spLocks noChangeShapeType="1"/>
              </p:cNvSpPr>
              <p:nvPr/>
            </p:nvSpPr>
            <p:spPr bwMode="auto">
              <a:xfrm>
                <a:off x="1824" y="2496"/>
                <a:ext cx="0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55" name="Line 95"/>
              <p:cNvSpPr>
                <a:spLocks noChangeShapeType="1"/>
              </p:cNvSpPr>
              <p:nvPr/>
            </p:nvSpPr>
            <p:spPr bwMode="auto">
              <a:xfrm>
                <a:off x="3168" y="2544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756" name="Line 96"/>
              <p:cNvSpPr>
                <a:spLocks noChangeShapeType="1"/>
              </p:cNvSpPr>
              <p:nvPr/>
            </p:nvSpPr>
            <p:spPr bwMode="auto">
              <a:xfrm>
                <a:off x="2976" y="230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28678" name="Group 97"/>
            <p:cNvGrpSpPr>
              <a:grpSpLocks/>
            </p:cNvGrpSpPr>
            <p:nvPr/>
          </p:nvGrpSpPr>
          <p:grpSpPr bwMode="auto">
            <a:xfrm>
              <a:off x="3024" y="1248"/>
              <a:ext cx="480" cy="1392"/>
              <a:chOff x="3024" y="1248"/>
              <a:chExt cx="480" cy="1392"/>
            </a:xfrm>
          </p:grpSpPr>
          <p:sp>
            <p:nvSpPr>
              <p:cNvPr id="28679" name="Line 98"/>
              <p:cNvSpPr>
                <a:spLocks noChangeShapeType="1"/>
              </p:cNvSpPr>
              <p:nvPr/>
            </p:nvSpPr>
            <p:spPr bwMode="auto">
              <a:xfrm>
                <a:off x="3024" y="2304"/>
                <a:ext cx="2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80" name="Line 99"/>
              <p:cNvSpPr>
                <a:spLocks noChangeShapeType="1"/>
              </p:cNvSpPr>
              <p:nvPr/>
            </p:nvSpPr>
            <p:spPr bwMode="auto">
              <a:xfrm>
                <a:off x="3168" y="2544"/>
                <a:ext cx="1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81" name="AutoShape 100"/>
              <p:cNvSpPr>
                <a:spLocks noChangeArrowheads="1"/>
              </p:cNvSpPr>
              <p:nvPr/>
            </p:nvSpPr>
            <p:spPr bwMode="auto">
              <a:xfrm rot="-5400000">
                <a:off x="3120" y="2352"/>
                <a:ext cx="432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8682" name="Line 101"/>
              <p:cNvSpPr>
                <a:spLocks noChangeShapeType="1"/>
              </p:cNvSpPr>
              <p:nvPr/>
            </p:nvSpPr>
            <p:spPr bwMode="auto">
              <a:xfrm>
                <a:off x="3312" y="1488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83" name="Rectangle 102"/>
              <p:cNvSpPr>
                <a:spLocks noChangeArrowheads="1"/>
              </p:cNvSpPr>
              <p:nvPr/>
            </p:nvSpPr>
            <p:spPr bwMode="auto">
              <a:xfrm>
                <a:off x="3072" y="1248"/>
                <a:ext cx="432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>
                <a:lvl1pPr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ts val="1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en-US" sz="1400" b="0">
                    <a:solidFill>
                      <a:schemeClr val="accent1"/>
                    </a:solidFill>
                  </a:rPr>
                  <a:t>ALUSrc</a:t>
                </a:r>
              </a:p>
            </p:txBody>
          </p:sp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82"/>
          <p:cNvSpPr>
            <a:spLocks noChangeArrowheads="1"/>
          </p:cNvSpPr>
          <p:nvPr/>
        </p:nvSpPr>
        <p:spPr bwMode="auto">
          <a:xfrm>
            <a:off x="533400" y="304800"/>
            <a:ext cx="81534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Adding the Control</a:t>
            </a:r>
          </a:p>
        </p:txBody>
      </p:sp>
      <p:sp>
        <p:nvSpPr>
          <p:cNvPr id="29699" name="Rectangle 283"/>
          <p:cNvSpPr>
            <a:spLocks noChangeArrowheads="1"/>
          </p:cNvSpPr>
          <p:nvPr/>
        </p:nvSpPr>
        <p:spPr bwMode="auto">
          <a:xfrm>
            <a:off x="609600" y="685800"/>
            <a:ext cx="8229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Selecting the operations to perform (ALU, Register File and Memory read/write)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Controlling the flow of data (multiplexor inputs)</a:t>
            </a:r>
          </a:p>
        </p:txBody>
      </p:sp>
      <p:grpSp>
        <p:nvGrpSpPr>
          <p:cNvPr id="29700" name="Group 284"/>
          <p:cNvGrpSpPr>
            <a:grpSpLocks/>
          </p:cNvGrpSpPr>
          <p:nvPr/>
        </p:nvGrpSpPr>
        <p:grpSpPr bwMode="auto">
          <a:xfrm>
            <a:off x="6434138" y="3106738"/>
            <a:ext cx="2413000" cy="431800"/>
            <a:chOff x="2552" y="1160"/>
            <a:chExt cx="1520" cy="272"/>
          </a:xfrm>
        </p:grpSpPr>
        <p:sp>
          <p:nvSpPr>
            <p:cNvPr id="29821" name="Line 285"/>
            <p:cNvSpPr>
              <a:spLocks noChangeShapeType="1"/>
            </p:cNvSpPr>
            <p:nvPr/>
          </p:nvSpPr>
          <p:spPr bwMode="auto">
            <a:xfrm>
              <a:off x="2832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22" name="Line 286"/>
            <p:cNvSpPr>
              <a:spLocks noChangeShapeType="1"/>
            </p:cNvSpPr>
            <p:nvPr/>
          </p:nvSpPr>
          <p:spPr bwMode="auto">
            <a:xfrm>
              <a:off x="2736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23" name="Line 287"/>
            <p:cNvSpPr>
              <a:spLocks noChangeShapeType="1"/>
            </p:cNvSpPr>
            <p:nvPr/>
          </p:nvSpPr>
          <p:spPr bwMode="auto">
            <a:xfrm>
              <a:off x="2928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24" name="Line 288"/>
            <p:cNvSpPr>
              <a:spLocks noChangeShapeType="1"/>
            </p:cNvSpPr>
            <p:nvPr/>
          </p:nvSpPr>
          <p:spPr bwMode="auto">
            <a:xfrm>
              <a:off x="3024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25" name="Line 289"/>
            <p:cNvSpPr>
              <a:spLocks noChangeShapeType="1"/>
            </p:cNvSpPr>
            <p:nvPr/>
          </p:nvSpPr>
          <p:spPr bwMode="auto">
            <a:xfrm>
              <a:off x="3312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26" name="Line 290"/>
            <p:cNvSpPr>
              <a:spLocks noChangeShapeType="1"/>
            </p:cNvSpPr>
            <p:nvPr/>
          </p:nvSpPr>
          <p:spPr bwMode="auto">
            <a:xfrm>
              <a:off x="3216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27" name="Line 291"/>
            <p:cNvSpPr>
              <a:spLocks noChangeShapeType="1"/>
            </p:cNvSpPr>
            <p:nvPr/>
          </p:nvSpPr>
          <p:spPr bwMode="auto">
            <a:xfrm>
              <a:off x="3408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28" name="Line 292"/>
            <p:cNvSpPr>
              <a:spLocks noChangeShapeType="1"/>
            </p:cNvSpPr>
            <p:nvPr/>
          </p:nvSpPr>
          <p:spPr bwMode="auto">
            <a:xfrm>
              <a:off x="3504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29" name="Line 293"/>
            <p:cNvSpPr>
              <a:spLocks noChangeShapeType="1"/>
            </p:cNvSpPr>
            <p:nvPr/>
          </p:nvSpPr>
          <p:spPr bwMode="auto">
            <a:xfrm>
              <a:off x="3792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30" name="Line 294"/>
            <p:cNvSpPr>
              <a:spLocks noChangeShapeType="1"/>
            </p:cNvSpPr>
            <p:nvPr/>
          </p:nvSpPr>
          <p:spPr bwMode="auto">
            <a:xfrm>
              <a:off x="3696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31" name="Line 295"/>
            <p:cNvSpPr>
              <a:spLocks noChangeShapeType="1"/>
            </p:cNvSpPr>
            <p:nvPr/>
          </p:nvSpPr>
          <p:spPr bwMode="auto">
            <a:xfrm>
              <a:off x="3888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32" name="Line 296"/>
            <p:cNvSpPr>
              <a:spLocks noChangeShapeType="1"/>
            </p:cNvSpPr>
            <p:nvPr/>
          </p:nvSpPr>
          <p:spPr bwMode="auto">
            <a:xfrm>
              <a:off x="3984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33" name="Rectangle 297"/>
            <p:cNvSpPr>
              <a:spLocks noChangeArrowheads="1"/>
            </p:cNvSpPr>
            <p:nvPr/>
          </p:nvSpPr>
          <p:spPr bwMode="auto">
            <a:xfrm>
              <a:off x="2552" y="1160"/>
              <a:ext cx="1520" cy="2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834" name="Line 298"/>
            <p:cNvSpPr>
              <a:spLocks noChangeShapeType="1"/>
            </p:cNvSpPr>
            <p:nvPr/>
          </p:nvSpPr>
          <p:spPr bwMode="auto">
            <a:xfrm>
              <a:off x="2640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35" name="Line 299"/>
            <p:cNvSpPr>
              <a:spLocks noChangeShapeType="1"/>
            </p:cNvSpPr>
            <p:nvPr/>
          </p:nvSpPr>
          <p:spPr bwMode="auto">
            <a:xfrm>
              <a:off x="3120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36" name="Line 300"/>
            <p:cNvSpPr>
              <a:spLocks noChangeShapeType="1"/>
            </p:cNvSpPr>
            <p:nvPr/>
          </p:nvSpPr>
          <p:spPr bwMode="auto">
            <a:xfrm>
              <a:off x="3600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9701" name="Rectangle 301"/>
          <p:cNvSpPr>
            <a:spLocks noChangeArrowheads="1"/>
          </p:cNvSpPr>
          <p:nvPr/>
        </p:nvSpPr>
        <p:spPr bwMode="auto">
          <a:xfrm>
            <a:off x="3995738" y="3106738"/>
            <a:ext cx="889000" cy="431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Line 302"/>
          <p:cNvSpPr>
            <a:spLocks noChangeShapeType="1"/>
          </p:cNvSpPr>
          <p:nvPr/>
        </p:nvSpPr>
        <p:spPr bwMode="auto">
          <a:xfrm>
            <a:off x="4592638" y="3106738"/>
            <a:ext cx="0" cy="5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03" name="Line 303"/>
          <p:cNvSpPr>
            <a:spLocks noChangeShapeType="1"/>
          </p:cNvSpPr>
          <p:nvPr/>
        </p:nvSpPr>
        <p:spPr bwMode="auto">
          <a:xfrm>
            <a:off x="4440238" y="3106738"/>
            <a:ext cx="0" cy="5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04" name="Line 304"/>
          <p:cNvSpPr>
            <a:spLocks noChangeShapeType="1"/>
          </p:cNvSpPr>
          <p:nvPr/>
        </p:nvSpPr>
        <p:spPr bwMode="auto">
          <a:xfrm>
            <a:off x="4745038" y="3106738"/>
            <a:ext cx="0" cy="5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05" name="Line 305"/>
          <p:cNvSpPr>
            <a:spLocks noChangeShapeType="1"/>
          </p:cNvSpPr>
          <p:nvPr/>
        </p:nvSpPr>
        <p:spPr bwMode="auto">
          <a:xfrm>
            <a:off x="4287838" y="3106738"/>
            <a:ext cx="0" cy="5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06" name="Line 306"/>
          <p:cNvSpPr>
            <a:spLocks noChangeShapeType="1"/>
          </p:cNvSpPr>
          <p:nvPr/>
        </p:nvSpPr>
        <p:spPr bwMode="auto">
          <a:xfrm>
            <a:off x="4135438" y="3106738"/>
            <a:ext cx="0" cy="5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9707" name="Group 307"/>
          <p:cNvGrpSpPr>
            <a:grpSpLocks/>
          </p:cNvGrpSpPr>
          <p:nvPr/>
        </p:nvGrpSpPr>
        <p:grpSpPr bwMode="auto">
          <a:xfrm>
            <a:off x="4910138" y="3106738"/>
            <a:ext cx="736600" cy="431800"/>
            <a:chOff x="1592" y="1160"/>
            <a:chExt cx="464" cy="272"/>
          </a:xfrm>
        </p:grpSpPr>
        <p:sp>
          <p:nvSpPr>
            <p:cNvPr id="29816" name="Rectangle 308"/>
            <p:cNvSpPr>
              <a:spLocks noChangeArrowheads="1"/>
            </p:cNvSpPr>
            <p:nvPr/>
          </p:nvSpPr>
          <p:spPr bwMode="auto">
            <a:xfrm>
              <a:off x="1592" y="1160"/>
              <a:ext cx="464" cy="2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817" name="Line 309"/>
            <p:cNvSpPr>
              <a:spLocks noChangeShapeType="1"/>
            </p:cNvSpPr>
            <p:nvPr/>
          </p:nvSpPr>
          <p:spPr bwMode="auto">
            <a:xfrm>
              <a:off x="1776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18" name="Line 310"/>
            <p:cNvSpPr>
              <a:spLocks noChangeShapeType="1"/>
            </p:cNvSpPr>
            <p:nvPr/>
          </p:nvSpPr>
          <p:spPr bwMode="auto">
            <a:xfrm>
              <a:off x="1680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19" name="Line 311"/>
            <p:cNvSpPr>
              <a:spLocks noChangeShapeType="1"/>
            </p:cNvSpPr>
            <p:nvPr/>
          </p:nvSpPr>
          <p:spPr bwMode="auto">
            <a:xfrm>
              <a:off x="1872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20" name="Line 312"/>
            <p:cNvSpPr>
              <a:spLocks noChangeShapeType="1"/>
            </p:cNvSpPr>
            <p:nvPr/>
          </p:nvSpPr>
          <p:spPr bwMode="auto">
            <a:xfrm>
              <a:off x="1968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29708" name="Group 313"/>
          <p:cNvGrpSpPr>
            <a:grpSpLocks/>
          </p:cNvGrpSpPr>
          <p:nvPr/>
        </p:nvGrpSpPr>
        <p:grpSpPr bwMode="auto">
          <a:xfrm>
            <a:off x="5672138" y="3106738"/>
            <a:ext cx="736600" cy="431800"/>
            <a:chOff x="2072" y="1160"/>
            <a:chExt cx="464" cy="272"/>
          </a:xfrm>
        </p:grpSpPr>
        <p:sp>
          <p:nvSpPr>
            <p:cNvPr id="29811" name="Rectangle 314"/>
            <p:cNvSpPr>
              <a:spLocks noChangeArrowheads="1"/>
            </p:cNvSpPr>
            <p:nvPr/>
          </p:nvSpPr>
          <p:spPr bwMode="auto">
            <a:xfrm>
              <a:off x="2072" y="1160"/>
              <a:ext cx="464" cy="2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812" name="Line 315"/>
            <p:cNvSpPr>
              <a:spLocks noChangeShapeType="1"/>
            </p:cNvSpPr>
            <p:nvPr/>
          </p:nvSpPr>
          <p:spPr bwMode="auto">
            <a:xfrm>
              <a:off x="2256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13" name="Line 316"/>
            <p:cNvSpPr>
              <a:spLocks noChangeShapeType="1"/>
            </p:cNvSpPr>
            <p:nvPr/>
          </p:nvSpPr>
          <p:spPr bwMode="auto">
            <a:xfrm>
              <a:off x="2160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14" name="Line 317"/>
            <p:cNvSpPr>
              <a:spLocks noChangeShapeType="1"/>
            </p:cNvSpPr>
            <p:nvPr/>
          </p:nvSpPr>
          <p:spPr bwMode="auto">
            <a:xfrm>
              <a:off x="2352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15" name="Line 318"/>
            <p:cNvSpPr>
              <a:spLocks noChangeShapeType="1"/>
            </p:cNvSpPr>
            <p:nvPr/>
          </p:nvSpPr>
          <p:spPr bwMode="auto">
            <a:xfrm>
              <a:off x="2448" y="11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9709" name="Rectangle 319"/>
          <p:cNvSpPr>
            <a:spLocks noChangeArrowheads="1"/>
          </p:cNvSpPr>
          <p:nvPr/>
        </p:nvSpPr>
        <p:spPr bwMode="auto">
          <a:xfrm>
            <a:off x="3048000" y="3141663"/>
            <a:ext cx="9318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accent1"/>
                </a:solidFill>
              </a:rPr>
              <a:t>I-Type: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10" name="Rectangle 320"/>
          <p:cNvSpPr>
            <a:spLocks noChangeArrowheads="1"/>
          </p:cNvSpPr>
          <p:nvPr/>
        </p:nvSpPr>
        <p:spPr bwMode="auto">
          <a:xfrm>
            <a:off x="4038600" y="3217863"/>
            <a:ext cx="4619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accent1"/>
                </a:solidFill>
              </a:rPr>
              <a:t>op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11" name="Rectangle 321"/>
          <p:cNvSpPr>
            <a:spLocks noChangeArrowheads="1"/>
          </p:cNvSpPr>
          <p:nvPr/>
        </p:nvSpPr>
        <p:spPr bwMode="auto">
          <a:xfrm>
            <a:off x="4953000" y="3217863"/>
            <a:ext cx="3984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accent1"/>
                </a:solidFill>
              </a:rPr>
              <a:t>rs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12" name="Rectangle 322"/>
          <p:cNvSpPr>
            <a:spLocks noChangeArrowheads="1"/>
          </p:cNvSpPr>
          <p:nvPr/>
        </p:nvSpPr>
        <p:spPr bwMode="auto">
          <a:xfrm>
            <a:off x="5715000" y="3217863"/>
            <a:ext cx="3476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accent1"/>
                </a:solidFill>
              </a:rPr>
              <a:t>rt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13" name="Rectangle 323"/>
          <p:cNvSpPr>
            <a:spLocks noChangeArrowheads="1"/>
          </p:cNvSpPr>
          <p:nvPr/>
        </p:nvSpPr>
        <p:spPr bwMode="auto">
          <a:xfrm>
            <a:off x="6738938" y="3182938"/>
            <a:ext cx="1743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accent1"/>
                </a:solidFill>
              </a:rPr>
              <a:t>address offset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14" name="Rectangle 324"/>
          <p:cNvSpPr>
            <a:spLocks noChangeArrowheads="1"/>
          </p:cNvSpPr>
          <p:nvPr/>
        </p:nvSpPr>
        <p:spPr bwMode="auto">
          <a:xfrm>
            <a:off x="3843338" y="2801938"/>
            <a:ext cx="434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/>
              <a:t>31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15" name="Rectangle 325"/>
          <p:cNvSpPr>
            <a:spLocks noChangeArrowheads="1"/>
          </p:cNvSpPr>
          <p:nvPr/>
        </p:nvSpPr>
        <p:spPr bwMode="auto">
          <a:xfrm>
            <a:off x="4757738" y="2801938"/>
            <a:ext cx="434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/>
              <a:t>25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16" name="Rectangle 326"/>
          <p:cNvSpPr>
            <a:spLocks noChangeArrowheads="1"/>
          </p:cNvSpPr>
          <p:nvPr/>
        </p:nvSpPr>
        <p:spPr bwMode="auto">
          <a:xfrm>
            <a:off x="5519738" y="2801938"/>
            <a:ext cx="434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/>
              <a:t>20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17" name="Rectangle 327"/>
          <p:cNvSpPr>
            <a:spLocks noChangeArrowheads="1"/>
          </p:cNvSpPr>
          <p:nvPr/>
        </p:nvSpPr>
        <p:spPr bwMode="auto">
          <a:xfrm>
            <a:off x="6281738" y="2801938"/>
            <a:ext cx="434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/>
              <a:t>15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18" name="Rectangle 328"/>
          <p:cNvSpPr>
            <a:spLocks noChangeArrowheads="1"/>
          </p:cNvSpPr>
          <p:nvPr/>
        </p:nvSpPr>
        <p:spPr bwMode="auto">
          <a:xfrm>
            <a:off x="8643938" y="2801938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/>
              <a:t>0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19" name="Rectangle 329"/>
          <p:cNvSpPr>
            <a:spLocks noChangeArrowheads="1"/>
          </p:cNvSpPr>
          <p:nvPr/>
        </p:nvSpPr>
        <p:spPr bwMode="auto">
          <a:xfrm>
            <a:off x="3048000" y="2362200"/>
            <a:ext cx="9699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accent1"/>
                </a:solidFill>
              </a:rPr>
              <a:t>R-type: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grpSp>
        <p:nvGrpSpPr>
          <p:cNvPr id="29720" name="Group 330"/>
          <p:cNvGrpSpPr>
            <a:grpSpLocks/>
          </p:cNvGrpSpPr>
          <p:nvPr/>
        </p:nvGrpSpPr>
        <p:grpSpPr bwMode="auto">
          <a:xfrm>
            <a:off x="3995738" y="2327275"/>
            <a:ext cx="889000" cy="431800"/>
            <a:chOff x="1016" y="728"/>
            <a:chExt cx="560" cy="272"/>
          </a:xfrm>
        </p:grpSpPr>
        <p:sp>
          <p:nvSpPr>
            <p:cNvPr id="29805" name="Rectangle 331"/>
            <p:cNvSpPr>
              <a:spLocks noChangeArrowheads="1"/>
            </p:cNvSpPr>
            <p:nvPr/>
          </p:nvSpPr>
          <p:spPr bwMode="auto">
            <a:xfrm>
              <a:off x="1016" y="728"/>
              <a:ext cx="560" cy="2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806" name="Line 332"/>
            <p:cNvSpPr>
              <a:spLocks noChangeShapeType="1"/>
            </p:cNvSpPr>
            <p:nvPr/>
          </p:nvSpPr>
          <p:spPr bwMode="auto">
            <a:xfrm>
              <a:off x="1392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07" name="Line 333"/>
            <p:cNvSpPr>
              <a:spLocks noChangeShapeType="1"/>
            </p:cNvSpPr>
            <p:nvPr/>
          </p:nvSpPr>
          <p:spPr bwMode="auto">
            <a:xfrm>
              <a:off x="1296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08" name="Line 334"/>
            <p:cNvSpPr>
              <a:spLocks noChangeShapeType="1"/>
            </p:cNvSpPr>
            <p:nvPr/>
          </p:nvSpPr>
          <p:spPr bwMode="auto">
            <a:xfrm>
              <a:off x="1488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09" name="Line 335"/>
            <p:cNvSpPr>
              <a:spLocks noChangeShapeType="1"/>
            </p:cNvSpPr>
            <p:nvPr/>
          </p:nvSpPr>
          <p:spPr bwMode="auto">
            <a:xfrm>
              <a:off x="1200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10" name="Line 336"/>
            <p:cNvSpPr>
              <a:spLocks noChangeShapeType="1"/>
            </p:cNvSpPr>
            <p:nvPr/>
          </p:nvSpPr>
          <p:spPr bwMode="auto">
            <a:xfrm>
              <a:off x="1104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29721" name="Group 337"/>
          <p:cNvGrpSpPr>
            <a:grpSpLocks/>
          </p:cNvGrpSpPr>
          <p:nvPr/>
        </p:nvGrpSpPr>
        <p:grpSpPr bwMode="auto">
          <a:xfrm>
            <a:off x="4910138" y="2327275"/>
            <a:ext cx="736600" cy="431800"/>
            <a:chOff x="1592" y="728"/>
            <a:chExt cx="464" cy="272"/>
          </a:xfrm>
        </p:grpSpPr>
        <p:sp>
          <p:nvSpPr>
            <p:cNvPr id="29800" name="Rectangle 338"/>
            <p:cNvSpPr>
              <a:spLocks noChangeArrowheads="1"/>
            </p:cNvSpPr>
            <p:nvPr/>
          </p:nvSpPr>
          <p:spPr bwMode="auto">
            <a:xfrm>
              <a:off x="1592" y="728"/>
              <a:ext cx="464" cy="2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801" name="Line 339"/>
            <p:cNvSpPr>
              <a:spLocks noChangeShapeType="1"/>
            </p:cNvSpPr>
            <p:nvPr/>
          </p:nvSpPr>
          <p:spPr bwMode="auto">
            <a:xfrm>
              <a:off x="1776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02" name="Line 340"/>
            <p:cNvSpPr>
              <a:spLocks noChangeShapeType="1"/>
            </p:cNvSpPr>
            <p:nvPr/>
          </p:nvSpPr>
          <p:spPr bwMode="auto">
            <a:xfrm>
              <a:off x="1680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03" name="Line 341"/>
            <p:cNvSpPr>
              <a:spLocks noChangeShapeType="1"/>
            </p:cNvSpPr>
            <p:nvPr/>
          </p:nvSpPr>
          <p:spPr bwMode="auto">
            <a:xfrm>
              <a:off x="1872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804" name="Line 342"/>
            <p:cNvSpPr>
              <a:spLocks noChangeShapeType="1"/>
            </p:cNvSpPr>
            <p:nvPr/>
          </p:nvSpPr>
          <p:spPr bwMode="auto">
            <a:xfrm>
              <a:off x="1968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29722" name="Group 343"/>
          <p:cNvGrpSpPr>
            <a:grpSpLocks/>
          </p:cNvGrpSpPr>
          <p:nvPr/>
        </p:nvGrpSpPr>
        <p:grpSpPr bwMode="auto">
          <a:xfrm>
            <a:off x="5672138" y="2327275"/>
            <a:ext cx="736600" cy="431800"/>
            <a:chOff x="2072" y="728"/>
            <a:chExt cx="464" cy="272"/>
          </a:xfrm>
        </p:grpSpPr>
        <p:sp>
          <p:nvSpPr>
            <p:cNvPr id="29795" name="Rectangle 344"/>
            <p:cNvSpPr>
              <a:spLocks noChangeArrowheads="1"/>
            </p:cNvSpPr>
            <p:nvPr/>
          </p:nvSpPr>
          <p:spPr bwMode="auto">
            <a:xfrm>
              <a:off x="2072" y="728"/>
              <a:ext cx="464" cy="2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96" name="Line 345"/>
            <p:cNvSpPr>
              <a:spLocks noChangeShapeType="1"/>
            </p:cNvSpPr>
            <p:nvPr/>
          </p:nvSpPr>
          <p:spPr bwMode="auto">
            <a:xfrm>
              <a:off x="2256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97" name="Line 346"/>
            <p:cNvSpPr>
              <a:spLocks noChangeShapeType="1"/>
            </p:cNvSpPr>
            <p:nvPr/>
          </p:nvSpPr>
          <p:spPr bwMode="auto">
            <a:xfrm>
              <a:off x="2160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98" name="Line 347"/>
            <p:cNvSpPr>
              <a:spLocks noChangeShapeType="1"/>
            </p:cNvSpPr>
            <p:nvPr/>
          </p:nvSpPr>
          <p:spPr bwMode="auto">
            <a:xfrm>
              <a:off x="2352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99" name="Line 348"/>
            <p:cNvSpPr>
              <a:spLocks noChangeShapeType="1"/>
            </p:cNvSpPr>
            <p:nvPr/>
          </p:nvSpPr>
          <p:spPr bwMode="auto">
            <a:xfrm>
              <a:off x="2448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29723" name="Group 349"/>
          <p:cNvGrpSpPr>
            <a:grpSpLocks/>
          </p:cNvGrpSpPr>
          <p:nvPr/>
        </p:nvGrpSpPr>
        <p:grpSpPr bwMode="auto">
          <a:xfrm>
            <a:off x="6434138" y="2327275"/>
            <a:ext cx="736600" cy="431800"/>
            <a:chOff x="2552" y="728"/>
            <a:chExt cx="464" cy="272"/>
          </a:xfrm>
        </p:grpSpPr>
        <p:sp>
          <p:nvSpPr>
            <p:cNvPr id="29790" name="Rectangle 350"/>
            <p:cNvSpPr>
              <a:spLocks noChangeArrowheads="1"/>
            </p:cNvSpPr>
            <p:nvPr/>
          </p:nvSpPr>
          <p:spPr bwMode="auto">
            <a:xfrm>
              <a:off x="2552" y="728"/>
              <a:ext cx="464" cy="2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91" name="Line 351"/>
            <p:cNvSpPr>
              <a:spLocks noChangeShapeType="1"/>
            </p:cNvSpPr>
            <p:nvPr/>
          </p:nvSpPr>
          <p:spPr bwMode="auto">
            <a:xfrm>
              <a:off x="2736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92" name="Line 352"/>
            <p:cNvSpPr>
              <a:spLocks noChangeShapeType="1"/>
            </p:cNvSpPr>
            <p:nvPr/>
          </p:nvSpPr>
          <p:spPr bwMode="auto">
            <a:xfrm>
              <a:off x="2640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93" name="Line 353"/>
            <p:cNvSpPr>
              <a:spLocks noChangeShapeType="1"/>
            </p:cNvSpPr>
            <p:nvPr/>
          </p:nvSpPr>
          <p:spPr bwMode="auto">
            <a:xfrm>
              <a:off x="2832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94" name="Line 354"/>
            <p:cNvSpPr>
              <a:spLocks noChangeShapeType="1"/>
            </p:cNvSpPr>
            <p:nvPr/>
          </p:nvSpPr>
          <p:spPr bwMode="auto">
            <a:xfrm>
              <a:off x="2928" y="7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9724" name="Rectangle 355"/>
          <p:cNvSpPr>
            <a:spLocks noChangeArrowheads="1"/>
          </p:cNvSpPr>
          <p:nvPr/>
        </p:nvSpPr>
        <p:spPr bwMode="auto">
          <a:xfrm>
            <a:off x="7196138" y="2327275"/>
            <a:ext cx="736600" cy="431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25" name="Rectangle 356"/>
          <p:cNvSpPr>
            <a:spLocks noChangeArrowheads="1"/>
          </p:cNvSpPr>
          <p:nvPr/>
        </p:nvSpPr>
        <p:spPr bwMode="auto">
          <a:xfrm>
            <a:off x="7958138" y="2327275"/>
            <a:ext cx="889000" cy="431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26" name="Line 357"/>
          <p:cNvSpPr>
            <a:spLocks noChangeShapeType="1"/>
          </p:cNvSpPr>
          <p:nvPr/>
        </p:nvSpPr>
        <p:spPr bwMode="auto">
          <a:xfrm>
            <a:off x="8555038" y="2327275"/>
            <a:ext cx="0" cy="5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27" name="Line 358"/>
          <p:cNvSpPr>
            <a:spLocks noChangeShapeType="1"/>
          </p:cNvSpPr>
          <p:nvPr/>
        </p:nvSpPr>
        <p:spPr bwMode="auto">
          <a:xfrm>
            <a:off x="8402638" y="2327275"/>
            <a:ext cx="0" cy="5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28" name="Line 359"/>
          <p:cNvSpPr>
            <a:spLocks noChangeShapeType="1"/>
          </p:cNvSpPr>
          <p:nvPr/>
        </p:nvSpPr>
        <p:spPr bwMode="auto">
          <a:xfrm>
            <a:off x="7315200" y="2362200"/>
            <a:ext cx="0" cy="5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29" name="Line 360"/>
          <p:cNvSpPr>
            <a:spLocks noChangeShapeType="1"/>
          </p:cNvSpPr>
          <p:nvPr/>
        </p:nvSpPr>
        <p:spPr bwMode="auto">
          <a:xfrm>
            <a:off x="8250238" y="2327275"/>
            <a:ext cx="0" cy="5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30" name="Line 361"/>
          <p:cNvSpPr>
            <a:spLocks noChangeShapeType="1"/>
          </p:cNvSpPr>
          <p:nvPr/>
        </p:nvSpPr>
        <p:spPr bwMode="auto">
          <a:xfrm>
            <a:off x="8097838" y="2327275"/>
            <a:ext cx="0" cy="5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31" name="Rectangle 362"/>
          <p:cNvSpPr>
            <a:spLocks noChangeArrowheads="1"/>
          </p:cNvSpPr>
          <p:nvPr/>
        </p:nvSpPr>
        <p:spPr bwMode="auto">
          <a:xfrm>
            <a:off x="3886200" y="1981200"/>
            <a:ext cx="4365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/>
              <a:t>31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32" name="Rectangle 363"/>
          <p:cNvSpPr>
            <a:spLocks noChangeArrowheads="1"/>
          </p:cNvSpPr>
          <p:nvPr/>
        </p:nvSpPr>
        <p:spPr bwMode="auto">
          <a:xfrm>
            <a:off x="4800600" y="1981200"/>
            <a:ext cx="4365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/>
              <a:t>25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33" name="Rectangle 364"/>
          <p:cNvSpPr>
            <a:spLocks noChangeArrowheads="1"/>
          </p:cNvSpPr>
          <p:nvPr/>
        </p:nvSpPr>
        <p:spPr bwMode="auto">
          <a:xfrm>
            <a:off x="5562600" y="1981200"/>
            <a:ext cx="4365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/>
              <a:t>20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34" name="Rectangle 365"/>
          <p:cNvSpPr>
            <a:spLocks noChangeArrowheads="1"/>
          </p:cNvSpPr>
          <p:nvPr/>
        </p:nvSpPr>
        <p:spPr bwMode="auto">
          <a:xfrm>
            <a:off x="6324600" y="1981200"/>
            <a:ext cx="4365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/>
              <a:t>15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35" name="Rectangle 366"/>
          <p:cNvSpPr>
            <a:spLocks noChangeArrowheads="1"/>
          </p:cNvSpPr>
          <p:nvPr/>
        </p:nvSpPr>
        <p:spPr bwMode="auto">
          <a:xfrm>
            <a:off x="7848600" y="1981200"/>
            <a:ext cx="3095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/>
              <a:t>5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36" name="Rectangle 367"/>
          <p:cNvSpPr>
            <a:spLocks noChangeArrowheads="1"/>
          </p:cNvSpPr>
          <p:nvPr/>
        </p:nvSpPr>
        <p:spPr bwMode="auto">
          <a:xfrm>
            <a:off x="8610600" y="1981200"/>
            <a:ext cx="3095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/>
              <a:t>0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37" name="Rectangle 368"/>
          <p:cNvSpPr>
            <a:spLocks noChangeArrowheads="1"/>
          </p:cNvSpPr>
          <p:nvPr/>
        </p:nvSpPr>
        <p:spPr bwMode="auto">
          <a:xfrm>
            <a:off x="4038600" y="2438400"/>
            <a:ext cx="4619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accent1"/>
                </a:solidFill>
              </a:rPr>
              <a:t>op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38" name="Rectangle 369"/>
          <p:cNvSpPr>
            <a:spLocks noChangeArrowheads="1"/>
          </p:cNvSpPr>
          <p:nvPr/>
        </p:nvSpPr>
        <p:spPr bwMode="auto">
          <a:xfrm>
            <a:off x="4953000" y="2438400"/>
            <a:ext cx="3984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accent1"/>
                </a:solidFill>
              </a:rPr>
              <a:t>rs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39" name="Rectangle 370"/>
          <p:cNvSpPr>
            <a:spLocks noChangeArrowheads="1"/>
          </p:cNvSpPr>
          <p:nvPr/>
        </p:nvSpPr>
        <p:spPr bwMode="auto">
          <a:xfrm>
            <a:off x="5715000" y="2438400"/>
            <a:ext cx="3476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accent1"/>
                </a:solidFill>
              </a:rPr>
              <a:t>rt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40" name="Rectangle 371"/>
          <p:cNvSpPr>
            <a:spLocks noChangeArrowheads="1"/>
          </p:cNvSpPr>
          <p:nvPr/>
        </p:nvSpPr>
        <p:spPr bwMode="auto">
          <a:xfrm>
            <a:off x="6400800" y="2438400"/>
            <a:ext cx="4111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accent1"/>
                </a:solidFill>
              </a:rPr>
              <a:t>rd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41" name="Rectangle 372"/>
          <p:cNvSpPr>
            <a:spLocks noChangeArrowheads="1"/>
          </p:cNvSpPr>
          <p:nvPr/>
        </p:nvSpPr>
        <p:spPr bwMode="auto">
          <a:xfrm>
            <a:off x="8001000" y="2438400"/>
            <a:ext cx="7413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accent1"/>
                </a:solidFill>
              </a:rPr>
              <a:t>funct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42" name="Rectangle 373"/>
          <p:cNvSpPr>
            <a:spLocks noChangeArrowheads="1"/>
          </p:cNvSpPr>
          <p:nvPr/>
        </p:nvSpPr>
        <p:spPr bwMode="auto">
          <a:xfrm>
            <a:off x="7162800" y="2438400"/>
            <a:ext cx="8556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accent1"/>
                </a:solidFill>
              </a:rPr>
              <a:t>shamt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29743" name="Line 374"/>
          <p:cNvSpPr>
            <a:spLocks noChangeShapeType="1"/>
          </p:cNvSpPr>
          <p:nvPr/>
        </p:nvSpPr>
        <p:spPr bwMode="auto">
          <a:xfrm>
            <a:off x="7467600" y="2362200"/>
            <a:ext cx="0" cy="5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44" name="Line 375"/>
          <p:cNvSpPr>
            <a:spLocks noChangeShapeType="1"/>
          </p:cNvSpPr>
          <p:nvPr/>
        </p:nvSpPr>
        <p:spPr bwMode="auto">
          <a:xfrm>
            <a:off x="7620000" y="2362200"/>
            <a:ext cx="0" cy="5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45" name="Line 376"/>
          <p:cNvSpPr>
            <a:spLocks noChangeShapeType="1"/>
          </p:cNvSpPr>
          <p:nvPr/>
        </p:nvSpPr>
        <p:spPr bwMode="auto">
          <a:xfrm>
            <a:off x="7772400" y="2362200"/>
            <a:ext cx="0" cy="5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46" name="Line 377"/>
          <p:cNvSpPr>
            <a:spLocks noChangeShapeType="1"/>
          </p:cNvSpPr>
          <p:nvPr/>
        </p:nvSpPr>
        <p:spPr bwMode="auto">
          <a:xfrm>
            <a:off x="8686800" y="2362200"/>
            <a:ext cx="0" cy="5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47" name="Rectangle 378"/>
          <p:cNvSpPr>
            <a:spLocks noChangeArrowheads="1"/>
          </p:cNvSpPr>
          <p:nvPr/>
        </p:nvSpPr>
        <p:spPr bwMode="auto">
          <a:xfrm>
            <a:off x="7086600" y="1981200"/>
            <a:ext cx="4365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/>
              <a:t>10</a:t>
            </a:r>
            <a:endParaRPr lang="en-US" altLang="en-US" sz="1800" b="0">
              <a:solidFill>
                <a:schemeClr val="accent1"/>
              </a:solidFill>
            </a:endParaRPr>
          </a:p>
        </p:txBody>
      </p:sp>
      <p:sp>
        <p:nvSpPr>
          <p:cNvPr id="107899" name="Rectangle 379"/>
          <p:cNvSpPr>
            <a:spLocks noChangeArrowheads="1"/>
          </p:cNvSpPr>
          <p:nvPr/>
        </p:nvSpPr>
        <p:spPr bwMode="auto">
          <a:xfrm>
            <a:off x="609600" y="2819400"/>
            <a:ext cx="80772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Observations</a:t>
            </a:r>
          </a:p>
          <a:p>
            <a:pPr lvl="1">
              <a:lnSpc>
                <a:spcPct val="100000"/>
              </a:lnSpc>
            </a:pPr>
            <a:r>
              <a:rPr lang="en-US" altLang="en-US"/>
              <a:t>op field </a:t>
            </a:r>
            <a:r>
              <a:rPr lang="en-US" altLang="en-US">
                <a:solidFill>
                  <a:schemeClr val="accent1"/>
                </a:solidFill>
              </a:rPr>
              <a:t>always</a:t>
            </a:r>
            <a:r>
              <a:rPr lang="en-US" altLang="en-US"/>
              <a:t>                                                                                        		in bits 31-26</a:t>
            </a:r>
          </a:p>
          <a:p>
            <a:pPr lvl="1">
              <a:lnSpc>
                <a:spcPct val="100000"/>
              </a:lnSpc>
            </a:pPr>
            <a:r>
              <a:rPr lang="en-US" altLang="en-US"/>
              <a:t>addr of registers                                                                                            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/>
              <a:t>	to be read are                                                                                               </a:t>
            </a:r>
            <a:r>
              <a:rPr lang="en-US" altLang="en-US">
                <a:solidFill>
                  <a:schemeClr val="accent1"/>
                </a:solidFill>
              </a:rPr>
              <a:t>always</a:t>
            </a:r>
            <a:r>
              <a:rPr lang="en-US" altLang="en-US"/>
              <a:t> specified by the rs field (bits 25-21) and rt field (bits 20-16); for lw and sw rs is the base register</a:t>
            </a:r>
          </a:p>
          <a:p>
            <a:pPr lvl="1">
              <a:lnSpc>
                <a:spcPct val="100000"/>
              </a:lnSpc>
            </a:pPr>
            <a:r>
              <a:rPr lang="en-US" altLang="en-US"/>
              <a:t>addr. of register to be written is in one of </a:t>
            </a:r>
            <a:r>
              <a:rPr lang="en-US" altLang="en-US">
                <a:solidFill>
                  <a:schemeClr val="accent1"/>
                </a:solidFill>
              </a:rPr>
              <a:t>two</a:t>
            </a:r>
            <a:r>
              <a:rPr lang="en-US" altLang="en-US"/>
              <a:t> places – in rt (bits 20-16) for lw; in rd (bits 15-11) for R-type instructions</a:t>
            </a:r>
          </a:p>
          <a:p>
            <a:pPr lvl="1">
              <a:lnSpc>
                <a:spcPct val="100000"/>
              </a:lnSpc>
            </a:pPr>
            <a:r>
              <a:rPr lang="en-US" altLang="en-US"/>
              <a:t>offset for beq, lw, and sw </a:t>
            </a:r>
            <a:r>
              <a:rPr lang="en-US" altLang="en-US">
                <a:solidFill>
                  <a:schemeClr val="accent1"/>
                </a:solidFill>
              </a:rPr>
              <a:t>always</a:t>
            </a:r>
            <a:r>
              <a:rPr lang="en-US" altLang="en-US"/>
              <a:t> in bits 15-0</a:t>
            </a:r>
          </a:p>
        </p:txBody>
      </p:sp>
      <p:grpSp>
        <p:nvGrpSpPr>
          <p:cNvPr id="29749" name="Group 380"/>
          <p:cNvGrpSpPr>
            <a:grpSpLocks/>
          </p:cNvGrpSpPr>
          <p:nvPr/>
        </p:nvGrpSpPr>
        <p:grpSpPr bwMode="auto">
          <a:xfrm>
            <a:off x="3048000" y="3581400"/>
            <a:ext cx="5872163" cy="744538"/>
            <a:chOff x="1920" y="2352"/>
            <a:chExt cx="3698" cy="469"/>
          </a:xfrm>
        </p:grpSpPr>
        <p:sp>
          <p:nvSpPr>
            <p:cNvPr id="29750" name="Rectangle 381"/>
            <p:cNvSpPr>
              <a:spLocks noChangeArrowheads="1"/>
            </p:cNvSpPr>
            <p:nvPr/>
          </p:nvSpPr>
          <p:spPr bwMode="auto">
            <a:xfrm>
              <a:off x="1920" y="2544"/>
              <a:ext cx="58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accent1"/>
                  </a:solidFill>
                </a:rPr>
                <a:t>J-type: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grpSp>
          <p:nvGrpSpPr>
            <p:cNvPr id="29751" name="Group 382"/>
            <p:cNvGrpSpPr>
              <a:grpSpLocks/>
            </p:cNvGrpSpPr>
            <p:nvPr/>
          </p:nvGrpSpPr>
          <p:grpSpPr bwMode="auto">
            <a:xfrm>
              <a:off x="2517" y="2544"/>
              <a:ext cx="560" cy="272"/>
              <a:chOff x="1016" y="728"/>
              <a:chExt cx="560" cy="272"/>
            </a:xfrm>
          </p:grpSpPr>
          <p:sp>
            <p:nvSpPr>
              <p:cNvPr id="29784" name="Rectangle 383"/>
              <p:cNvSpPr>
                <a:spLocks noChangeArrowheads="1"/>
              </p:cNvSpPr>
              <p:nvPr/>
            </p:nvSpPr>
            <p:spPr bwMode="auto">
              <a:xfrm>
                <a:off x="1016" y="728"/>
                <a:ext cx="560" cy="2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85" name="Line 384"/>
              <p:cNvSpPr>
                <a:spLocks noChangeShapeType="1"/>
              </p:cNvSpPr>
              <p:nvPr/>
            </p:nvSpPr>
            <p:spPr bwMode="auto">
              <a:xfrm>
                <a:off x="1392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9786" name="Line 385"/>
              <p:cNvSpPr>
                <a:spLocks noChangeShapeType="1"/>
              </p:cNvSpPr>
              <p:nvPr/>
            </p:nvSpPr>
            <p:spPr bwMode="auto">
              <a:xfrm>
                <a:off x="1296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9787" name="Line 386"/>
              <p:cNvSpPr>
                <a:spLocks noChangeShapeType="1"/>
              </p:cNvSpPr>
              <p:nvPr/>
            </p:nvSpPr>
            <p:spPr bwMode="auto">
              <a:xfrm>
                <a:off x="1488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9788" name="Line 387"/>
              <p:cNvSpPr>
                <a:spLocks noChangeShapeType="1"/>
              </p:cNvSpPr>
              <p:nvPr/>
            </p:nvSpPr>
            <p:spPr bwMode="auto">
              <a:xfrm>
                <a:off x="1200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9789" name="Line 388"/>
              <p:cNvSpPr>
                <a:spLocks noChangeShapeType="1"/>
              </p:cNvSpPr>
              <p:nvPr/>
            </p:nvSpPr>
            <p:spPr bwMode="auto">
              <a:xfrm>
                <a:off x="1104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29752" name="Rectangle 389"/>
            <p:cNvSpPr>
              <a:spLocks noChangeArrowheads="1"/>
            </p:cNvSpPr>
            <p:nvPr/>
          </p:nvSpPr>
          <p:spPr bwMode="auto">
            <a:xfrm>
              <a:off x="3072" y="2544"/>
              <a:ext cx="2501" cy="2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53" name="Rectangle 390"/>
            <p:cNvSpPr>
              <a:spLocks noChangeArrowheads="1"/>
            </p:cNvSpPr>
            <p:nvPr/>
          </p:nvSpPr>
          <p:spPr bwMode="auto">
            <a:xfrm>
              <a:off x="2448" y="2352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0"/>
                <a:t>31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9754" name="Rectangle 391"/>
            <p:cNvSpPr>
              <a:spLocks noChangeArrowheads="1"/>
            </p:cNvSpPr>
            <p:nvPr/>
          </p:nvSpPr>
          <p:spPr bwMode="auto">
            <a:xfrm>
              <a:off x="3024" y="2352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0"/>
                <a:t>25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9755" name="Rectangle 392"/>
            <p:cNvSpPr>
              <a:spLocks noChangeArrowheads="1"/>
            </p:cNvSpPr>
            <p:nvPr/>
          </p:nvSpPr>
          <p:spPr bwMode="auto">
            <a:xfrm>
              <a:off x="5424" y="2352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0"/>
                <a:t>0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9756" name="Rectangle 393"/>
            <p:cNvSpPr>
              <a:spLocks noChangeArrowheads="1"/>
            </p:cNvSpPr>
            <p:nvPr/>
          </p:nvSpPr>
          <p:spPr bwMode="auto">
            <a:xfrm>
              <a:off x="2544" y="2592"/>
              <a:ext cx="29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accent1"/>
                  </a:solidFill>
                </a:rPr>
                <a:t>op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9757" name="Rectangle 394"/>
            <p:cNvSpPr>
              <a:spLocks noChangeArrowheads="1"/>
            </p:cNvSpPr>
            <p:nvPr/>
          </p:nvSpPr>
          <p:spPr bwMode="auto">
            <a:xfrm>
              <a:off x="3696" y="2592"/>
              <a:ext cx="110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chemeClr val="accent1"/>
                  </a:solidFill>
                </a:rPr>
                <a:t>target address</a:t>
              </a:r>
              <a:endParaRPr lang="en-US" altLang="en-US" sz="1800" b="0">
                <a:solidFill>
                  <a:schemeClr val="accent1"/>
                </a:solidFill>
              </a:endParaRPr>
            </a:p>
          </p:txBody>
        </p:sp>
        <p:sp>
          <p:nvSpPr>
            <p:cNvPr id="29758" name="Line 395"/>
            <p:cNvSpPr>
              <a:spLocks noChangeShapeType="1"/>
            </p:cNvSpPr>
            <p:nvPr/>
          </p:nvSpPr>
          <p:spPr bwMode="auto">
            <a:xfrm>
              <a:off x="5389" y="255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59" name="Line 396"/>
            <p:cNvSpPr>
              <a:spLocks noChangeShapeType="1"/>
            </p:cNvSpPr>
            <p:nvPr/>
          </p:nvSpPr>
          <p:spPr bwMode="auto">
            <a:xfrm>
              <a:off x="5293" y="255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60" name="Line 397"/>
            <p:cNvSpPr>
              <a:spLocks noChangeShapeType="1"/>
            </p:cNvSpPr>
            <p:nvPr/>
          </p:nvSpPr>
          <p:spPr bwMode="auto">
            <a:xfrm>
              <a:off x="5197" y="255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61" name="Line 398"/>
            <p:cNvSpPr>
              <a:spLocks noChangeShapeType="1"/>
            </p:cNvSpPr>
            <p:nvPr/>
          </p:nvSpPr>
          <p:spPr bwMode="auto">
            <a:xfrm>
              <a:off x="5101" y="255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62" name="Line 399"/>
            <p:cNvSpPr>
              <a:spLocks noChangeShapeType="1"/>
            </p:cNvSpPr>
            <p:nvPr/>
          </p:nvSpPr>
          <p:spPr bwMode="auto">
            <a:xfrm>
              <a:off x="4992" y="255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63" name="Line 400"/>
            <p:cNvSpPr>
              <a:spLocks noChangeShapeType="1"/>
            </p:cNvSpPr>
            <p:nvPr/>
          </p:nvSpPr>
          <p:spPr bwMode="auto">
            <a:xfrm>
              <a:off x="4896" y="255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64" name="Line 401"/>
            <p:cNvSpPr>
              <a:spLocks noChangeShapeType="1"/>
            </p:cNvSpPr>
            <p:nvPr/>
          </p:nvSpPr>
          <p:spPr bwMode="auto">
            <a:xfrm>
              <a:off x="4800" y="255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65" name="Line 402"/>
            <p:cNvSpPr>
              <a:spLocks noChangeShapeType="1"/>
            </p:cNvSpPr>
            <p:nvPr/>
          </p:nvSpPr>
          <p:spPr bwMode="auto">
            <a:xfrm>
              <a:off x="4704" y="255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66" name="Line 403"/>
            <p:cNvSpPr>
              <a:spLocks noChangeShapeType="1"/>
            </p:cNvSpPr>
            <p:nvPr/>
          </p:nvSpPr>
          <p:spPr bwMode="auto">
            <a:xfrm>
              <a:off x="4525" y="255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67" name="Line 404"/>
            <p:cNvSpPr>
              <a:spLocks noChangeShapeType="1"/>
            </p:cNvSpPr>
            <p:nvPr/>
          </p:nvSpPr>
          <p:spPr bwMode="auto">
            <a:xfrm>
              <a:off x="4429" y="255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68" name="Line 405"/>
            <p:cNvSpPr>
              <a:spLocks noChangeShapeType="1"/>
            </p:cNvSpPr>
            <p:nvPr/>
          </p:nvSpPr>
          <p:spPr bwMode="auto">
            <a:xfrm>
              <a:off x="4333" y="255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69" name="Line 406"/>
            <p:cNvSpPr>
              <a:spLocks noChangeShapeType="1"/>
            </p:cNvSpPr>
            <p:nvPr/>
          </p:nvSpPr>
          <p:spPr bwMode="auto">
            <a:xfrm>
              <a:off x="4237" y="255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70" name="Line 407"/>
            <p:cNvSpPr>
              <a:spLocks noChangeShapeType="1"/>
            </p:cNvSpPr>
            <p:nvPr/>
          </p:nvSpPr>
          <p:spPr bwMode="auto">
            <a:xfrm>
              <a:off x="4608" y="254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71" name="Line 408"/>
            <p:cNvSpPr>
              <a:spLocks noChangeShapeType="1"/>
            </p:cNvSpPr>
            <p:nvPr/>
          </p:nvSpPr>
          <p:spPr bwMode="auto">
            <a:xfrm>
              <a:off x="4128" y="255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72" name="Line 409"/>
            <p:cNvSpPr>
              <a:spLocks noChangeShapeType="1"/>
            </p:cNvSpPr>
            <p:nvPr/>
          </p:nvSpPr>
          <p:spPr bwMode="auto">
            <a:xfrm>
              <a:off x="4032" y="255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73" name="Line 410"/>
            <p:cNvSpPr>
              <a:spLocks noChangeShapeType="1"/>
            </p:cNvSpPr>
            <p:nvPr/>
          </p:nvSpPr>
          <p:spPr bwMode="auto">
            <a:xfrm>
              <a:off x="3936" y="255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74" name="Line 411"/>
            <p:cNvSpPr>
              <a:spLocks noChangeShapeType="1"/>
            </p:cNvSpPr>
            <p:nvPr/>
          </p:nvSpPr>
          <p:spPr bwMode="auto">
            <a:xfrm>
              <a:off x="3840" y="255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75" name="Line 412"/>
            <p:cNvSpPr>
              <a:spLocks noChangeShapeType="1"/>
            </p:cNvSpPr>
            <p:nvPr/>
          </p:nvSpPr>
          <p:spPr bwMode="auto">
            <a:xfrm>
              <a:off x="3661" y="25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76" name="Line 413"/>
            <p:cNvSpPr>
              <a:spLocks noChangeShapeType="1"/>
            </p:cNvSpPr>
            <p:nvPr/>
          </p:nvSpPr>
          <p:spPr bwMode="auto">
            <a:xfrm>
              <a:off x="3565" y="25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77" name="Line 414"/>
            <p:cNvSpPr>
              <a:spLocks noChangeShapeType="1"/>
            </p:cNvSpPr>
            <p:nvPr/>
          </p:nvSpPr>
          <p:spPr bwMode="auto">
            <a:xfrm>
              <a:off x="3469" y="25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78" name="Line 415"/>
            <p:cNvSpPr>
              <a:spLocks noChangeShapeType="1"/>
            </p:cNvSpPr>
            <p:nvPr/>
          </p:nvSpPr>
          <p:spPr bwMode="auto">
            <a:xfrm>
              <a:off x="3373" y="25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79" name="Line 416"/>
            <p:cNvSpPr>
              <a:spLocks noChangeShapeType="1"/>
            </p:cNvSpPr>
            <p:nvPr/>
          </p:nvSpPr>
          <p:spPr bwMode="auto">
            <a:xfrm>
              <a:off x="3744" y="255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80" name="Line 417"/>
            <p:cNvSpPr>
              <a:spLocks noChangeShapeType="1"/>
            </p:cNvSpPr>
            <p:nvPr/>
          </p:nvSpPr>
          <p:spPr bwMode="auto">
            <a:xfrm>
              <a:off x="3264" y="25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81" name="Line 418"/>
            <p:cNvSpPr>
              <a:spLocks noChangeShapeType="1"/>
            </p:cNvSpPr>
            <p:nvPr/>
          </p:nvSpPr>
          <p:spPr bwMode="auto">
            <a:xfrm>
              <a:off x="3168" y="25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82" name="Line 419"/>
            <p:cNvSpPr>
              <a:spLocks noChangeShapeType="1"/>
            </p:cNvSpPr>
            <p:nvPr/>
          </p:nvSpPr>
          <p:spPr bwMode="auto">
            <a:xfrm>
              <a:off x="3072" y="2560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83" name="Line 420"/>
            <p:cNvSpPr>
              <a:spLocks noChangeShapeType="1"/>
            </p:cNvSpPr>
            <p:nvPr/>
          </p:nvSpPr>
          <p:spPr bwMode="auto">
            <a:xfrm>
              <a:off x="5472" y="2544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99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533400" y="304800"/>
            <a:ext cx="80772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Single Cycle Datapath with Control Unit</a:t>
            </a:r>
          </a:p>
        </p:txBody>
      </p:sp>
      <p:grpSp>
        <p:nvGrpSpPr>
          <p:cNvPr id="30723" name="Group 5"/>
          <p:cNvGrpSpPr>
            <a:grpSpLocks/>
          </p:cNvGrpSpPr>
          <p:nvPr/>
        </p:nvGrpSpPr>
        <p:grpSpPr bwMode="auto">
          <a:xfrm>
            <a:off x="1752600" y="914400"/>
            <a:ext cx="381000" cy="990600"/>
            <a:chOff x="1392" y="2880"/>
            <a:chExt cx="288" cy="480"/>
          </a:xfrm>
        </p:grpSpPr>
        <p:sp>
          <p:nvSpPr>
            <p:cNvPr id="30879" name="Line 6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80" name="Line 7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81" name="Line 8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82" name="Line 9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83" name="Line 10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84" name="Line 11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85" name="Line 12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0724" name="Rectangle 13"/>
          <p:cNvSpPr>
            <a:spLocks noChangeArrowheads="1"/>
          </p:cNvSpPr>
          <p:nvPr/>
        </p:nvSpPr>
        <p:spPr bwMode="auto">
          <a:xfrm>
            <a:off x="1052513" y="3581400"/>
            <a:ext cx="1447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Rectangle 14"/>
          <p:cNvSpPr>
            <a:spLocks noChangeArrowheads="1"/>
          </p:cNvSpPr>
          <p:nvPr/>
        </p:nvSpPr>
        <p:spPr bwMode="auto">
          <a:xfrm>
            <a:off x="519113" y="3962400"/>
            <a:ext cx="2286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26" name="Line 15"/>
          <p:cNvSpPr>
            <a:spLocks noChangeShapeType="1"/>
          </p:cNvSpPr>
          <p:nvPr/>
        </p:nvSpPr>
        <p:spPr bwMode="auto">
          <a:xfrm>
            <a:off x="747713" y="4343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27" name="Line 16"/>
          <p:cNvSpPr>
            <a:spLocks noChangeShapeType="1"/>
          </p:cNvSpPr>
          <p:nvPr/>
        </p:nvSpPr>
        <p:spPr bwMode="auto">
          <a:xfrm>
            <a:off x="838200" y="1066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28" name="Line 17"/>
          <p:cNvSpPr>
            <a:spLocks noChangeShapeType="1"/>
          </p:cNvSpPr>
          <p:nvPr/>
        </p:nvSpPr>
        <p:spPr bwMode="auto">
          <a:xfrm>
            <a:off x="1371600" y="1752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29" name="Text Box 18"/>
          <p:cNvSpPr txBox="1">
            <a:spLocks noChangeArrowheads="1"/>
          </p:cNvSpPr>
          <p:nvPr/>
        </p:nvSpPr>
        <p:spPr bwMode="auto">
          <a:xfrm>
            <a:off x="976313" y="4114800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</a:t>
            </a:r>
          </a:p>
          <a:p>
            <a:r>
              <a:rPr lang="en-US" altLang="en-US" sz="1200" b="0"/>
              <a:t>Address</a:t>
            </a:r>
          </a:p>
        </p:txBody>
      </p:sp>
      <p:sp>
        <p:nvSpPr>
          <p:cNvPr id="30730" name="Text Box 19"/>
          <p:cNvSpPr txBox="1">
            <a:spLocks noChangeArrowheads="1"/>
          </p:cNvSpPr>
          <p:nvPr/>
        </p:nvSpPr>
        <p:spPr bwMode="auto">
          <a:xfrm>
            <a:off x="1738313" y="4191000"/>
            <a:ext cx="869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Instr[31-0]</a:t>
            </a:r>
          </a:p>
        </p:txBody>
      </p:sp>
      <p:sp>
        <p:nvSpPr>
          <p:cNvPr id="30731" name="Text Box 20"/>
          <p:cNvSpPr txBox="1">
            <a:spLocks noChangeArrowheads="1"/>
          </p:cNvSpPr>
          <p:nvPr/>
        </p:nvSpPr>
        <p:spPr bwMode="auto">
          <a:xfrm>
            <a:off x="1281113" y="3657600"/>
            <a:ext cx="973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Instruction</a:t>
            </a:r>
          </a:p>
          <a:p>
            <a:pPr algn="ctr"/>
            <a:r>
              <a:rPr lang="en-US" altLang="en-US" sz="1200"/>
              <a:t>Memory</a:t>
            </a:r>
          </a:p>
        </p:txBody>
      </p:sp>
      <p:sp>
        <p:nvSpPr>
          <p:cNvPr id="30732" name="Text Box 21"/>
          <p:cNvSpPr txBox="1">
            <a:spLocks noChangeArrowheads="1"/>
          </p:cNvSpPr>
          <p:nvPr/>
        </p:nvSpPr>
        <p:spPr bwMode="auto">
          <a:xfrm>
            <a:off x="1752600" y="12954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Add</a:t>
            </a:r>
          </a:p>
        </p:txBody>
      </p:sp>
      <p:sp>
        <p:nvSpPr>
          <p:cNvPr id="30733" name="Text Box 22"/>
          <p:cNvSpPr txBox="1">
            <a:spLocks noChangeArrowheads="1"/>
          </p:cNvSpPr>
          <p:nvPr/>
        </p:nvSpPr>
        <p:spPr bwMode="auto">
          <a:xfrm>
            <a:off x="442913" y="4191000"/>
            <a:ext cx="3952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PC</a:t>
            </a:r>
          </a:p>
        </p:txBody>
      </p:sp>
      <p:sp>
        <p:nvSpPr>
          <p:cNvPr id="30734" name="Line 23"/>
          <p:cNvSpPr>
            <a:spLocks noChangeShapeType="1"/>
          </p:cNvSpPr>
          <p:nvPr/>
        </p:nvSpPr>
        <p:spPr bwMode="auto">
          <a:xfrm>
            <a:off x="228600" y="838200"/>
            <a:ext cx="685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35" name="Line 24"/>
          <p:cNvSpPr>
            <a:spLocks noChangeShapeType="1"/>
          </p:cNvSpPr>
          <p:nvPr/>
        </p:nvSpPr>
        <p:spPr bwMode="auto">
          <a:xfrm>
            <a:off x="214313" y="4343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36" name="Text Box 25"/>
          <p:cNvSpPr txBox="1">
            <a:spLocks noChangeArrowheads="1"/>
          </p:cNvSpPr>
          <p:nvPr/>
        </p:nvSpPr>
        <p:spPr bwMode="auto">
          <a:xfrm>
            <a:off x="1143000" y="16002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4</a:t>
            </a:r>
          </a:p>
        </p:txBody>
      </p:sp>
      <p:sp>
        <p:nvSpPr>
          <p:cNvPr id="30737" name="Rectangle 26"/>
          <p:cNvSpPr>
            <a:spLocks noChangeArrowheads="1"/>
          </p:cNvSpPr>
          <p:nvPr/>
        </p:nvSpPr>
        <p:spPr bwMode="auto">
          <a:xfrm>
            <a:off x="3505200" y="3581400"/>
            <a:ext cx="1447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38" name="Line 27"/>
          <p:cNvSpPr>
            <a:spLocks noChangeShapeType="1"/>
          </p:cNvSpPr>
          <p:nvPr/>
        </p:nvSpPr>
        <p:spPr bwMode="auto">
          <a:xfrm>
            <a:off x="2500313" y="4343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39" name="Line 28"/>
          <p:cNvSpPr>
            <a:spLocks noChangeShapeType="1"/>
          </p:cNvSpPr>
          <p:nvPr/>
        </p:nvSpPr>
        <p:spPr bwMode="auto">
          <a:xfrm>
            <a:off x="2652713" y="4114800"/>
            <a:ext cx="852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40" name="Line 29"/>
          <p:cNvSpPr>
            <a:spLocks noChangeShapeType="1"/>
          </p:cNvSpPr>
          <p:nvPr/>
        </p:nvSpPr>
        <p:spPr bwMode="auto">
          <a:xfrm>
            <a:off x="2652713" y="4648200"/>
            <a:ext cx="471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41" name="Line 30"/>
          <p:cNvSpPr>
            <a:spLocks noChangeShapeType="1"/>
          </p:cNvSpPr>
          <p:nvPr/>
        </p:nvSpPr>
        <p:spPr bwMode="auto">
          <a:xfrm>
            <a:off x="8382000" y="4724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42" name="Line 31"/>
          <p:cNvSpPr>
            <a:spLocks noChangeShapeType="1"/>
          </p:cNvSpPr>
          <p:nvPr/>
        </p:nvSpPr>
        <p:spPr bwMode="auto">
          <a:xfrm>
            <a:off x="2652713" y="3733800"/>
            <a:ext cx="852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43" name="Line 32"/>
          <p:cNvSpPr>
            <a:spLocks noChangeShapeType="1"/>
          </p:cNvSpPr>
          <p:nvPr/>
        </p:nvSpPr>
        <p:spPr bwMode="auto">
          <a:xfrm>
            <a:off x="4953000" y="3962400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44" name="Line 33"/>
          <p:cNvSpPr>
            <a:spLocks noChangeShapeType="1"/>
          </p:cNvSpPr>
          <p:nvPr/>
        </p:nvSpPr>
        <p:spPr bwMode="auto">
          <a:xfrm>
            <a:off x="5105400" y="457200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45" name="Line 34"/>
          <p:cNvSpPr>
            <a:spLocks noChangeShapeType="1"/>
          </p:cNvSpPr>
          <p:nvPr/>
        </p:nvSpPr>
        <p:spPr bwMode="auto">
          <a:xfrm>
            <a:off x="6477000" y="5715000"/>
            <a:ext cx="193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46" name="Line 35"/>
          <p:cNvSpPr>
            <a:spLocks noChangeShapeType="1"/>
          </p:cNvSpPr>
          <p:nvPr/>
        </p:nvSpPr>
        <p:spPr bwMode="auto">
          <a:xfrm>
            <a:off x="6324600" y="4343400"/>
            <a:ext cx="17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47" name="Text Box 36"/>
          <p:cNvSpPr txBox="1">
            <a:spLocks noChangeArrowheads="1"/>
          </p:cNvSpPr>
          <p:nvPr/>
        </p:nvSpPr>
        <p:spPr bwMode="auto">
          <a:xfrm>
            <a:off x="3429000" y="47244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Data</a:t>
            </a:r>
          </a:p>
        </p:txBody>
      </p:sp>
      <p:sp>
        <p:nvSpPr>
          <p:cNvPr id="30748" name="Text Box 37"/>
          <p:cNvSpPr txBox="1">
            <a:spLocks noChangeArrowheads="1"/>
          </p:cNvSpPr>
          <p:nvPr/>
        </p:nvSpPr>
        <p:spPr bwMode="auto">
          <a:xfrm>
            <a:off x="3429000" y="35814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1</a:t>
            </a:r>
          </a:p>
        </p:txBody>
      </p:sp>
      <p:sp>
        <p:nvSpPr>
          <p:cNvPr id="30749" name="Text Box 38"/>
          <p:cNvSpPr txBox="1">
            <a:spLocks noChangeArrowheads="1"/>
          </p:cNvSpPr>
          <p:nvPr/>
        </p:nvSpPr>
        <p:spPr bwMode="auto">
          <a:xfrm>
            <a:off x="3429000" y="39624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2</a:t>
            </a:r>
          </a:p>
        </p:txBody>
      </p:sp>
      <p:sp>
        <p:nvSpPr>
          <p:cNvPr id="30750" name="Text Box 39"/>
          <p:cNvSpPr txBox="1">
            <a:spLocks noChangeArrowheads="1"/>
          </p:cNvSpPr>
          <p:nvPr/>
        </p:nvSpPr>
        <p:spPr bwMode="auto">
          <a:xfrm>
            <a:off x="3429000" y="43434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Addr</a:t>
            </a:r>
          </a:p>
        </p:txBody>
      </p:sp>
      <p:sp>
        <p:nvSpPr>
          <p:cNvPr id="30751" name="Text Box 40"/>
          <p:cNvSpPr txBox="1">
            <a:spLocks noChangeArrowheads="1"/>
          </p:cNvSpPr>
          <p:nvPr/>
        </p:nvSpPr>
        <p:spPr bwMode="auto">
          <a:xfrm>
            <a:off x="3752850" y="3810000"/>
            <a:ext cx="7921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Register</a:t>
            </a:r>
          </a:p>
          <a:p>
            <a:pPr algn="ctr"/>
            <a:endParaRPr lang="en-US" altLang="en-US" sz="1200"/>
          </a:p>
          <a:p>
            <a:pPr algn="ctr"/>
            <a:r>
              <a:rPr lang="en-US" altLang="en-US" sz="1200"/>
              <a:t>File</a:t>
            </a:r>
          </a:p>
        </p:txBody>
      </p:sp>
      <p:sp>
        <p:nvSpPr>
          <p:cNvPr id="30752" name="Text Box 41"/>
          <p:cNvSpPr txBox="1">
            <a:spLocks noChangeArrowheads="1"/>
          </p:cNvSpPr>
          <p:nvPr/>
        </p:nvSpPr>
        <p:spPr bwMode="auto">
          <a:xfrm>
            <a:off x="4343400" y="37338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1</a:t>
            </a:r>
          </a:p>
        </p:txBody>
      </p:sp>
      <p:sp>
        <p:nvSpPr>
          <p:cNvPr id="30753" name="Text Box 42"/>
          <p:cNvSpPr txBox="1">
            <a:spLocks noChangeArrowheads="1"/>
          </p:cNvSpPr>
          <p:nvPr/>
        </p:nvSpPr>
        <p:spPr bwMode="auto">
          <a:xfrm>
            <a:off x="4368800" y="44196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2</a:t>
            </a:r>
          </a:p>
        </p:txBody>
      </p:sp>
      <p:sp>
        <p:nvSpPr>
          <p:cNvPr id="30754" name="Freeform 43"/>
          <p:cNvSpPr>
            <a:spLocks/>
          </p:cNvSpPr>
          <p:nvPr/>
        </p:nvSpPr>
        <p:spPr bwMode="auto">
          <a:xfrm>
            <a:off x="5791200" y="3657600"/>
            <a:ext cx="533400" cy="1295400"/>
          </a:xfrm>
          <a:custGeom>
            <a:avLst/>
            <a:gdLst>
              <a:gd name="T0" fmla="*/ 0 w 388"/>
              <a:gd name="T1" fmla="*/ 0 h 1099"/>
              <a:gd name="T2" fmla="*/ 0 w 388"/>
              <a:gd name="T3" fmla="*/ 2147483646 h 1099"/>
              <a:gd name="T4" fmla="*/ 2147483646 w 388"/>
              <a:gd name="T5" fmla="*/ 2147483646 h 1099"/>
              <a:gd name="T6" fmla="*/ 0 w 388"/>
              <a:gd name="T7" fmla="*/ 2147483646 h 1099"/>
              <a:gd name="T8" fmla="*/ 0 w 388"/>
              <a:gd name="T9" fmla="*/ 2147483646 h 1099"/>
              <a:gd name="T10" fmla="*/ 2147483646 w 388"/>
              <a:gd name="T11" fmla="*/ 2147483646 h 1099"/>
              <a:gd name="T12" fmla="*/ 2147483646 w 388"/>
              <a:gd name="T13" fmla="*/ 2147483646 h 1099"/>
              <a:gd name="T14" fmla="*/ 0 w 388"/>
              <a:gd name="T15" fmla="*/ 0 h 109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8"/>
              <a:gd name="T25" fmla="*/ 0 h 1099"/>
              <a:gd name="T26" fmla="*/ 388 w 388"/>
              <a:gd name="T27" fmla="*/ 1099 h 109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8" h="1099">
                <a:moveTo>
                  <a:pt x="0" y="0"/>
                </a:moveTo>
                <a:lnTo>
                  <a:pt x="0" y="427"/>
                </a:lnTo>
                <a:lnTo>
                  <a:pt x="111" y="553"/>
                </a:lnTo>
                <a:lnTo>
                  <a:pt x="0" y="671"/>
                </a:lnTo>
                <a:lnTo>
                  <a:pt x="0" y="1098"/>
                </a:lnTo>
                <a:lnTo>
                  <a:pt x="387" y="790"/>
                </a:lnTo>
                <a:lnTo>
                  <a:pt x="387" y="30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55" name="Rectangle 44"/>
          <p:cNvSpPr>
            <a:spLocks noChangeArrowheads="1"/>
          </p:cNvSpPr>
          <p:nvPr/>
        </p:nvSpPr>
        <p:spPr bwMode="auto">
          <a:xfrm>
            <a:off x="5892800" y="4267200"/>
            <a:ext cx="5064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ALU</a:t>
            </a:r>
          </a:p>
        </p:txBody>
      </p:sp>
      <p:sp>
        <p:nvSpPr>
          <p:cNvPr id="30756" name="Rectangle 45"/>
          <p:cNvSpPr>
            <a:spLocks noChangeArrowheads="1"/>
          </p:cNvSpPr>
          <p:nvPr/>
        </p:nvSpPr>
        <p:spPr bwMode="auto">
          <a:xfrm>
            <a:off x="5791200" y="32766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ovf</a:t>
            </a:r>
          </a:p>
        </p:txBody>
      </p:sp>
      <p:sp>
        <p:nvSpPr>
          <p:cNvPr id="30757" name="Rectangle 46"/>
          <p:cNvSpPr>
            <a:spLocks noChangeArrowheads="1"/>
          </p:cNvSpPr>
          <p:nvPr/>
        </p:nvSpPr>
        <p:spPr bwMode="auto">
          <a:xfrm>
            <a:off x="5943600" y="3886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zero</a:t>
            </a:r>
          </a:p>
        </p:txBody>
      </p:sp>
      <p:sp>
        <p:nvSpPr>
          <p:cNvPr id="30758" name="Line 47"/>
          <p:cNvSpPr>
            <a:spLocks noChangeShapeType="1"/>
          </p:cNvSpPr>
          <p:nvPr/>
        </p:nvSpPr>
        <p:spPr bwMode="auto">
          <a:xfrm>
            <a:off x="6096000" y="4724400"/>
            <a:ext cx="0" cy="533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59" name="Line 48"/>
          <p:cNvSpPr>
            <a:spLocks noChangeShapeType="1"/>
          </p:cNvSpPr>
          <p:nvPr/>
        </p:nvSpPr>
        <p:spPr bwMode="auto">
          <a:xfrm>
            <a:off x="4191000" y="2971800"/>
            <a:ext cx="0" cy="609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60" name="Rectangle 49"/>
          <p:cNvSpPr>
            <a:spLocks noChangeArrowheads="1"/>
          </p:cNvSpPr>
          <p:nvPr/>
        </p:nvSpPr>
        <p:spPr bwMode="auto">
          <a:xfrm>
            <a:off x="4191000" y="29718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RegWrite</a:t>
            </a:r>
          </a:p>
        </p:txBody>
      </p:sp>
      <p:sp>
        <p:nvSpPr>
          <p:cNvPr id="30761" name="Line 50"/>
          <p:cNvSpPr>
            <a:spLocks noChangeShapeType="1"/>
          </p:cNvSpPr>
          <p:nvPr/>
        </p:nvSpPr>
        <p:spPr bwMode="auto">
          <a:xfrm flipV="1">
            <a:off x="5943600" y="3505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62" name="Line 51"/>
          <p:cNvSpPr>
            <a:spLocks noChangeShapeType="1"/>
          </p:cNvSpPr>
          <p:nvPr/>
        </p:nvSpPr>
        <p:spPr bwMode="auto">
          <a:xfrm flipV="1">
            <a:off x="6248400" y="2209800"/>
            <a:ext cx="0" cy="1752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63" name="Line 52"/>
          <p:cNvSpPr>
            <a:spLocks noChangeShapeType="1"/>
          </p:cNvSpPr>
          <p:nvPr/>
        </p:nvSpPr>
        <p:spPr bwMode="auto">
          <a:xfrm>
            <a:off x="8991600" y="44958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64" name="Rectangle 53"/>
          <p:cNvSpPr>
            <a:spLocks noChangeArrowheads="1"/>
          </p:cNvSpPr>
          <p:nvPr/>
        </p:nvSpPr>
        <p:spPr bwMode="auto">
          <a:xfrm>
            <a:off x="6858000" y="3581400"/>
            <a:ext cx="1447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65" name="Line 54"/>
          <p:cNvSpPr>
            <a:spLocks noChangeShapeType="1"/>
          </p:cNvSpPr>
          <p:nvPr/>
        </p:nvSpPr>
        <p:spPr bwMode="auto">
          <a:xfrm>
            <a:off x="8305800" y="4343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66" name="Line 55"/>
          <p:cNvSpPr>
            <a:spLocks noChangeShapeType="1"/>
          </p:cNvSpPr>
          <p:nvPr/>
        </p:nvSpPr>
        <p:spPr bwMode="auto">
          <a:xfrm>
            <a:off x="6477000" y="3886200"/>
            <a:ext cx="4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67" name="Line 56"/>
          <p:cNvSpPr>
            <a:spLocks noChangeShapeType="1"/>
          </p:cNvSpPr>
          <p:nvPr/>
        </p:nvSpPr>
        <p:spPr bwMode="auto">
          <a:xfrm>
            <a:off x="6629400" y="4724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68" name="Text Box 57"/>
          <p:cNvSpPr txBox="1">
            <a:spLocks noChangeArrowheads="1"/>
          </p:cNvSpPr>
          <p:nvPr/>
        </p:nvSpPr>
        <p:spPr bwMode="auto">
          <a:xfrm>
            <a:off x="6781800" y="4038600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Data</a:t>
            </a:r>
          </a:p>
          <a:p>
            <a:pPr algn="ctr"/>
            <a:r>
              <a:rPr lang="en-US" altLang="en-US" sz="1200"/>
              <a:t>Memory</a:t>
            </a:r>
          </a:p>
        </p:txBody>
      </p:sp>
      <p:sp>
        <p:nvSpPr>
          <p:cNvPr id="30769" name="Text Box 58"/>
          <p:cNvSpPr txBox="1">
            <a:spLocks noChangeArrowheads="1"/>
          </p:cNvSpPr>
          <p:nvPr/>
        </p:nvSpPr>
        <p:spPr bwMode="auto">
          <a:xfrm>
            <a:off x="6781800" y="3733800"/>
            <a:ext cx="741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Address</a:t>
            </a:r>
          </a:p>
        </p:txBody>
      </p:sp>
      <p:sp>
        <p:nvSpPr>
          <p:cNvPr id="30770" name="Text Box 59"/>
          <p:cNvSpPr txBox="1">
            <a:spLocks noChangeArrowheads="1"/>
          </p:cNvSpPr>
          <p:nvPr/>
        </p:nvSpPr>
        <p:spPr bwMode="auto">
          <a:xfrm>
            <a:off x="6781800" y="45720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Data</a:t>
            </a:r>
          </a:p>
        </p:txBody>
      </p:sp>
      <p:sp>
        <p:nvSpPr>
          <p:cNvPr id="30771" name="Text Box 60"/>
          <p:cNvSpPr txBox="1">
            <a:spLocks noChangeArrowheads="1"/>
          </p:cNvSpPr>
          <p:nvPr/>
        </p:nvSpPr>
        <p:spPr bwMode="auto">
          <a:xfrm>
            <a:off x="7467600" y="4191000"/>
            <a:ext cx="909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Data</a:t>
            </a:r>
          </a:p>
        </p:txBody>
      </p:sp>
      <p:sp>
        <p:nvSpPr>
          <p:cNvPr id="30772" name="Line 61"/>
          <p:cNvSpPr>
            <a:spLocks noChangeShapeType="1"/>
          </p:cNvSpPr>
          <p:nvPr/>
        </p:nvSpPr>
        <p:spPr bwMode="auto">
          <a:xfrm>
            <a:off x="7543800" y="2667000"/>
            <a:ext cx="0" cy="914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73" name="Rectangle 62"/>
          <p:cNvSpPr>
            <a:spLocks noChangeArrowheads="1"/>
          </p:cNvSpPr>
          <p:nvPr/>
        </p:nvSpPr>
        <p:spPr bwMode="auto">
          <a:xfrm>
            <a:off x="6553200" y="24384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MemWrite</a:t>
            </a:r>
          </a:p>
        </p:txBody>
      </p:sp>
      <p:sp>
        <p:nvSpPr>
          <p:cNvPr id="30774" name="Rectangle 63"/>
          <p:cNvSpPr>
            <a:spLocks noChangeArrowheads="1"/>
          </p:cNvSpPr>
          <p:nvPr/>
        </p:nvSpPr>
        <p:spPr bwMode="auto">
          <a:xfrm>
            <a:off x="7848600" y="21336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MemRead</a:t>
            </a:r>
          </a:p>
        </p:txBody>
      </p:sp>
      <p:sp>
        <p:nvSpPr>
          <p:cNvPr id="30775" name="Line 64"/>
          <p:cNvSpPr>
            <a:spLocks noChangeShapeType="1"/>
          </p:cNvSpPr>
          <p:nvPr/>
        </p:nvSpPr>
        <p:spPr bwMode="auto">
          <a:xfrm>
            <a:off x="7543800" y="5029200"/>
            <a:ext cx="0" cy="304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76" name="Line 65"/>
          <p:cNvSpPr>
            <a:spLocks noChangeShapeType="1"/>
          </p:cNvSpPr>
          <p:nvPr/>
        </p:nvSpPr>
        <p:spPr bwMode="auto">
          <a:xfrm>
            <a:off x="3276600" y="6477000"/>
            <a:ext cx="571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77" name="Line 66"/>
          <p:cNvSpPr>
            <a:spLocks noChangeShapeType="1"/>
          </p:cNvSpPr>
          <p:nvPr/>
        </p:nvSpPr>
        <p:spPr bwMode="auto">
          <a:xfrm>
            <a:off x="50546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78" name="Line 67"/>
          <p:cNvSpPr>
            <a:spLocks noChangeShapeType="1"/>
          </p:cNvSpPr>
          <p:nvPr/>
        </p:nvSpPr>
        <p:spPr bwMode="auto">
          <a:xfrm>
            <a:off x="4811713" y="5562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79" name="Oval 68"/>
          <p:cNvSpPr>
            <a:spLocks noChangeArrowheads="1"/>
          </p:cNvSpPr>
          <p:nvPr/>
        </p:nvSpPr>
        <p:spPr bwMode="auto">
          <a:xfrm>
            <a:off x="4202113" y="5181600"/>
            <a:ext cx="609600" cy="838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80" name="Rectangle 69"/>
          <p:cNvSpPr>
            <a:spLocks noChangeArrowheads="1"/>
          </p:cNvSpPr>
          <p:nvPr/>
        </p:nvSpPr>
        <p:spPr bwMode="auto">
          <a:xfrm>
            <a:off x="4252913" y="5334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000000"/>
                </a:solidFill>
              </a:rPr>
              <a:t>Sign</a:t>
            </a:r>
          </a:p>
          <a:p>
            <a:pPr algn="ctr"/>
            <a:r>
              <a:rPr lang="en-US" altLang="en-US" sz="1200">
                <a:solidFill>
                  <a:srgbClr val="000000"/>
                </a:solidFill>
              </a:rPr>
              <a:t>Extend</a:t>
            </a:r>
          </a:p>
        </p:txBody>
      </p:sp>
      <p:sp>
        <p:nvSpPr>
          <p:cNvPr id="30781" name="Line 70"/>
          <p:cNvSpPr>
            <a:spLocks noChangeShapeType="1"/>
          </p:cNvSpPr>
          <p:nvPr/>
        </p:nvSpPr>
        <p:spPr bwMode="auto">
          <a:xfrm>
            <a:off x="2640013" y="5562600"/>
            <a:ext cx="156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82" name="Line 71"/>
          <p:cNvSpPr>
            <a:spLocks noChangeShapeType="1"/>
          </p:cNvSpPr>
          <p:nvPr/>
        </p:nvSpPr>
        <p:spPr bwMode="auto">
          <a:xfrm>
            <a:off x="3871913" y="5486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83" name="Line 72"/>
          <p:cNvSpPr>
            <a:spLocks noChangeShapeType="1"/>
          </p:cNvSpPr>
          <p:nvPr/>
        </p:nvSpPr>
        <p:spPr bwMode="auto">
          <a:xfrm>
            <a:off x="4887913" y="5486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84" name="Text Box 73"/>
          <p:cNvSpPr txBox="1">
            <a:spLocks noChangeArrowheads="1"/>
          </p:cNvSpPr>
          <p:nvPr/>
        </p:nvSpPr>
        <p:spPr bwMode="auto">
          <a:xfrm>
            <a:off x="3871913" y="55626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16</a:t>
            </a:r>
          </a:p>
        </p:txBody>
      </p:sp>
      <p:sp>
        <p:nvSpPr>
          <p:cNvPr id="30785" name="Text Box 74"/>
          <p:cNvSpPr txBox="1">
            <a:spLocks noChangeArrowheads="1"/>
          </p:cNvSpPr>
          <p:nvPr/>
        </p:nvSpPr>
        <p:spPr bwMode="auto">
          <a:xfrm>
            <a:off x="4887913" y="55626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32</a:t>
            </a:r>
          </a:p>
        </p:txBody>
      </p:sp>
      <p:sp>
        <p:nvSpPr>
          <p:cNvPr id="30786" name="Line 75"/>
          <p:cNvSpPr>
            <a:spLocks noChangeShapeType="1"/>
          </p:cNvSpPr>
          <p:nvPr/>
        </p:nvSpPr>
        <p:spPr bwMode="auto">
          <a:xfrm>
            <a:off x="5054600" y="4572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87" name="Line 76"/>
          <p:cNvSpPr>
            <a:spLocks noChangeShapeType="1"/>
          </p:cNvSpPr>
          <p:nvPr/>
        </p:nvSpPr>
        <p:spPr bwMode="auto">
          <a:xfrm>
            <a:off x="8382000" y="4724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88" name="Line 77"/>
          <p:cNvSpPr>
            <a:spLocks noChangeShapeType="1"/>
          </p:cNvSpPr>
          <p:nvPr/>
        </p:nvSpPr>
        <p:spPr bwMode="auto">
          <a:xfrm>
            <a:off x="5181600" y="4953000"/>
            <a:ext cx="17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89" name="Line 78"/>
          <p:cNvSpPr>
            <a:spLocks noChangeShapeType="1"/>
          </p:cNvSpPr>
          <p:nvPr/>
        </p:nvSpPr>
        <p:spPr bwMode="auto">
          <a:xfrm>
            <a:off x="3276600" y="4876800"/>
            <a:ext cx="25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90" name="AutoShape 79"/>
          <p:cNvSpPr>
            <a:spLocks noChangeArrowheads="1"/>
          </p:cNvSpPr>
          <p:nvPr/>
        </p:nvSpPr>
        <p:spPr bwMode="auto">
          <a:xfrm rot="-5400000">
            <a:off x="8382000" y="4419600"/>
            <a:ext cx="6858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91" name="Line 80"/>
          <p:cNvSpPr>
            <a:spLocks noChangeShapeType="1"/>
          </p:cNvSpPr>
          <p:nvPr/>
        </p:nvSpPr>
        <p:spPr bwMode="auto">
          <a:xfrm>
            <a:off x="8839200" y="4495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92" name="AutoShape 81"/>
          <p:cNvSpPr>
            <a:spLocks noChangeArrowheads="1"/>
          </p:cNvSpPr>
          <p:nvPr/>
        </p:nvSpPr>
        <p:spPr bwMode="auto">
          <a:xfrm rot="-5400000">
            <a:off x="5092700" y="4610100"/>
            <a:ext cx="7620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93" name="Line 82"/>
          <p:cNvSpPr>
            <a:spLocks noChangeShapeType="1"/>
          </p:cNvSpPr>
          <p:nvPr/>
        </p:nvSpPr>
        <p:spPr bwMode="auto">
          <a:xfrm>
            <a:off x="5588000" y="4724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94" name="Line 83"/>
          <p:cNvSpPr>
            <a:spLocks noChangeShapeType="1"/>
          </p:cNvSpPr>
          <p:nvPr/>
        </p:nvSpPr>
        <p:spPr bwMode="auto">
          <a:xfrm>
            <a:off x="3276600" y="48768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95" name="Line 84"/>
          <p:cNvSpPr>
            <a:spLocks noChangeShapeType="1"/>
          </p:cNvSpPr>
          <p:nvPr/>
        </p:nvSpPr>
        <p:spPr bwMode="auto">
          <a:xfrm>
            <a:off x="8686800" y="2514600"/>
            <a:ext cx="0" cy="1752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96" name="Rectangle 85"/>
          <p:cNvSpPr>
            <a:spLocks noChangeArrowheads="1"/>
          </p:cNvSpPr>
          <p:nvPr/>
        </p:nvSpPr>
        <p:spPr bwMode="auto">
          <a:xfrm>
            <a:off x="7162800" y="22860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MemtoReg</a:t>
            </a:r>
          </a:p>
        </p:txBody>
      </p:sp>
      <p:sp>
        <p:nvSpPr>
          <p:cNvPr id="30797" name="Rectangle 86"/>
          <p:cNvSpPr>
            <a:spLocks noChangeArrowheads="1"/>
          </p:cNvSpPr>
          <p:nvPr/>
        </p:nvSpPr>
        <p:spPr bwMode="auto">
          <a:xfrm>
            <a:off x="4343400" y="25908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ALUSrc</a:t>
            </a:r>
          </a:p>
        </p:txBody>
      </p:sp>
      <p:sp>
        <p:nvSpPr>
          <p:cNvPr id="30798" name="Oval 87"/>
          <p:cNvSpPr>
            <a:spLocks noChangeArrowheads="1"/>
          </p:cNvSpPr>
          <p:nvPr/>
        </p:nvSpPr>
        <p:spPr bwMode="auto">
          <a:xfrm>
            <a:off x="5410200" y="1600200"/>
            <a:ext cx="4572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99" name="Rectangle 88"/>
          <p:cNvSpPr>
            <a:spLocks noChangeArrowheads="1"/>
          </p:cNvSpPr>
          <p:nvPr/>
        </p:nvSpPr>
        <p:spPr bwMode="auto">
          <a:xfrm>
            <a:off x="5410200" y="1600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Shift</a:t>
            </a:r>
          </a:p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left 2</a:t>
            </a:r>
          </a:p>
        </p:txBody>
      </p:sp>
      <p:sp>
        <p:nvSpPr>
          <p:cNvPr id="30800" name="Line 89"/>
          <p:cNvSpPr>
            <a:spLocks noChangeShapeType="1"/>
          </p:cNvSpPr>
          <p:nvPr/>
        </p:nvSpPr>
        <p:spPr bwMode="auto">
          <a:xfrm>
            <a:off x="5181600" y="1905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01" name="Line 90"/>
          <p:cNvSpPr>
            <a:spLocks noChangeShapeType="1"/>
          </p:cNvSpPr>
          <p:nvPr/>
        </p:nvSpPr>
        <p:spPr bwMode="auto">
          <a:xfrm>
            <a:off x="5181600" y="1447800"/>
            <a:ext cx="928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30802" name="Group 91"/>
          <p:cNvGrpSpPr>
            <a:grpSpLocks/>
          </p:cNvGrpSpPr>
          <p:nvPr/>
        </p:nvGrpSpPr>
        <p:grpSpPr bwMode="auto">
          <a:xfrm>
            <a:off x="6096000" y="1143000"/>
            <a:ext cx="381000" cy="914400"/>
            <a:chOff x="1392" y="2880"/>
            <a:chExt cx="288" cy="480"/>
          </a:xfrm>
        </p:grpSpPr>
        <p:sp>
          <p:nvSpPr>
            <p:cNvPr id="30872" name="Line 92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73" name="Line 93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74" name="Line 94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75" name="Line 95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76" name="Line 96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77" name="Line 97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78" name="Line 98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0803" name="Text Box 99"/>
          <p:cNvSpPr txBox="1">
            <a:spLocks noChangeArrowheads="1"/>
          </p:cNvSpPr>
          <p:nvPr/>
        </p:nvSpPr>
        <p:spPr bwMode="auto">
          <a:xfrm>
            <a:off x="6096000" y="14478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Add</a:t>
            </a:r>
          </a:p>
        </p:txBody>
      </p:sp>
      <p:sp>
        <p:nvSpPr>
          <p:cNvPr id="30804" name="Line 100"/>
          <p:cNvSpPr>
            <a:spLocks noChangeShapeType="1"/>
          </p:cNvSpPr>
          <p:nvPr/>
        </p:nvSpPr>
        <p:spPr bwMode="auto">
          <a:xfrm>
            <a:off x="5853113" y="1905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05" name="Line 101"/>
          <p:cNvSpPr>
            <a:spLocks noChangeShapeType="1"/>
          </p:cNvSpPr>
          <p:nvPr/>
        </p:nvSpPr>
        <p:spPr bwMode="auto">
          <a:xfrm>
            <a:off x="64770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06" name="Line 102"/>
          <p:cNvSpPr>
            <a:spLocks noChangeShapeType="1"/>
          </p:cNvSpPr>
          <p:nvPr/>
        </p:nvSpPr>
        <p:spPr bwMode="auto">
          <a:xfrm>
            <a:off x="838200" y="10668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07" name="AutoShape 103"/>
          <p:cNvSpPr>
            <a:spLocks noChangeArrowheads="1"/>
          </p:cNvSpPr>
          <p:nvPr/>
        </p:nvSpPr>
        <p:spPr bwMode="auto">
          <a:xfrm rot="-5400000">
            <a:off x="6400800" y="1219200"/>
            <a:ext cx="8382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08" name="Line 104"/>
          <p:cNvSpPr>
            <a:spLocks noChangeShapeType="1"/>
          </p:cNvSpPr>
          <p:nvPr/>
        </p:nvSpPr>
        <p:spPr bwMode="auto">
          <a:xfrm>
            <a:off x="5181600" y="1066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09" name="Line 105"/>
          <p:cNvSpPr>
            <a:spLocks noChangeShapeType="1"/>
          </p:cNvSpPr>
          <p:nvPr/>
        </p:nvSpPr>
        <p:spPr bwMode="auto">
          <a:xfrm>
            <a:off x="5181600" y="1066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10" name="Line 106"/>
          <p:cNvSpPr>
            <a:spLocks noChangeShapeType="1"/>
          </p:cNvSpPr>
          <p:nvPr/>
        </p:nvSpPr>
        <p:spPr bwMode="auto">
          <a:xfrm>
            <a:off x="6934200" y="1371600"/>
            <a:ext cx="17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11" name="Line 107"/>
          <p:cNvSpPr>
            <a:spLocks noChangeShapeType="1"/>
          </p:cNvSpPr>
          <p:nvPr/>
        </p:nvSpPr>
        <p:spPr bwMode="auto">
          <a:xfrm>
            <a:off x="6858000" y="1600200"/>
            <a:ext cx="0" cy="533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12" name="Rectangle 108"/>
          <p:cNvSpPr>
            <a:spLocks noChangeArrowheads="1"/>
          </p:cNvSpPr>
          <p:nvPr/>
        </p:nvSpPr>
        <p:spPr bwMode="auto">
          <a:xfrm>
            <a:off x="6858000" y="17526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PCSrc</a:t>
            </a:r>
          </a:p>
        </p:txBody>
      </p:sp>
      <p:sp>
        <p:nvSpPr>
          <p:cNvPr id="30813" name="Line 109"/>
          <p:cNvSpPr>
            <a:spLocks noChangeShapeType="1"/>
          </p:cNvSpPr>
          <p:nvPr/>
        </p:nvSpPr>
        <p:spPr bwMode="auto">
          <a:xfrm>
            <a:off x="6629400" y="4724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14" name="AutoShape 110"/>
          <p:cNvSpPr>
            <a:spLocks noChangeArrowheads="1"/>
          </p:cNvSpPr>
          <p:nvPr/>
        </p:nvSpPr>
        <p:spPr bwMode="auto">
          <a:xfrm rot="-5400000">
            <a:off x="2933700" y="4381500"/>
            <a:ext cx="6096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1712886253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15" name="Line 111"/>
          <p:cNvSpPr>
            <a:spLocks noChangeShapeType="1"/>
          </p:cNvSpPr>
          <p:nvPr/>
        </p:nvSpPr>
        <p:spPr bwMode="auto">
          <a:xfrm>
            <a:off x="33528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16" name="Line 112"/>
          <p:cNvSpPr>
            <a:spLocks noChangeShapeType="1"/>
          </p:cNvSpPr>
          <p:nvPr/>
        </p:nvSpPr>
        <p:spPr bwMode="auto">
          <a:xfrm>
            <a:off x="2957513" y="4114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17" name="Line 113"/>
          <p:cNvSpPr>
            <a:spLocks noChangeShapeType="1"/>
          </p:cNvSpPr>
          <p:nvPr/>
        </p:nvSpPr>
        <p:spPr bwMode="auto">
          <a:xfrm>
            <a:off x="2957513" y="4343400"/>
            <a:ext cx="1666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18" name="Line 114"/>
          <p:cNvSpPr>
            <a:spLocks noChangeShapeType="1"/>
          </p:cNvSpPr>
          <p:nvPr/>
        </p:nvSpPr>
        <p:spPr bwMode="auto">
          <a:xfrm>
            <a:off x="3200400" y="2971800"/>
            <a:ext cx="0" cy="1295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19" name="Rectangle 115"/>
          <p:cNvSpPr>
            <a:spLocks noChangeArrowheads="1"/>
          </p:cNvSpPr>
          <p:nvPr/>
        </p:nvSpPr>
        <p:spPr bwMode="auto">
          <a:xfrm>
            <a:off x="2667000" y="3124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RegDst</a:t>
            </a:r>
          </a:p>
        </p:txBody>
      </p:sp>
      <p:sp>
        <p:nvSpPr>
          <p:cNvPr id="30820" name="Oval 116"/>
          <p:cNvSpPr>
            <a:spLocks noChangeArrowheads="1"/>
          </p:cNvSpPr>
          <p:nvPr/>
        </p:nvSpPr>
        <p:spPr bwMode="auto">
          <a:xfrm>
            <a:off x="5791200" y="5257800"/>
            <a:ext cx="609600" cy="7620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821" name="Rectangle 117"/>
          <p:cNvSpPr>
            <a:spLocks noChangeArrowheads="1"/>
          </p:cNvSpPr>
          <p:nvPr/>
        </p:nvSpPr>
        <p:spPr bwMode="auto">
          <a:xfrm>
            <a:off x="5867400" y="5410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accent1"/>
                </a:solidFill>
              </a:rPr>
              <a:t>ALU</a:t>
            </a:r>
          </a:p>
          <a:p>
            <a:pPr algn="ctr"/>
            <a:r>
              <a:rPr lang="en-US" altLang="en-US" sz="1200">
                <a:solidFill>
                  <a:schemeClr val="accent1"/>
                </a:solidFill>
              </a:rPr>
              <a:t>control</a:t>
            </a:r>
          </a:p>
        </p:txBody>
      </p:sp>
      <p:sp>
        <p:nvSpPr>
          <p:cNvPr id="30822" name="Line 118"/>
          <p:cNvSpPr>
            <a:spLocks noChangeShapeType="1"/>
          </p:cNvSpPr>
          <p:nvPr/>
        </p:nvSpPr>
        <p:spPr bwMode="auto">
          <a:xfrm>
            <a:off x="3657600" y="61722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23" name="Line 119"/>
          <p:cNvSpPr>
            <a:spLocks noChangeShapeType="1"/>
          </p:cNvSpPr>
          <p:nvPr/>
        </p:nvSpPr>
        <p:spPr bwMode="auto">
          <a:xfrm>
            <a:off x="5548313" y="5486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24" name="Rectangle 120"/>
          <p:cNvSpPr>
            <a:spLocks noChangeArrowheads="1"/>
          </p:cNvSpPr>
          <p:nvPr/>
        </p:nvSpPr>
        <p:spPr bwMode="auto">
          <a:xfrm>
            <a:off x="8610600" y="4191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0825" name="Rectangle 121"/>
          <p:cNvSpPr>
            <a:spLocks noChangeArrowheads="1"/>
          </p:cNvSpPr>
          <p:nvPr/>
        </p:nvSpPr>
        <p:spPr bwMode="auto">
          <a:xfrm>
            <a:off x="5410200" y="4800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0826" name="Rectangle 122"/>
          <p:cNvSpPr>
            <a:spLocks noChangeArrowheads="1"/>
          </p:cNvSpPr>
          <p:nvPr/>
        </p:nvSpPr>
        <p:spPr bwMode="auto">
          <a:xfrm>
            <a:off x="3124200" y="44958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0827" name="Rectangle 123"/>
          <p:cNvSpPr>
            <a:spLocks noChangeArrowheads="1"/>
          </p:cNvSpPr>
          <p:nvPr/>
        </p:nvSpPr>
        <p:spPr bwMode="auto">
          <a:xfrm>
            <a:off x="3124200" y="4191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0828" name="Rectangle 124"/>
          <p:cNvSpPr>
            <a:spLocks noChangeArrowheads="1"/>
          </p:cNvSpPr>
          <p:nvPr/>
        </p:nvSpPr>
        <p:spPr bwMode="auto">
          <a:xfrm>
            <a:off x="5410200" y="4419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0829" name="Rectangle 125"/>
          <p:cNvSpPr>
            <a:spLocks noChangeArrowheads="1"/>
          </p:cNvSpPr>
          <p:nvPr/>
        </p:nvSpPr>
        <p:spPr bwMode="auto">
          <a:xfrm>
            <a:off x="8610600" y="4572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0830" name="Rectangle 126"/>
          <p:cNvSpPr>
            <a:spLocks noChangeArrowheads="1"/>
          </p:cNvSpPr>
          <p:nvPr/>
        </p:nvSpPr>
        <p:spPr bwMode="auto">
          <a:xfrm>
            <a:off x="6705600" y="990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0831" name="Rectangle 127"/>
          <p:cNvSpPr>
            <a:spLocks noChangeArrowheads="1"/>
          </p:cNvSpPr>
          <p:nvPr/>
        </p:nvSpPr>
        <p:spPr bwMode="auto">
          <a:xfrm>
            <a:off x="6705600" y="14478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0832" name="Rectangle 128"/>
          <p:cNvSpPr>
            <a:spLocks noChangeArrowheads="1"/>
          </p:cNvSpPr>
          <p:nvPr/>
        </p:nvSpPr>
        <p:spPr bwMode="auto">
          <a:xfrm>
            <a:off x="2514600" y="1905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ALUOp</a:t>
            </a:r>
          </a:p>
        </p:txBody>
      </p:sp>
      <p:sp>
        <p:nvSpPr>
          <p:cNvPr id="30833" name="Line 129"/>
          <p:cNvSpPr>
            <a:spLocks noChangeShapeType="1"/>
          </p:cNvSpPr>
          <p:nvPr/>
        </p:nvSpPr>
        <p:spPr bwMode="auto">
          <a:xfrm>
            <a:off x="6096000" y="6019800"/>
            <a:ext cx="0" cy="3048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34" name="Rectangle 130"/>
          <p:cNvSpPr>
            <a:spLocks noChangeArrowheads="1"/>
          </p:cNvSpPr>
          <p:nvPr/>
        </p:nvSpPr>
        <p:spPr bwMode="auto">
          <a:xfrm>
            <a:off x="4724400" y="5867400"/>
            <a:ext cx="7620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Instr[5-0]</a:t>
            </a:r>
          </a:p>
        </p:txBody>
      </p:sp>
      <p:sp>
        <p:nvSpPr>
          <p:cNvPr id="30835" name="Rectangle 131"/>
          <p:cNvSpPr>
            <a:spLocks noChangeArrowheads="1"/>
          </p:cNvSpPr>
          <p:nvPr/>
        </p:nvSpPr>
        <p:spPr bwMode="auto">
          <a:xfrm>
            <a:off x="2667000" y="53340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Instr[15-0]</a:t>
            </a:r>
          </a:p>
        </p:txBody>
      </p:sp>
      <p:sp>
        <p:nvSpPr>
          <p:cNvPr id="30836" name="Rectangle 132"/>
          <p:cNvSpPr>
            <a:spLocks noChangeArrowheads="1"/>
          </p:cNvSpPr>
          <p:nvPr/>
        </p:nvSpPr>
        <p:spPr bwMode="auto">
          <a:xfrm>
            <a:off x="2652713" y="35052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Instr[25-21]</a:t>
            </a:r>
          </a:p>
        </p:txBody>
      </p:sp>
      <p:sp>
        <p:nvSpPr>
          <p:cNvPr id="30837" name="Rectangle 133"/>
          <p:cNvSpPr>
            <a:spLocks noChangeArrowheads="1"/>
          </p:cNvSpPr>
          <p:nvPr/>
        </p:nvSpPr>
        <p:spPr bwMode="auto">
          <a:xfrm>
            <a:off x="2652713" y="38862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Instr[20-16]</a:t>
            </a:r>
          </a:p>
        </p:txBody>
      </p:sp>
      <p:sp>
        <p:nvSpPr>
          <p:cNvPr id="30838" name="Text Box 134"/>
          <p:cNvSpPr txBox="1">
            <a:spLocks noChangeArrowheads="1"/>
          </p:cNvSpPr>
          <p:nvPr/>
        </p:nvSpPr>
        <p:spPr bwMode="auto">
          <a:xfrm>
            <a:off x="2576513" y="4648200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Instr[15  -11]</a:t>
            </a:r>
          </a:p>
        </p:txBody>
      </p:sp>
      <p:sp>
        <p:nvSpPr>
          <p:cNvPr id="30839" name="Line 135"/>
          <p:cNvSpPr>
            <a:spLocks noChangeShapeType="1"/>
          </p:cNvSpPr>
          <p:nvPr/>
        </p:nvSpPr>
        <p:spPr bwMode="auto">
          <a:xfrm>
            <a:off x="228600" y="8382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40" name="Line 136"/>
          <p:cNvSpPr>
            <a:spLocks noChangeShapeType="1"/>
          </p:cNvSpPr>
          <p:nvPr/>
        </p:nvSpPr>
        <p:spPr bwMode="auto">
          <a:xfrm>
            <a:off x="7086600" y="838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41" name="Line 137"/>
          <p:cNvSpPr>
            <a:spLocks noChangeShapeType="1"/>
          </p:cNvSpPr>
          <p:nvPr/>
        </p:nvSpPr>
        <p:spPr bwMode="auto">
          <a:xfrm>
            <a:off x="5181600" y="4953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42" name="Oval 138"/>
          <p:cNvSpPr>
            <a:spLocks noChangeArrowheads="1"/>
          </p:cNvSpPr>
          <p:nvPr/>
        </p:nvSpPr>
        <p:spPr bwMode="auto">
          <a:xfrm>
            <a:off x="2971800" y="1828800"/>
            <a:ext cx="762000" cy="12192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843" name="Rectangle 139"/>
          <p:cNvSpPr>
            <a:spLocks noChangeArrowheads="1"/>
          </p:cNvSpPr>
          <p:nvPr/>
        </p:nvSpPr>
        <p:spPr bwMode="auto">
          <a:xfrm>
            <a:off x="3124200" y="2286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accent1"/>
                </a:solidFill>
              </a:rPr>
              <a:t>Control</a:t>
            </a:r>
          </a:p>
          <a:p>
            <a:pPr algn="ctr"/>
            <a:r>
              <a:rPr lang="en-US" altLang="en-US" sz="1200">
                <a:solidFill>
                  <a:schemeClr val="accent1"/>
                </a:solidFill>
              </a:rPr>
              <a:t>Unit</a:t>
            </a:r>
          </a:p>
        </p:txBody>
      </p:sp>
      <p:sp>
        <p:nvSpPr>
          <p:cNvPr id="30844" name="Line 140"/>
          <p:cNvSpPr>
            <a:spLocks noChangeShapeType="1"/>
          </p:cNvSpPr>
          <p:nvPr/>
        </p:nvSpPr>
        <p:spPr bwMode="auto">
          <a:xfrm>
            <a:off x="2667000" y="25146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45" name="Line 141"/>
          <p:cNvSpPr>
            <a:spLocks noChangeShapeType="1"/>
          </p:cNvSpPr>
          <p:nvPr/>
        </p:nvSpPr>
        <p:spPr bwMode="auto">
          <a:xfrm>
            <a:off x="2667000" y="2514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46" name="Rectangle 142"/>
          <p:cNvSpPr>
            <a:spLocks noChangeArrowheads="1"/>
          </p:cNvSpPr>
          <p:nvPr/>
        </p:nvSpPr>
        <p:spPr bwMode="auto">
          <a:xfrm>
            <a:off x="2209800" y="22860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Instr[31-26]</a:t>
            </a:r>
          </a:p>
        </p:txBody>
      </p:sp>
      <p:sp>
        <p:nvSpPr>
          <p:cNvPr id="30847" name="AutoShape 143"/>
          <p:cNvSpPr>
            <a:spLocks noChangeArrowheads="1"/>
          </p:cNvSpPr>
          <p:nvPr/>
        </p:nvSpPr>
        <p:spPr bwMode="auto">
          <a:xfrm>
            <a:off x="6400800" y="1981200"/>
            <a:ext cx="304800" cy="304800"/>
          </a:xfrm>
          <a:prstGeom prst="flowChartDelay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848" name="Line 144"/>
          <p:cNvSpPr>
            <a:spLocks noChangeShapeType="1"/>
          </p:cNvSpPr>
          <p:nvPr/>
        </p:nvSpPr>
        <p:spPr bwMode="auto">
          <a:xfrm>
            <a:off x="6705600" y="2133600"/>
            <a:ext cx="152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49" name="Line 145"/>
          <p:cNvSpPr>
            <a:spLocks noChangeShapeType="1"/>
          </p:cNvSpPr>
          <p:nvPr/>
        </p:nvSpPr>
        <p:spPr bwMode="auto">
          <a:xfrm>
            <a:off x="6248400" y="2209800"/>
            <a:ext cx="152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50" name="Line 146"/>
          <p:cNvSpPr>
            <a:spLocks noChangeShapeType="1"/>
          </p:cNvSpPr>
          <p:nvPr/>
        </p:nvSpPr>
        <p:spPr bwMode="auto">
          <a:xfrm>
            <a:off x="3733800" y="2209800"/>
            <a:ext cx="2438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51" name="Rectangle 147"/>
          <p:cNvSpPr>
            <a:spLocks noChangeArrowheads="1"/>
          </p:cNvSpPr>
          <p:nvPr/>
        </p:nvSpPr>
        <p:spPr bwMode="auto">
          <a:xfrm>
            <a:off x="3810000" y="198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Branch</a:t>
            </a:r>
          </a:p>
        </p:txBody>
      </p:sp>
      <p:sp>
        <p:nvSpPr>
          <p:cNvPr id="30852" name="Line 148"/>
          <p:cNvSpPr>
            <a:spLocks noChangeShapeType="1"/>
          </p:cNvSpPr>
          <p:nvPr/>
        </p:nvSpPr>
        <p:spPr bwMode="auto">
          <a:xfrm>
            <a:off x="3733800" y="2362200"/>
            <a:ext cx="5181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53" name="Line 149"/>
          <p:cNvSpPr>
            <a:spLocks noChangeShapeType="1"/>
          </p:cNvSpPr>
          <p:nvPr/>
        </p:nvSpPr>
        <p:spPr bwMode="auto">
          <a:xfrm>
            <a:off x="7543800" y="5334000"/>
            <a:ext cx="1371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54" name="Line 150"/>
          <p:cNvSpPr>
            <a:spLocks noChangeShapeType="1"/>
          </p:cNvSpPr>
          <p:nvPr/>
        </p:nvSpPr>
        <p:spPr bwMode="auto">
          <a:xfrm>
            <a:off x="8915400" y="2362200"/>
            <a:ext cx="0" cy="2971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55" name="Line 151"/>
          <p:cNvSpPr>
            <a:spLocks noChangeShapeType="1"/>
          </p:cNvSpPr>
          <p:nvPr/>
        </p:nvSpPr>
        <p:spPr bwMode="auto">
          <a:xfrm>
            <a:off x="3733800" y="2514600"/>
            <a:ext cx="4953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56" name="Line 152"/>
          <p:cNvSpPr>
            <a:spLocks noChangeShapeType="1"/>
          </p:cNvSpPr>
          <p:nvPr/>
        </p:nvSpPr>
        <p:spPr bwMode="auto">
          <a:xfrm>
            <a:off x="3733800" y="2667000"/>
            <a:ext cx="3810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57" name="Line 153"/>
          <p:cNvSpPr>
            <a:spLocks noChangeShapeType="1"/>
          </p:cNvSpPr>
          <p:nvPr/>
        </p:nvSpPr>
        <p:spPr bwMode="auto">
          <a:xfrm>
            <a:off x="3581400" y="2971800"/>
            <a:ext cx="609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58" name="Line 154"/>
          <p:cNvSpPr>
            <a:spLocks noChangeShapeType="1"/>
          </p:cNvSpPr>
          <p:nvPr/>
        </p:nvSpPr>
        <p:spPr bwMode="auto">
          <a:xfrm>
            <a:off x="3657600" y="2819400"/>
            <a:ext cx="1828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59" name="Line 155"/>
          <p:cNvSpPr>
            <a:spLocks noChangeShapeType="1"/>
          </p:cNvSpPr>
          <p:nvPr/>
        </p:nvSpPr>
        <p:spPr bwMode="auto">
          <a:xfrm>
            <a:off x="5486400" y="2819400"/>
            <a:ext cx="0" cy="1676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60" name="Line 156"/>
          <p:cNvSpPr>
            <a:spLocks noChangeShapeType="1"/>
          </p:cNvSpPr>
          <p:nvPr/>
        </p:nvSpPr>
        <p:spPr bwMode="auto">
          <a:xfrm>
            <a:off x="2590800" y="6324600"/>
            <a:ext cx="3505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61" name="Line 157"/>
          <p:cNvSpPr>
            <a:spLocks noChangeShapeType="1"/>
          </p:cNvSpPr>
          <p:nvPr/>
        </p:nvSpPr>
        <p:spPr bwMode="auto">
          <a:xfrm>
            <a:off x="2590800" y="2133600"/>
            <a:ext cx="0" cy="4191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62" name="Line 158"/>
          <p:cNvSpPr>
            <a:spLocks noChangeShapeType="1"/>
          </p:cNvSpPr>
          <p:nvPr/>
        </p:nvSpPr>
        <p:spPr bwMode="auto">
          <a:xfrm>
            <a:off x="2590800" y="21336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63" name="Line 159"/>
          <p:cNvSpPr>
            <a:spLocks noChangeShapeType="1"/>
          </p:cNvSpPr>
          <p:nvPr/>
        </p:nvSpPr>
        <p:spPr bwMode="auto">
          <a:xfrm>
            <a:off x="3657600" y="556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64" name="Line 160"/>
          <p:cNvSpPr>
            <a:spLocks noChangeShapeType="1"/>
          </p:cNvSpPr>
          <p:nvPr/>
        </p:nvSpPr>
        <p:spPr bwMode="auto">
          <a:xfrm>
            <a:off x="5562600" y="5486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65" name="Line 161"/>
          <p:cNvSpPr>
            <a:spLocks noChangeShapeType="1"/>
          </p:cNvSpPr>
          <p:nvPr/>
        </p:nvSpPr>
        <p:spPr bwMode="auto">
          <a:xfrm>
            <a:off x="6172200" y="2057400"/>
            <a:ext cx="228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66" name="Line 162"/>
          <p:cNvSpPr>
            <a:spLocks noChangeShapeType="1"/>
          </p:cNvSpPr>
          <p:nvPr/>
        </p:nvSpPr>
        <p:spPr bwMode="auto">
          <a:xfrm flipV="1">
            <a:off x="6172200" y="2057400"/>
            <a:ext cx="0" cy="152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67" name="Line 163"/>
          <p:cNvSpPr>
            <a:spLocks noChangeShapeType="1"/>
          </p:cNvSpPr>
          <p:nvPr/>
        </p:nvSpPr>
        <p:spPr bwMode="auto">
          <a:xfrm>
            <a:off x="2133600" y="14478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68" name="Line 164"/>
          <p:cNvSpPr>
            <a:spLocks noChangeShapeType="1"/>
          </p:cNvSpPr>
          <p:nvPr/>
        </p:nvSpPr>
        <p:spPr bwMode="auto">
          <a:xfrm>
            <a:off x="4953000" y="4572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69" name="Line 165"/>
          <p:cNvSpPr>
            <a:spLocks noChangeShapeType="1"/>
          </p:cNvSpPr>
          <p:nvPr/>
        </p:nvSpPr>
        <p:spPr bwMode="auto">
          <a:xfrm>
            <a:off x="6477000" y="3886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70" name="Line 166"/>
          <p:cNvSpPr>
            <a:spLocks noChangeShapeType="1"/>
          </p:cNvSpPr>
          <p:nvPr/>
        </p:nvSpPr>
        <p:spPr bwMode="auto">
          <a:xfrm>
            <a:off x="6477000" y="43434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71" name="Line 167"/>
          <p:cNvSpPr>
            <a:spLocks noChangeShapeType="1"/>
          </p:cNvSpPr>
          <p:nvPr/>
        </p:nvSpPr>
        <p:spPr bwMode="auto">
          <a:xfrm>
            <a:off x="5181600" y="19050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685800" y="304800"/>
            <a:ext cx="80772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R-type Instruction Data/Control Flow</a:t>
            </a:r>
          </a:p>
        </p:txBody>
      </p:sp>
      <p:grpSp>
        <p:nvGrpSpPr>
          <p:cNvPr id="31747" name="Group 5"/>
          <p:cNvGrpSpPr>
            <a:grpSpLocks/>
          </p:cNvGrpSpPr>
          <p:nvPr/>
        </p:nvGrpSpPr>
        <p:grpSpPr bwMode="auto">
          <a:xfrm>
            <a:off x="1752600" y="914400"/>
            <a:ext cx="381000" cy="990600"/>
            <a:chOff x="1392" y="2880"/>
            <a:chExt cx="288" cy="480"/>
          </a:xfrm>
        </p:grpSpPr>
        <p:sp>
          <p:nvSpPr>
            <p:cNvPr id="31911" name="Line 6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912" name="Line 7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913" name="Line 8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914" name="Line 9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915" name="Line 10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916" name="Line 11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917" name="Line 12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1748" name="Rectangle 13"/>
          <p:cNvSpPr>
            <a:spLocks noChangeArrowheads="1"/>
          </p:cNvSpPr>
          <p:nvPr/>
        </p:nvSpPr>
        <p:spPr bwMode="auto">
          <a:xfrm>
            <a:off x="1052513" y="3581400"/>
            <a:ext cx="1447800" cy="14478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49" name="Rectangle 14"/>
          <p:cNvSpPr>
            <a:spLocks noChangeArrowheads="1"/>
          </p:cNvSpPr>
          <p:nvPr/>
        </p:nvSpPr>
        <p:spPr bwMode="auto">
          <a:xfrm>
            <a:off x="519113" y="3962400"/>
            <a:ext cx="228600" cy="8382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50" name="Line 15"/>
          <p:cNvSpPr>
            <a:spLocks noChangeShapeType="1"/>
          </p:cNvSpPr>
          <p:nvPr/>
        </p:nvSpPr>
        <p:spPr bwMode="auto">
          <a:xfrm>
            <a:off x="747713" y="43434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51" name="Line 16"/>
          <p:cNvSpPr>
            <a:spLocks noChangeShapeType="1"/>
          </p:cNvSpPr>
          <p:nvPr/>
        </p:nvSpPr>
        <p:spPr bwMode="auto">
          <a:xfrm>
            <a:off x="838200" y="1066800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52" name="Line 17"/>
          <p:cNvSpPr>
            <a:spLocks noChangeShapeType="1"/>
          </p:cNvSpPr>
          <p:nvPr/>
        </p:nvSpPr>
        <p:spPr bwMode="auto">
          <a:xfrm>
            <a:off x="1371600" y="1752600"/>
            <a:ext cx="381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53" name="Text Box 18"/>
          <p:cNvSpPr txBox="1">
            <a:spLocks noChangeArrowheads="1"/>
          </p:cNvSpPr>
          <p:nvPr/>
        </p:nvSpPr>
        <p:spPr bwMode="auto">
          <a:xfrm>
            <a:off x="976313" y="4114800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</a:t>
            </a:r>
          </a:p>
          <a:p>
            <a:r>
              <a:rPr lang="en-US" altLang="en-US" sz="1200" b="0"/>
              <a:t>Address</a:t>
            </a:r>
          </a:p>
        </p:txBody>
      </p:sp>
      <p:sp>
        <p:nvSpPr>
          <p:cNvPr id="31754" name="Text Box 19"/>
          <p:cNvSpPr txBox="1">
            <a:spLocks noChangeArrowheads="1"/>
          </p:cNvSpPr>
          <p:nvPr/>
        </p:nvSpPr>
        <p:spPr bwMode="auto">
          <a:xfrm>
            <a:off x="1738313" y="4191000"/>
            <a:ext cx="869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Instr[31-0]</a:t>
            </a:r>
          </a:p>
        </p:txBody>
      </p:sp>
      <p:sp>
        <p:nvSpPr>
          <p:cNvPr id="31755" name="Text Box 20"/>
          <p:cNvSpPr txBox="1">
            <a:spLocks noChangeArrowheads="1"/>
          </p:cNvSpPr>
          <p:nvPr/>
        </p:nvSpPr>
        <p:spPr bwMode="auto">
          <a:xfrm>
            <a:off x="1281113" y="3657600"/>
            <a:ext cx="973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Instruction</a:t>
            </a:r>
          </a:p>
          <a:p>
            <a:pPr algn="ctr"/>
            <a:r>
              <a:rPr lang="en-US" altLang="en-US" sz="1200"/>
              <a:t>Memory</a:t>
            </a:r>
          </a:p>
        </p:txBody>
      </p:sp>
      <p:sp>
        <p:nvSpPr>
          <p:cNvPr id="31756" name="Text Box 21"/>
          <p:cNvSpPr txBox="1">
            <a:spLocks noChangeArrowheads="1"/>
          </p:cNvSpPr>
          <p:nvPr/>
        </p:nvSpPr>
        <p:spPr bwMode="auto">
          <a:xfrm>
            <a:off x="1752600" y="12954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Add</a:t>
            </a:r>
          </a:p>
        </p:txBody>
      </p:sp>
      <p:sp>
        <p:nvSpPr>
          <p:cNvPr id="31757" name="Text Box 22"/>
          <p:cNvSpPr txBox="1">
            <a:spLocks noChangeArrowheads="1"/>
          </p:cNvSpPr>
          <p:nvPr/>
        </p:nvSpPr>
        <p:spPr bwMode="auto">
          <a:xfrm>
            <a:off x="442913" y="4191000"/>
            <a:ext cx="3952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PC</a:t>
            </a:r>
          </a:p>
        </p:txBody>
      </p:sp>
      <p:sp>
        <p:nvSpPr>
          <p:cNvPr id="31758" name="Line 23"/>
          <p:cNvSpPr>
            <a:spLocks noChangeShapeType="1"/>
          </p:cNvSpPr>
          <p:nvPr/>
        </p:nvSpPr>
        <p:spPr bwMode="auto">
          <a:xfrm>
            <a:off x="228600" y="838200"/>
            <a:ext cx="6858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59" name="Line 24"/>
          <p:cNvSpPr>
            <a:spLocks noChangeShapeType="1"/>
          </p:cNvSpPr>
          <p:nvPr/>
        </p:nvSpPr>
        <p:spPr bwMode="auto">
          <a:xfrm>
            <a:off x="214313" y="43434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60" name="Text Box 25"/>
          <p:cNvSpPr txBox="1">
            <a:spLocks noChangeArrowheads="1"/>
          </p:cNvSpPr>
          <p:nvPr/>
        </p:nvSpPr>
        <p:spPr bwMode="auto">
          <a:xfrm>
            <a:off x="1143000" y="16002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4</a:t>
            </a:r>
          </a:p>
        </p:txBody>
      </p:sp>
      <p:sp>
        <p:nvSpPr>
          <p:cNvPr id="31761" name="Rectangle 26"/>
          <p:cNvSpPr>
            <a:spLocks noChangeArrowheads="1"/>
          </p:cNvSpPr>
          <p:nvPr/>
        </p:nvSpPr>
        <p:spPr bwMode="auto">
          <a:xfrm>
            <a:off x="3505200" y="3581400"/>
            <a:ext cx="1447800" cy="14478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2" name="Line 27"/>
          <p:cNvSpPr>
            <a:spLocks noChangeShapeType="1"/>
          </p:cNvSpPr>
          <p:nvPr/>
        </p:nvSpPr>
        <p:spPr bwMode="auto">
          <a:xfrm>
            <a:off x="2500313" y="4343400"/>
            <a:ext cx="152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63" name="Line 28"/>
          <p:cNvSpPr>
            <a:spLocks noChangeShapeType="1"/>
          </p:cNvSpPr>
          <p:nvPr/>
        </p:nvSpPr>
        <p:spPr bwMode="auto">
          <a:xfrm>
            <a:off x="2652713" y="4114800"/>
            <a:ext cx="85248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64" name="Line 29"/>
          <p:cNvSpPr>
            <a:spLocks noChangeShapeType="1"/>
          </p:cNvSpPr>
          <p:nvPr/>
        </p:nvSpPr>
        <p:spPr bwMode="auto">
          <a:xfrm>
            <a:off x="2652713" y="4648200"/>
            <a:ext cx="47148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65" name="Line 30"/>
          <p:cNvSpPr>
            <a:spLocks noChangeShapeType="1"/>
          </p:cNvSpPr>
          <p:nvPr/>
        </p:nvSpPr>
        <p:spPr bwMode="auto">
          <a:xfrm>
            <a:off x="8382000" y="4724400"/>
            <a:ext cx="228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66" name="Line 31"/>
          <p:cNvSpPr>
            <a:spLocks noChangeShapeType="1"/>
          </p:cNvSpPr>
          <p:nvPr/>
        </p:nvSpPr>
        <p:spPr bwMode="auto">
          <a:xfrm>
            <a:off x="2652713" y="3733800"/>
            <a:ext cx="85248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67" name="Line 32"/>
          <p:cNvSpPr>
            <a:spLocks noChangeShapeType="1"/>
          </p:cNvSpPr>
          <p:nvPr/>
        </p:nvSpPr>
        <p:spPr bwMode="auto">
          <a:xfrm>
            <a:off x="4953000" y="3962400"/>
            <a:ext cx="863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68" name="Line 33"/>
          <p:cNvSpPr>
            <a:spLocks noChangeShapeType="1"/>
          </p:cNvSpPr>
          <p:nvPr/>
        </p:nvSpPr>
        <p:spPr bwMode="auto">
          <a:xfrm>
            <a:off x="5105400" y="4572000"/>
            <a:ext cx="279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69" name="Line 34"/>
          <p:cNvSpPr>
            <a:spLocks noChangeShapeType="1"/>
          </p:cNvSpPr>
          <p:nvPr/>
        </p:nvSpPr>
        <p:spPr bwMode="auto">
          <a:xfrm>
            <a:off x="6477000" y="5715000"/>
            <a:ext cx="1930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70" name="Line 35"/>
          <p:cNvSpPr>
            <a:spLocks noChangeShapeType="1"/>
          </p:cNvSpPr>
          <p:nvPr/>
        </p:nvSpPr>
        <p:spPr bwMode="auto">
          <a:xfrm>
            <a:off x="6324600" y="4343400"/>
            <a:ext cx="177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71" name="Text Box 36"/>
          <p:cNvSpPr txBox="1">
            <a:spLocks noChangeArrowheads="1"/>
          </p:cNvSpPr>
          <p:nvPr/>
        </p:nvSpPr>
        <p:spPr bwMode="auto">
          <a:xfrm>
            <a:off x="3429000" y="47244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Data</a:t>
            </a:r>
          </a:p>
        </p:txBody>
      </p:sp>
      <p:sp>
        <p:nvSpPr>
          <p:cNvPr id="31772" name="Text Box 37"/>
          <p:cNvSpPr txBox="1">
            <a:spLocks noChangeArrowheads="1"/>
          </p:cNvSpPr>
          <p:nvPr/>
        </p:nvSpPr>
        <p:spPr bwMode="auto">
          <a:xfrm>
            <a:off x="3429000" y="35814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1</a:t>
            </a:r>
          </a:p>
        </p:txBody>
      </p:sp>
      <p:sp>
        <p:nvSpPr>
          <p:cNvPr id="31773" name="Text Box 38"/>
          <p:cNvSpPr txBox="1">
            <a:spLocks noChangeArrowheads="1"/>
          </p:cNvSpPr>
          <p:nvPr/>
        </p:nvSpPr>
        <p:spPr bwMode="auto">
          <a:xfrm>
            <a:off x="3429000" y="39624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2</a:t>
            </a:r>
          </a:p>
        </p:txBody>
      </p:sp>
      <p:sp>
        <p:nvSpPr>
          <p:cNvPr id="31774" name="Text Box 39"/>
          <p:cNvSpPr txBox="1">
            <a:spLocks noChangeArrowheads="1"/>
          </p:cNvSpPr>
          <p:nvPr/>
        </p:nvSpPr>
        <p:spPr bwMode="auto">
          <a:xfrm>
            <a:off x="3429000" y="43434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Addr</a:t>
            </a:r>
          </a:p>
        </p:txBody>
      </p:sp>
      <p:sp>
        <p:nvSpPr>
          <p:cNvPr id="31775" name="Text Box 40"/>
          <p:cNvSpPr txBox="1">
            <a:spLocks noChangeArrowheads="1"/>
          </p:cNvSpPr>
          <p:nvPr/>
        </p:nvSpPr>
        <p:spPr bwMode="auto">
          <a:xfrm>
            <a:off x="3752850" y="3810000"/>
            <a:ext cx="7921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Register</a:t>
            </a:r>
          </a:p>
          <a:p>
            <a:pPr algn="ctr"/>
            <a:endParaRPr lang="en-US" altLang="en-US" sz="1200"/>
          </a:p>
          <a:p>
            <a:pPr algn="ctr"/>
            <a:r>
              <a:rPr lang="en-US" altLang="en-US" sz="1200"/>
              <a:t>File</a:t>
            </a:r>
          </a:p>
        </p:txBody>
      </p:sp>
      <p:sp>
        <p:nvSpPr>
          <p:cNvPr id="31776" name="Text Box 41"/>
          <p:cNvSpPr txBox="1">
            <a:spLocks noChangeArrowheads="1"/>
          </p:cNvSpPr>
          <p:nvPr/>
        </p:nvSpPr>
        <p:spPr bwMode="auto">
          <a:xfrm>
            <a:off x="4343400" y="37338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1</a:t>
            </a:r>
          </a:p>
        </p:txBody>
      </p:sp>
      <p:sp>
        <p:nvSpPr>
          <p:cNvPr id="31777" name="Text Box 42"/>
          <p:cNvSpPr txBox="1">
            <a:spLocks noChangeArrowheads="1"/>
          </p:cNvSpPr>
          <p:nvPr/>
        </p:nvSpPr>
        <p:spPr bwMode="auto">
          <a:xfrm>
            <a:off x="4368800" y="44196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2</a:t>
            </a:r>
          </a:p>
        </p:txBody>
      </p:sp>
      <p:sp>
        <p:nvSpPr>
          <p:cNvPr id="31778" name="Freeform 43"/>
          <p:cNvSpPr>
            <a:spLocks/>
          </p:cNvSpPr>
          <p:nvPr/>
        </p:nvSpPr>
        <p:spPr bwMode="auto">
          <a:xfrm>
            <a:off x="5791200" y="3657600"/>
            <a:ext cx="533400" cy="1295400"/>
          </a:xfrm>
          <a:custGeom>
            <a:avLst/>
            <a:gdLst>
              <a:gd name="T0" fmla="*/ 0 w 388"/>
              <a:gd name="T1" fmla="*/ 0 h 1099"/>
              <a:gd name="T2" fmla="*/ 0 w 388"/>
              <a:gd name="T3" fmla="*/ 2147483646 h 1099"/>
              <a:gd name="T4" fmla="*/ 2147483646 w 388"/>
              <a:gd name="T5" fmla="*/ 2147483646 h 1099"/>
              <a:gd name="T6" fmla="*/ 0 w 388"/>
              <a:gd name="T7" fmla="*/ 2147483646 h 1099"/>
              <a:gd name="T8" fmla="*/ 0 w 388"/>
              <a:gd name="T9" fmla="*/ 2147483646 h 1099"/>
              <a:gd name="T10" fmla="*/ 2147483646 w 388"/>
              <a:gd name="T11" fmla="*/ 2147483646 h 1099"/>
              <a:gd name="T12" fmla="*/ 2147483646 w 388"/>
              <a:gd name="T13" fmla="*/ 2147483646 h 1099"/>
              <a:gd name="T14" fmla="*/ 0 w 388"/>
              <a:gd name="T15" fmla="*/ 0 h 109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8"/>
              <a:gd name="T25" fmla="*/ 0 h 1099"/>
              <a:gd name="T26" fmla="*/ 388 w 388"/>
              <a:gd name="T27" fmla="*/ 1099 h 109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8" h="1099">
                <a:moveTo>
                  <a:pt x="0" y="0"/>
                </a:moveTo>
                <a:lnTo>
                  <a:pt x="0" y="427"/>
                </a:lnTo>
                <a:lnTo>
                  <a:pt x="111" y="553"/>
                </a:lnTo>
                <a:lnTo>
                  <a:pt x="0" y="671"/>
                </a:lnTo>
                <a:lnTo>
                  <a:pt x="0" y="1098"/>
                </a:lnTo>
                <a:lnTo>
                  <a:pt x="387" y="790"/>
                </a:lnTo>
                <a:lnTo>
                  <a:pt x="387" y="30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79" name="Rectangle 44"/>
          <p:cNvSpPr>
            <a:spLocks noChangeArrowheads="1"/>
          </p:cNvSpPr>
          <p:nvPr/>
        </p:nvSpPr>
        <p:spPr bwMode="auto">
          <a:xfrm>
            <a:off x="5892800" y="4267200"/>
            <a:ext cx="5064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ALU</a:t>
            </a:r>
          </a:p>
        </p:txBody>
      </p:sp>
      <p:sp>
        <p:nvSpPr>
          <p:cNvPr id="31780" name="Rectangle 45"/>
          <p:cNvSpPr>
            <a:spLocks noChangeArrowheads="1"/>
          </p:cNvSpPr>
          <p:nvPr/>
        </p:nvSpPr>
        <p:spPr bwMode="auto">
          <a:xfrm>
            <a:off x="5791200" y="3276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ovf</a:t>
            </a:r>
          </a:p>
        </p:txBody>
      </p:sp>
      <p:sp>
        <p:nvSpPr>
          <p:cNvPr id="31781" name="Rectangle 46"/>
          <p:cNvSpPr>
            <a:spLocks noChangeArrowheads="1"/>
          </p:cNvSpPr>
          <p:nvPr/>
        </p:nvSpPr>
        <p:spPr bwMode="auto">
          <a:xfrm>
            <a:off x="5943600" y="3886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zero</a:t>
            </a:r>
          </a:p>
        </p:txBody>
      </p:sp>
      <p:sp>
        <p:nvSpPr>
          <p:cNvPr id="31782" name="Line 47"/>
          <p:cNvSpPr>
            <a:spLocks noChangeShapeType="1"/>
          </p:cNvSpPr>
          <p:nvPr/>
        </p:nvSpPr>
        <p:spPr bwMode="auto">
          <a:xfrm>
            <a:off x="6096000" y="4724400"/>
            <a:ext cx="0" cy="533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83" name="Line 48"/>
          <p:cNvSpPr>
            <a:spLocks noChangeShapeType="1"/>
          </p:cNvSpPr>
          <p:nvPr/>
        </p:nvSpPr>
        <p:spPr bwMode="auto">
          <a:xfrm>
            <a:off x="4191000" y="2971800"/>
            <a:ext cx="0" cy="609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84" name="Rectangle 49"/>
          <p:cNvSpPr>
            <a:spLocks noChangeArrowheads="1"/>
          </p:cNvSpPr>
          <p:nvPr/>
        </p:nvSpPr>
        <p:spPr bwMode="auto">
          <a:xfrm>
            <a:off x="4191000" y="29718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RegWrite</a:t>
            </a:r>
          </a:p>
        </p:txBody>
      </p:sp>
      <p:sp>
        <p:nvSpPr>
          <p:cNvPr id="31785" name="Line 50"/>
          <p:cNvSpPr>
            <a:spLocks noChangeShapeType="1"/>
          </p:cNvSpPr>
          <p:nvPr/>
        </p:nvSpPr>
        <p:spPr bwMode="auto">
          <a:xfrm flipV="1">
            <a:off x="5943600" y="3505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86" name="Line 51"/>
          <p:cNvSpPr>
            <a:spLocks noChangeShapeType="1"/>
          </p:cNvSpPr>
          <p:nvPr/>
        </p:nvSpPr>
        <p:spPr bwMode="auto">
          <a:xfrm flipV="1">
            <a:off x="6248400" y="2209800"/>
            <a:ext cx="0" cy="1752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87" name="Line 52"/>
          <p:cNvSpPr>
            <a:spLocks noChangeShapeType="1"/>
          </p:cNvSpPr>
          <p:nvPr/>
        </p:nvSpPr>
        <p:spPr bwMode="auto">
          <a:xfrm>
            <a:off x="8991600" y="4495800"/>
            <a:ext cx="0" cy="1981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88" name="Rectangle 53"/>
          <p:cNvSpPr>
            <a:spLocks noChangeArrowheads="1"/>
          </p:cNvSpPr>
          <p:nvPr/>
        </p:nvSpPr>
        <p:spPr bwMode="auto">
          <a:xfrm>
            <a:off x="6858000" y="3581400"/>
            <a:ext cx="1447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89" name="Line 54"/>
          <p:cNvSpPr>
            <a:spLocks noChangeShapeType="1"/>
          </p:cNvSpPr>
          <p:nvPr/>
        </p:nvSpPr>
        <p:spPr bwMode="auto">
          <a:xfrm>
            <a:off x="8305800" y="4343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90" name="Line 55"/>
          <p:cNvSpPr>
            <a:spLocks noChangeShapeType="1"/>
          </p:cNvSpPr>
          <p:nvPr/>
        </p:nvSpPr>
        <p:spPr bwMode="auto">
          <a:xfrm>
            <a:off x="6477000" y="3886200"/>
            <a:ext cx="4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91" name="Line 56"/>
          <p:cNvSpPr>
            <a:spLocks noChangeShapeType="1"/>
          </p:cNvSpPr>
          <p:nvPr/>
        </p:nvSpPr>
        <p:spPr bwMode="auto">
          <a:xfrm>
            <a:off x="6629400" y="4724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92" name="Text Box 57"/>
          <p:cNvSpPr txBox="1">
            <a:spLocks noChangeArrowheads="1"/>
          </p:cNvSpPr>
          <p:nvPr/>
        </p:nvSpPr>
        <p:spPr bwMode="auto">
          <a:xfrm>
            <a:off x="6781800" y="4038600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Data</a:t>
            </a:r>
          </a:p>
          <a:p>
            <a:pPr algn="ctr"/>
            <a:r>
              <a:rPr lang="en-US" altLang="en-US" sz="1200"/>
              <a:t>Memory</a:t>
            </a:r>
          </a:p>
        </p:txBody>
      </p:sp>
      <p:sp>
        <p:nvSpPr>
          <p:cNvPr id="31793" name="Text Box 58"/>
          <p:cNvSpPr txBox="1">
            <a:spLocks noChangeArrowheads="1"/>
          </p:cNvSpPr>
          <p:nvPr/>
        </p:nvSpPr>
        <p:spPr bwMode="auto">
          <a:xfrm>
            <a:off x="6781800" y="3733800"/>
            <a:ext cx="741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Address</a:t>
            </a:r>
          </a:p>
        </p:txBody>
      </p:sp>
      <p:sp>
        <p:nvSpPr>
          <p:cNvPr id="31794" name="Text Box 59"/>
          <p:cNvSpPr txBox="1">
            <a:spLocks noChangeArrowheads="1"/>
          </p:cNvSpPr>
          <p:nvPr/>
        </p:nvSpPr>
        <p:spPr bwMode="auto">
          <a:xfrm>
            <a:off x="6781800" y="45720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Data</a:t>
            </a:r>
          </a:p>
        </p:txBody>
      </p:sp>
      <p:sp>
        <p:nvSpPr>
          <p:cNvPr id="31795" name="Text Box 60"/>
          <p:cNvSpPr txBox="1">
            <a:spLocks noChangeArrowheads="1"/>
          </p:cNvSpPr>
          <p:nvPr/>
        </p:nvSpPr>
        <p:spPr bwMode="auto">
          <a:xfrm>
            <a:off x="7467600" y="4191000"/>
            <a:ext cx="909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Data</a:t>
            </a:r>
          </a:p>
        </p:txBody>
      </p:sp>
      <p:sp>
        <p:nvSpPr>
          <p:cNvPr id="31796" name="Line 61"/>
          <p:cNvSpPr>
            <a:spLocks noChangeShapeType="1"/>
          </p:cNvSpPr>
          <p:nvPr/>
        </p:nvSpPr>
        <p:spPr bwMode="auto">
          <a:xfrm>
            <a:off x="7543800" y="2667000"/>
            <a:ext cx="0" cy="914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97" name="Rectangle 62"/>
          <p:cNvSpPr>
            <a:spLocks noChangeArrowheads="1"/>
          </p:cNvSpPr>
          <p:nvPr/>
        </p:nvSpPr>
        <p:spPr bwMode="auto">
          <a:xfrm>
            <a:off x="6553200" y="24384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MemWrite</a:t>
            </a:r>
          </a:p>
        </p:txBody>
      </p:sp>
      <p:sp>
        <p:nvSpPr>
          <p:cNvPr id="31798" name="Rectangle 63"/>
          <p:cNvSpPr>
            <a:spLocks noChangeArrowheads="1"/>
          </p:cNvSpPr>
          <p:nvPr/>
        </p:nvSpPr>
        <p:spPr bwMode="auto">
          <a:xfrm>
            <a:off x="7848600" y="21336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MemRead</a:t>
            </a:r>
          </a:p>
        </p:txBody>
      </p:sp>
      <p:sp>
        <p:nvSpPr>
          <p:cNvPr id="31799" name="Line 64"/>
          <p:cNvSpPr>
            <a:spLocks noChangeShapeType="1"/>
          </p:cNvSpPr>
          <p:nvPr/>
        </p:nvSpPr>
        <p:spPr bwMode="auto">
          <a:xfrm>
            <a:off x="7543800" y="5029200"/>
            <a:ext cx="0" cy="304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00" name="Line 65"/>
          <p:cNvSpPr>
            <a:spLocks noChangeShapeType="1"/>
          </p:cNvSpPr>
          <p:nvPr/>
        </p:nvSpPr>
        <p:spPr bwMode="auto">
          <a:xfrm>
            <a:off x="3276600" y="6477000"/>
            <a:ext cx="5715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01" name="Line 66"/>
          <p:cNvSpPr>
            <a:spLocks noChangeShapeType="1"/>
          </p:cNvSpPr>
          <p:nvPr/>
        </p:nvSpPr>
        <p:spPr bwMode="auto">
          <a:xfrm>
            <a:off x="50546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02" name="Line 67"/>
          <p:cNvSpPr>
            <a:spLocks noChangeShapeType="1"/>
          </p:cNvSpPr>
          <p:nvPr/>
        </p:nvSpPr>
        <p:spPr bwMode="auto">
          <a:xfrm>
            <a:off x="4811713" y="5562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03" name="Oval 68"/>
          <p:cNvSpPr>
            <a:spLocks noChangeArrowheads="1"/>
          </p:cNvSpPr>
          <p:nvPr/>
        </p:nvSpPr>
        <p:spPr bwMode="auto">
          <a:xfrm>
            <a:off x="4202113" y="5181600"/>
            <a:ext cx="609600" cy="838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804" name="Rectangle 69"/>
          <p:cNvSpPr>
            <a:spLocks noChangeArrowheads="1"/>
          </p:cNvSpPr>
          <p:nvPr/>
        </p:nvSpPr>
        <p:spPr bwMode="auto">
          <a:xfrm>
            <a:off x="4252913" y="5334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000000"/>
                </a:solidFill>
              </a:rPr>
              <a:t>Sign</a:t>
            </a:r>
          </a:p>
          <a:p>
            <a:pPr algn="ctr"/>
            <a:r>
              <a:rPr lang="en-US" altLang="en-US" sz="1200">
                <a:solidFill>
                  <a:srgbClr val="000000"/>
                </a:solidFill>
              </a:rPr>
              <a:t>Extend</a:t>
            </a:r>
          </a:p>
        </p:txBody>
      </p:sp>
      <p:sp>
        <p:nvSpPr>
          <p:cNvPr id="31805" name="Line 70"/>
          <p:cNvSpPr>
            <a:spLocks noChangeShapeType="1"/>
          </p:cNvSpPr>
          <p:nvPr/>
        </p:nvSpPr>
        <p:spPr bwMode="auto">
          <a:xfrm>
            <a:off x="2640013" y="5562600"/>
            <a:ext cx="101758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06" name="Line 71"/>
          <p:cNvSpPr>
            <a:spLocks noChangeShapeType="1"/>
          </p:cNvSpPr>
          <p:nvPr/>
        </p:nvSpPr>
        <p:spPr bwMode="auto">
          <a:xfrm>
            <a:off x="3871913" y="5486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07" name="Line 72"/>
          <p:cNvSpPr>
            <a:spLocks noChangeShapeType="1"/>
          </p:cNvSpPr>
          <p:nvPr/>
        </p:nvSpPr>
        <p:spPr bwMode="auto">
          <a:xfrm>
            <a:off x="4887913" y="5486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08" name="Text Box 73"/>
          <p:cNvSpPr txBox="1">
            <a:spLocks noChangeArrowheads="1"/>
          </p:cNvSpPr>
          <p:nvPr/>
        </p:nvSpPr>
        <p:spPr bwMode="auto">
          <a:xfrm>
            <a:off x="3871913" y="55626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16</a:t>
            </a:r>
          </a:p>
        </p:txBody>
      </p:sp>
      <p:sp>
        <p:nvSpPr>
          <p:cNvPr id="31809" name="Text Box 74"/>
          <p:cNvSpPr txBox="1">
            <a:spLocks noChangeArrowheads="1"/>
          </p:cNvSpPr>
          <p:nvPr/>
        </p:nvSpPr>
        <p:spPr bwMode="auto">
          <a:xfrm>
            <a:off x="4887913" y="55626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32</a:t>
            </a:r>
          </a:p>
        </p:txBody>
      </p:sp>
      <p:sp>
        <p:nvSpPr>
          <p:cNvPr id="31810" name="Line 75"/>
          <p:cNvSpPr>
            <a:spLocks noChangeShapeType="1"/>
          </p:cNvSpPr>
          <p:nvPr/>
        </p:nvSpPr>
        <p:spPr bwMode="auto">
          <a:xfrm>
            <a:off x="5054600" y="4572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11" name="Line 76"/>
          <p:cNvSpPr>
            <a:spLocks noChangeShapeType="1"/>
          </p:cNvSpPr>
          <p:nvPr/>
        </p:nvSpPr>
        <p:spPr bwMode="auto">
          <a:xfrm>
            <a:off x="8382000" y="4724400"/>
            <a:ext cx="0" cy="990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12" name="Line 77"/>
          <p:cNvSpPr>
            <a:spLocks noChangeShapeType="1"/>
          </p:cNvSpPr>
          <p:nvPr/>
        </p:nvSpPr>
        <p:spPr bwMode="auto">
          <a:xfrm>
            <a:off x="5181600" y="4953000"/>
            <a:ext cx="17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13" name="Line 78"/>
          <p:cNvSpPr>
            <a:spLocks noChangeShapeType="1"/>
          </p:cNvSpPr>
          <p:nvPr/>
        </p:nvSpPr>
        <p:spPr bwMode="auto">
          <a:xfrm>
            <a:off x="3276600" y="4876800"/>
            <a:ext cx="25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14" name="AutoShape 79"/>
          <p:cNvSpPr>
            <a:spLocks noChangeArrowheads="1"/>
          </p:cNvSpPr>
          <p:nvPr/>
        </p:nvSpPr>
        <p:spPr bwMode="auto">
          <a:xfrm rot="-5400000">
            <a:off x="8382000" y="4419600"/>
            <a:ext cx="6858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15" name="Line 80"/>
          <p:cNvSpPr>
            <a:spLocks noChangeShapeType="1"/>
          </p:cNvSpPr>
          <p:nvPr/>
        </p:nvSpPr>
        <p:spPr bwMode="auto">
          <a:xfrm>
            <a:off x="8839200" y="4495800"/>
            <a:ext cx="152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16" name="AutoShape 81"/>
          <p:cNvSpPr>
            <a:spLocks noChangeArrowheads="1"/>
          </p:cNvSpPr>
          <p:nvPr/>
        </p:nvSpPr>
        <p:spPr bwMode="auto">
          <a:xfrm rot="-5400000">
            <a:off x="5092700" y="4610100"/>
            <a:ext cx="7620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17" name="Line 82"/>
          <p:cNvSpPr>
            <a:spLocks noChangeShapeType="1"/>
          </p:cNvSpPr>
          <p:nvPr/>
        </p:nvSpPr>
        <p:spPr bwMode="auto">
          <a:xfrm>
            <a:off x="5588000" y="4724400"/>
            <a:ext cx="228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18" name="Line 83"/>
          <p:cNvSpPr>
            <a:spLocks noChangeShapeType="1"/>
          </p:cNvSpPr>
          <p:nvPr/>
        </p:nvSpPr>
        <p:spPr bwMode="auto">
          <a:xfrm>
            <a:off x="3276600" y="4876800"/>
            <a:ext cx="0" cy="1600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19" name="Line 84"/>
          <p:cNvSpPr>
            <a:spLocks noChangeShapeType="1"/>
          </p:cNvSpPr>
          <p:nvPr/>
        </p:nvSpPr>
        <p:spPr bwMode="auto">
          <a:xfrm>
            <a:off x="8686800" y="2514600"/>
            <a:ext cx="0" cy="1752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20" name="Rectangle 85"/>
          <p:cNvSpPr>
            <a:spLocks noChangeArrowheads="1"/>
          </p:cNvSpPr>
          <p:nvPr/>
        </p:nvSpPr>
        <p:spPr bwMode="auto">
          <a:xfrm>
            <a:off x="7162800" y="22860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MemtoReg</a:t>
            </a:r>
          </a:p>
        </p:txBody>
      </p:sp>
      <p:sp>
        <p:nvSpPr>
          <p:cNvPr id="31821" name="Rectangle 86"/>
          <p:cNvSpPr>
            <a:spLocks noChangeArrowheads="1"/>
          </p:cNvSpPr>
          <p:nvPr/>
        </p:nvSpPr>
        <p:spPr bwMode="auto">
          <a:xfrm>
            <a:off x="4343400" y="25908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ALUSrc</a:t>
            </a:r>
          </a:p>
        </p:txBody>
      </p:sp>
      <p:sp>
        <p:nvSpPr>
          <p:cNvPr id="31822" name="Oval 87"/>
          <p:cNvSpPr>
            <a:spLocks noChangeArrowheads="1"/>
          </p:cNvSpPr>
          <p:nvPr/>
        </p:nvSpPr>
        <p:spPr bwMode="auto">
          <a:xfrm>
            <a:off x="5410200" y="1600200"/>
            <a:ext cx="4572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823" name="Rectangle 88"/>
          <p:cNvSpPr>
            <a:spLocks noChangeArrowheads="1"/>
          </p:cNvSpPr>
          <p:nvPr/>
        </p:nvSpPr>
        <p:spPr bwMode="auto">
          <a:xfrm>
            <a:off x="5410200" y="1600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Shift</a:t>
            </a:r>
          </a:p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left 2</a:t>
            </a:r>
          </a:p>
        </p:txBody>
      </p:sp>
      <p:sp>
        <p:nvSpPr>
          <p:cNvPr id="31824" name="Line 89"/>
          <p:cNvSpPr>
            <a:spLocks noChangeShapeType="1"/>
          </p:cNvSpPr>
          <p:nvPr/>
        </p:nvSpPr>
        <p:spPr bwMode="auto">
          <a:xfrm>
            <a:off x="5181600" y="1905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25" name="Line 90"/>
          <p:cNvSpPr>
            <a:spLocks noChangeShapeType="1"/>
          </p:cNvSpPr>
          <p:nvPr/>
        </p:nvSpPr>
        <p:spPr bwMode="auto">
          <a:xfrm>
            <a:off x="5181600" y="1447800"/>
            <a:ext cx="928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31826" name="Group 91"/>
          <p:cNvGrpSpPr>
            <a:grpSpLocks/>
          </p:cNvGrpSpPr>
          <p:nvPr/>
        </p:nvGrpSpPr>
        <p:grpSpPr bwMode="auto">
          <a:xfrm>
            <a:off x="6096000" y="1143000"/>
            <a:ext cx="381000" cy="914400"/>
            <a:chOff x="1392" y="2880"/>
            <a:chExt cx="288" cy="480"/>
          </a:xfrm>
        </p:grpSpPr>
        <p:sp>
          <p:nvSpPr>
            <p:cNvPr id="31904" name="Line 92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905" name="Line 93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906" name="Line 94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907" name="Line 95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908" name="Line 96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909" name="Line 97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910" name="Line 98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1827" name="Text Box 99"/>
          <p:cNvSpPr txBox="1">
            <a:spLocks noChangeArrowheads="1"/>
          </p:cNvSpPr>
          <p:nvPr/>
        </p:nvSpPr>
        <p:spPr bwMode="auto">
          <a:xfrm>
            <a:off x="6096000" y="14478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Add</a:t>
            </a:r>
          </a:p>
        </p:txBody>
      </p:sp>
      <p:sp>
        <p:nvSpPr>
          <p:cNvPr id="31828" name="Line 100"/>
          <p:cNvSpPr>
            <a:spLocks noChangeShapeType="1"/>
          </p:cNvSpPr>
          <p:nvPr/>
        </p:nvSpPr>
        <p:spPr bwMode="auto">
          <a:xfrm>
            <a:off x="5853113" y="1905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29" name="Line 101"/>
          <p:cNvSpPr>
            <a:spLocks noChangeShapeType="1"/>
          </p:cNvSpPr>
          <p:nvPr/>
        </p:nvSpPr>
        <p:spPr bwMode="auto">
          <a:xfrm>
            <a:off x="64770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30" name="Line 102"/>
          <p:cNvSpPr>
            <a:spLocks noChangeShapeType="1"/>
          </p:cNvSpPr>
          <p:nvPr/>
        </p:nvSpPr>
        <p:spPr bwMode="auto">
          <a:xfrm>
            <a:off x="838200" y="1066800"/>
            <a:ext cx="0" cy="3276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31" name="AutoShape 103"/>
          <p:cNvSpPr>
            <a:spLocks noChangeArrowheads="1"/>
          </p:cNvSpPr>
          <p:nvPr/>
        </p:nvSpPr>
        <p:spPr bwMode="auto">
          <a:xfrm rot="-5400000">
            <a:off x="6400800" y="1219200"/>
            <a:ext cx="8382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32" name="Line 104"/>
          <p:cNvSpPr>
            <a:spLocks noChangeShapeType="1"/>
          </p:cNvSpPr>
          <p:nvPr/>
        </p:nvSpPr>
        <p:spPr bwMode="auto">
          <a:xfrm>
            <a:off x="5181600" y="1066800"/>
            <a:ext cx="152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33" name="Line 105"/>
          <p:cNvSpPr>
            <a:spLocks noChangeShapeType="1"/>
          </p:cNvSpPr>
          <p:nvPr/>
        </p:nvSpPr>
        <p:spPr bwMode="auto">
          <a:xfrm>
            <a:off x="5181600" y="1066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34" name="Line 106"/>
          <p:cNvSpPr>
            <a:spLocks noChangeShapeType="1"/>
          </p:cNvSpPr>
          <p:nvPr/>
        </p:nvSpPr>
        <p:spPr bwMode="auto">
          <a:xfrm>
            <a:off x="6934200" y="1371600"/>
            <a:ext cx="177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35" name="Line 107"/>
          <p:cNvSpPr>
            <a:spLocks noChangeShapeType="1"/>
          </p:cNvSpPr>
          <p:nvPr/>
        </p:nvSpPr>
        <p:spPr bwMode="auto">
          <a:xfrm>
            <a:off x="6858000" y="1600200"/>
            <a:ext cx="0" cy="533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36" name="Rectangle 108"/>
          <p:cNvSpPr>
            <a:spLocks noChangeArrowheads="1"/>
          </p:cNvSpPr>
          <p:nvPr/>
        </p:nvSpPr>
        <p:spPr bwMode="auto">
          <a:xfrm>
            <a:off x="6858000" y="17526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PCSrc</a:t>
            </a:r>
          </a:p>
        </p:txBody>
      </p:sp>
      <p:sp>
        <p:nvSpPr>
          <p:cNvPr id="31837" name="Line 109"/>
          <p:cNvSpPr>
            <a:spLocks noChangeShapeType="1"/>
          </p:cNvSpPr>
          <p:nvPr/>
        </p:nvSpPr>
        <p:spPr bwMode="auto">
          <a:xfrm>
            <a:off x="6629400" y="4724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38" name="AutoShape 110"/>
          <p:cNvSpPr>
            <a:spLocks noChangeArrowheads="1"/>
          </p:cNvSpPr>
          <p:nvPr/>
        </p:nvSpPr>
        <p:spPr bwMode="auto">
          <a:xfrm rot="-5400000">
            <a:off x="2933700" y="4381500"/>
            <a:ext cx="6096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1712886253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39" name="Line 111"/>
          <p:cNvSpPr>
            <a:spLocks noChangeShapeType="1"/>
          </p:cNvSpPr>
          <p:nvPr/>
        </p:nvSpPr>
        <p:spPr bwMode="auto">
          <a:xfrm>
            <a:off x="3352800" y="4495800"/>
            <a:ext cx="1524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40" name="Line 112"/>
          <p:cNvSpPr>
            <a:spLocks noChangeShapeType="1"/>
          </p:cNvSpPr>
          <p:nvPr/>
        </p:nvSpPr>
        <p:spPr bwMode="auto">
          <a:xfrm>
            <a:off x="2957513" y="4114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41" name="Line 113"/>
          <p:cNvSpPr>
            <a:spLocks noChangeShapeType="1"/>
          </p:cNvSpPr>
          <p:nvPr/>
        </p:nvSpPr>
        <p:spPr bwMode="auto">
          <a:xfrm>
            <a:off x="2957513" y="4343400"/>
            <a:ext cx="1666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42" name="Line 114"/>
          <p:cNvSpPr>
            <a:spLocks noChangeShapeType="1"/>
          </p:cNvSpPr>
          <p:nvPr/>
        </p:nvSpPr>
        <p:spPr bwMode="auto">
          <a:xfrm>
            <a:off x="3200400" y="2971800"/>
            <a:ext cx="0" cy="1295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43" name="Rectangle 115"/>
          <p:cNvSpPr>
            <a:spLocks noChangeArrowheads="1"/>
          </p:cNvSpPr>
          <p:nvPr/>
        </p:nvSpPr>
        <p:spPr bwMode="auto">
          <a:xfrm>
            <a:off x="2667000" y="3124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RegDst</a:t>
            </a:r>
          </a:p>
        </p:txBody>
      </p:sp>
      <p:sp>
        <p:nvSpPr>
          <p:cNvPr id="31844" name="Oval 116"/>
          <p:cNvSpPr>
            <a:spLocks noChangeArrowheads="1"/>
          </p:cNvSpPr>
          <p:nvPr/>
        </p:nvSpPr>
        <p:spPr bwMode="auto">
          <a:xfrm>
            <a:off x="5791200" y="5257800"/>
            <a:ext cx="609600" cy="7620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845" name="Rectangle 117"/>
          <p:cNvSpPr>
            <a:spLocks noChangeArrowheads="1"/>
          </p:cNvSpPr>
          <p:nvPr/>
        </p:nvSpPr>
        <p:spPr bwMode="auto">
          <a:xfrm>
            <a:off x="5867400" y="5410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accent1"/>
                </a:solidFill>
              </a:rPr>
              <a:t>ALU</a:t>
            </a:r>
          </a:p>
          <a:p>
            <a:pPr algn="ctr"/>
            <a:r>
              <a:rPr lang="en-US" altLang="en-US" sz="1200">
                <a:solidFill>
                  <a:schemeClr val="accent1"/>
                </a:solidFill>
              </a:rPr>
              <a:t>control</a:t>
            </a:r>
          </a:p>
        </p:txBody>
      </p:sp>
      <p:sp>
        <p:nvSpPr>
          <p:cNvPr id="31846" name="Line 118"/>
          <p:cNvSpPr>
            <a:spLocks noChangeShapeType="1"/>
          </p:cNvSpPr>
          <p:nvPr/>
        </p:nvSpPr>
        <p:spPr bwMode="auto">
          <a:xfrm>
            <a:off x="3657600" y="6172200"/>
            <a:ext cx="19050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47" name="Line 119"/>
          <p:cNvSpPr>
            <a:spLocks noChangeShapeType="1"/>
          </p:cNvSpPr>
          <p:nvPr/>
        </p:nvSpPr>
        <p:spPr bwMode="auto">
          <a:xfrm>
            <a:off x="5548313" y="5486400"/>
            <a:ext cx="228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48" name="Rectangle 120"/>
          <p:cNvSpPr>
            <a:spLocks noChangeArrowheads="1"/>
          </p:cNvSpPr>
          <p:nvPr/>
        </p:nvSpPr>
        <p:spPr bwMode="auto">
          <a:xfrm>
            <a:off x="8610600" y="4191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1849" name="Rectangle 121"/>
          <p:cNvSpPr>
            <a:spLocks noChangeArrowheads="1"/>
          </p:cNvSpPr>
          <p:nvPr/>
        </p:nvSpPr>
        <p:spPr bwMode="auto">
          <a:xfrm>
            <a:off x="5410200" y="4800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1850" name="Rectangle 122"/>
          <p:cNvSpPr>
            <a:spLocks noChangeArrowheads="1"/>
          </p:cNvSpPr>
          <p:nvPr/>
        </p:nvSpPr>
        <p:spPr bwMode="auto">
          <a:xfrm>
            <a:off x="3124200" y="44958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1851" name="Rectangle 123"/>
          <p:cNvSpPr>
            <a:spLocks noChangeArrowheads="1"/>
          </p:cNvSpPr>
          <p:nvPr/>
        </p:nvSpPr>
        <p:spPr bwMode="auto">
          <a:xfrm>
            <a:off x="3124200" y="4191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1852" name="Rectangle 124"/>
          <p:cNvSpPr>
            <a:spLocks noChangeArrowheads="1"/>
          </p:cNvSpPr>
          <p:nvPr/>
        </p:nvSpPr>
        <p:spPr bwMode="auto">
          <a:xfrm>
            <a:off x="5410200" y="4419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1853" name="Rectangle 125"/>
          <p:cNvSpPr>
            <a:spLocks noChangeArrowheads="1"/>
          </p:cNvSpPr>
          <p:nvPr/>
        </p:nvSpPr>
        <p:spPr bwMode="auto">
          <a:xfrm>
            <a:off x="8610600" y="4572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1854" name="Rectangle 126"/>
          <p:cNvSpPr>
            <a:spLocks noChangeArrowheads="1"/>
          </p:cNvSpPr>
          <p:nvPr/>
        </p:nvSpPr>
        <p:spPr bwMode="auto">
          <a:xfrm>
            <a:off x="6705600" y="990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1855" name="Rectangle 127"/>
          <p:cNvSpPr>
            <a:spLocks noChangeArrowheads="1"/>
          </p:cNvSpPr>
          <p:nvPr/>
        </p:nvSpPr>
        <p:spPr bwMode="auto">
          <a:xfrm>
            <a:off x="6705600" y="14478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1856" name="Rectangle 128"/>
          <p:cNvSpPr>
            <a:spLocks noChangeArrowheads="1"/>
          </p:cNvSpPr>
          <p:nvPr/>
        </p:nvSpPr>
        <p:spPr bwMode="auto">
          <a:xfrm>
            <a:off x="2514600" y="1905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ALUOp</a:t>
            </a:r>
          </a:p>
        </p:txBody>
      </p:sp>
      <p:sp>
        <p:nvSpPr>
          <p:cNvPr id="31857" name="Line 129"/>
          <p:cNvSpPr>
            <a:spLocks noChangeShapeType="1"/>
          </p:cNvSpPr>
          <p:nvPr/>
        </p:nvSpPr>
        <p:spPr bwMode="auto">
          <a:xfrm>
            <a:off x="6096000" y="6019800"/>
            <a:ext cx="0" cy="3048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58" name="Rectangle 130"/>
          <p:cNvSpPr>
            <a:spLocks noChangeArrowheads="1"/>
          </p:cNvSpPr>
          <p:nvPr/>
        </p:nvSpPr>
        <p:spPr bwMode="auto">
          <a:xfrm>
            <a:off x="4724400" y="5867400"/>
            <a:ext cx="7620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Instr[5-0]</a:t>
            </a:r>
          </a:p>
        </p:txBody>
      </p:sp>
      <p:sp>
        <p:nvSpPr>
          <p:cNvPr id="31859" name="Rectangle 131"/>
          <p:cNvSpPr>
            <a:spLocks noChangeArrowheads="1"/>
          </p:cNvSpPr>
          <p:nvPr/>
        </p:nvSpPr>
        <p:spPr bwMode="auto">
          <a:xfrm>
            <a:off x="2667000" y="53340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Instr[15-0]</a:t>
            </a:r>
          </a:p>
        </p:txBody>
      </p:sp>
      <p:sp>
        <p:nvSpPr>
          <p:cNvPr id="31860" name="Rectangle 132"/>
          <p:cNvSpPr>
            <a:spLocks noChangeArrowheads="1"/>
          </p:cNvSpPr>
          <p:nvPr/>
        </p:nvSpPr>
        <p:spPr bwMode="auto">
          <a:xfrm>
            <a:off x="2667000" y="3505200"/>
            <a:ext cx="7762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Instr[25-21]</a:t>
            </a:r>
          </a:p>
        </p:txBody>
      </p:sp>
      <p:sp>
        <p:nvSpPr>
          <p:cNvPr id="31861" name="Rectangle 133"/>
          <p:cNvSpPr>
            <a:spLocks noChangeArrowheads="1"/>
          </p:cNvSpPr>
          <p:nvPr/>
        </p:nvSpPr>
        <p:spPr bwMode="auto">
          <a:xfrm>
            <a:off x="2652713" y="3886200"/>
            <a:ext cx="8524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Instr[20-16]</a:t>
            </a:r>
          </a:p>
        </p:txBody>
      </p:sp>
      <p:sp>
        <p:nvSpPr>
          <p:cNvPr id="31862" name="Text Box 134"/>
          <p:cNvSpPr txBox="1">
            <a:spLocks noChangeArrowheads="1"/>
          </p:cNvSpPr>
          <p:nvPr/>
        </p:nvSpPr>
        <p:spPr bwMode="auto">
          <a:xfrm>
            <a:off x="2576513" y="4648200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Instr[15  -11]</a:t>
            </a:r>
          </a:p>
        </p:txBody>
      </p:sp>
      <p:sp>
        <p:nvSpPr>
          <p:cNvPr id="31863" name="Line 135"/>
          <p:cNvSpPr>
            <a:spLocks noChangeShapeType="1"/>
          </p:cNvSpPr>
          <p:nvPr/>
        </p:nvSpPr>
        <p:spPr bwMode="auto">
          <a:xfrm>
            <a:off x="228600" y="838200"/>
            <a:ext cx="0" cy="3505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64" name="Line 136"/>
          <p:cNvSpPr>
            <a:spLocks noChangeShapeType="1"/>
          </p:cNvSpPr>
          <p:nvPr/>
        </p:nvSpPr>
        <p:spPr bwMode="auto">
          <a:xfrm>
            <a:off x="7086600" y="838200"/>
            <a:ext cx="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65" name="Line 137"/>
          <p:cNvSpPr>
            <a:spLocks noChangeShapeType="1"/>
          </p:cNvSpPr>
          <p:nvPr/>
        </p:nvSpPr>
        <p:spPr bwMode="auto">
          <a:xfrm>
            <a:off x="5181600" y="4953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66" name="Oval 138"/>
          <p:cNvSpPr>
            <a:spLocks noChangeArrowheads="1"/>
          </p:cNvSpPr>
          <p:nvPr/>
        </p:nvSpPr>
        <p:spPr bwMode="auto">
          <a:xfrm>
            <a:off x="2971800" y="1828800"/>
            <a:ext cx="762000" cy="12192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867" name="Rectangle 139"/>
          <p:cNvSpPr>
            <a:spLocks noChangeArrowheads="1"/>
          </p:cNvSpPr>
          <p:nvPr/>
        </p:nvSpPr>
        <p:spPr bwMode="auto">
          <a:xfrm>
            <a:off x="3124200" y="2286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accent1"/>
                </a:solidFill>
              </a:rPr>
              <a:t>Control</a:t>
            </a:r>
          </a:p>
          <a:p>
            <a:pPr algn="ctr"/>
            <a:r>
              <a:rPr lang="en-US" altLang="en-US" sz="1200">
                <a:solidFill>
                  <a:schemeClr val="accent1"/>
                </a:solidFill>
              </a:rPr>
              <a:t>Unit</a:t>
            </a:r>
          </a:p>
        </p:txBody>
      </p:sp>
      <p:sp>
        <p:nvSpPr>
          <p:cNvPr id="31868" name="Line 140"/>
          <p:cNvSpPr>
            <a:spLocks noChangeShapeType="1"/>
          </p:cNvSpPr>
          <p:nvPr/>
        </p:nvSpPr>
        <p:spPr bwMode="auto">
          <a:xfrm>
            <a:off x="2667000" y="2514600"/>
            <a:ext cx="0" cy="2133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69" name="Line 141"/>
          <p:cNvSpPr>
            <a:spLocks noChangeShapeType="1"/>
          </p:cNvSpPr>
          <p:nvPr/>
        </p:nvSpPr>
        <p:spPr bwMode="auto">
          <a:xfrm>
            <a:off x="2667000" y="2514600"/>
            <a:ext cx="3048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70" name="Rectangle 142"/>
          <p:cNvSpPr>
            <a:spLocks noChangeArrowheads="1"/>
          </p:cNvSpPr>
          <p:nvPr/>
        </p:nvSpPr>
        <p:spPr bwMode="auto">
          <a:xfrm>
            <a:off x="2209800" y="22860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Instr[31-26]</a:t>
            </a:r>
          </a:p>
        </p:txBody>
      </p:sp>
      <p:sp>
        <p:nvSpPr>
          <p:cNvPr id="31871" name="AutoShape 143"/>
          <p:cNvSpPr>
            <a:spLocks noChangeArrowheads="1"/>
          </p:cNvSpPr>
          <p:nvPr/>
        </p:nvSpPr>
        <p:spPr bwMode="auto">
          <a:xfrm>
            <a:off x="6400800" y="1981200"/>
            <a:ext cx="304800" cy="304800"/>
          </a:xfrm>
          <a:prstGeom prst="flowChartDelay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872" name="Line 144"/>
          <p:cNvSpPr>
            <a:spLocks noChangeShapeType="1"/>
          </p:cNvSpPr>
          <p:nvPr/>
        </p:nvSpPr>
        <p:spPr bwMode="auto">
          <a:xfrm>
            <a:off x="6705600" y="2133600"/>
            <a:ext cx="152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73" name="Line 145"/>
          <p:cNvSpPr>
            <a:spLocks noChangeShapeType="1"/>
          </p:cNvSpPr>
          <p:nvPr/>
        </p:nvSpPr>
        <p:spPr bwMode="auto">
          <a:xfrm>
            <a:off x="6248400" y="2209800"/>
            <a:ext cx="152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74" name="Line 146"/>
          <p:cNvSpPr>
            <a:spLocks noChangeShapeType="1"/>
          </p:cNvSpPr>
          <p:nvPr/>
        </p:nvSpPr>
        <p:spPr bwMode="auto">
          <a:xfrm>
            <a:off x="3733800" y="2209800"/>
            <a:ext cx="2438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75" name="Rectangle 147"/>
          <p:cNvSpPr>
            <a:spLocks noChangeArrowheads="1"/>
          </p:cNvSpPr>
          <p:nvPr/>
        </p:nvSpPr>
        <p:spPr bwMode="auto">
          <a:xfrm>
            <a:off x="3810000" y="198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Branch</a:t>
            </a:r>
          </a:p>
        </p:txBody>
      </p:sp>
      <p:sp>
        <p:nvSpPr>
          <p:cNvPr id="31876" name="Line 148"/>
          <p:cNvSpPr>
            <a:spLocks noChangeShapeType="1"/>
          </p:cNvSpPr>
          <p:nvPr/>
        </p:nvSpPr>
        <p:spPr bwMode="auto">
          <a:xfrm>
            <a:off x="3733800" y="2362200"/>
            <a:ext cx="5181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77" name="Line 149"/>
          <p:cNvSpPr>
            <a:spLocks noChangeShapeType="1"/>
          </p:cNvSpPr>
          <p:nvPr/>
        </p:nvSpPr>
        <p:spPr bwMode="auto">
          <a:xfrm>
            <a:off x="7543800" y="5334000"/>
            <a:ext cx="1371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78" name="Line 150"/>
          <p:cNvSpPr>
            <a:spLocks noChangeShapeType="1"/>
          </p:cNvSpPr>
          <p:nvPr/>
        </p:nvSpPr>
        <p:spPr bwMode="auto">
          <a:xfrm>
            <a:off x="8915400" y="2362200"/>
            <a:ext cx="0" cy="2971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79" name="Line 151"/>
          <p:cNvSpPr>
            <a:spLocks noChangeShapeType="1"/>
          </p:cNvSpPr>
          <p:nvPr/>
        </p:nvSpPr>
        <p:spPr bwMode="auto">
          <a:xfrm>
            <a:off x="3733800" y="2514600"/>
            <a:ext cx="4953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80" name="Line 152"/>
          <p:cNvSpPr>
            <a:spLocks noChangeShapeType="1"/>
          </p:cNvSpPr>
          <p:nvPr/>
        </p:nvSpPr>
        <p:spPr bwMode="auto">
          <a:xfrm>
            <a:off x="3733800" y="2667000"/>
            <a:ext cx="3810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81" name="Line 153"/>
          <p:cNvSpPr>
            <a:spLocks noChangeShapeType="1"/>
          </p:cNvSpPr>
          <p:nvPr/>
        </p:nvSpPr>
        <p:spPr bwMode="auto">
          <a:xfrm>
            <a:off x="3581400" y="2971800"/>
            <a:ext cx="609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82" name="Line 154"/>
          <p:cNvSpPr>
            <a:spLocks noChangeShapeType="1"/>
          </p:cNvSpPr>
          <p:nvPr/>
        </p:nvSpPr>
        <p:spPr bwMode="auto">
          <a:xfrm>
            <a:off x="3657600" y="2819400"/>
            <a:ext cx="1828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83" name="Line 155"/>
          <p:cNvSpPr>
            <a:spLocks noChangeShapeType="1"/>
          </p:cNvSpPr>
          <p:nvPr/>
        </p:nvSpPr>
        <p:spPr bwMode="auto">
          <a:xfrm>
            <a:off x="5486400" y="2819400"/>
            <a:ext cx="0" cy="1676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84" name="Line 156"/>
          <p:cNvSpPr>
            <a:spLocks noChangeShapeType="1"/>
          </p:cNvSpPr>
          <p:nvPr/>
        </p:nvSpPr>
        <p:spPr bwMode="auto">
          <a:xfrm>
            <a:off x="2590800" y="6324600"/>
            <a:ext cx="3505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85" name="Line 157"/>
          <p:cNvSpPr>
            <a:spLocks noChangeShapeType="1"/>
          </p:cNvSpPr>
          <p:nvPr/>
        </p:nvSpPr>
        <p:spPr bwMode="auto">
          <a:xfrm>
            <a:off x="2590800" y="2133600"/>
            <a:ext cx="0" cy="4191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86" name="Line 158"/>
          <p:cNvSpPr>
            <a:spLocks noChangeShapeType="1"/>
          </p:cNvSpPr>
          <p:nvPr/>
        </p:nvSpPr>
        <p:spPr bwMode="auto">
          <a:xfrm>
            <a:off x="2590800" y="21336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87" name="Line 159"/>
          <p:cNvSpPr>
            <a:spLocks noChangeShapeType="1"/>
          </p:cNvSpPr>
          <p:nvPr/>
        </p:nvSpPr>
        <p:spPr bwMode="auto">
          <a:xfrm>
            <a:off x="3657600" y="5562600"/>
            <a:ext cx="0" cy="609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88" name="Line 160"/>
          <p:cNvSpPr>
            <a:spLocks noChangeShapeType="1"/>
          </p:cNvSpPr>
          <p:nvPr/>
        </p:nvSpPr>
        <p:spPr bwMode="auto">
          <a:xfrm>
            <a:off x="5562600" y="5486400"/>
            <a:ext cx="0" cy="685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89" name="Line 161"/>
          <p:cNvSpPr>
            <a:spLocks noChangeShapeType="1"/>
          </p:cNvSpPr>
          <p:nvPr/>
        </p:nvSpPr>
        <p:spPr bwMode="auto">
          <a:xfrm>
            <a:off x="6172200" y="2057400"/>
            <a:ext cx="228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90" name="Line 162"/>
          <p:cNvSpPr>
            <a:spLocks noChangeShapeType="1"/>
          </p:cNvSpPr>
          <p:nvPr/>
        </p:nvSpPr>
        <p:spPr bwMode="auto">
          <a:xfrm flipV="1">
            <a:off x="6172200" y="2057400"/>
            <a:ext cx="0" cy="152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91" name="Line 163"/>
          <p:cNvSpPr>
            <a:spLocks noChangeShapeType="1"/>
          </p:cNvSpPr>
          <p:nvPr/>
        </p:nvSpPr>
        <p:spPr bwMode="auto">
          <a:xfrm>
            <a:off x="2133600" y="1447800"/>
            <a:ext cx="3048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92" name="Line 164"/>
          <p:cNvSpPr>
            <a:spLocks noChangeShapeType="1"/>
          </p:cNvSpPr>
          <p:nvPr/>
        </p:nvSpPr>
        <p:spPr bwMode="auto">
          <a:xfrm>
            <a:off x="4953000" y="4572000"/>
            <a:ext cx="152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93" name="Line 165"/>
          <p:cNvSpPr>
            <a:spLocks noChangeShapeType="1"/>
          </p:cNvSpPr>
          <p:nvPr/>
        </p:nvSpPr>
        <p:spPr bwMode="auto">
          <a:xfrm>
            <a:off x="6477000" y="3886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94" name="Line 166"/>
          <p:cNvSpPr>
            <a:spLocks noChangeShapeType="1"/>
          </p:cNvSpPr>
          <p:nvPr/>
        </p:nvSpPr>
        <p:spPr bwMode="auto">
          <a:xfrm>
            <a:off x="6477000" y="4343400"/>
            <a:ext cx="0" cy="1371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95" name="Line 167"/>
          <p:cNvSpPr>
            <a:spLocks noChangeShapeType="1"/>
          </p:cNvSpPr>
          <p:nvPr/>
        </p:nvSpPr>
        <p:spPr bwMode="auto">
          <a:xfrm>
            <a:off x="5181600" y="19050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96" name="Line 168"/>
          <p:cNvSpPr>
            <a:spLocks noChangeShapeType="1"/>
          </p:cNvSpPr>
          <p:nvPr/>
        </p:nvSpPr>
        <p:spPr bwMode="auto">
          <a:xfrm>
            <a:off x="2667000" y="4648200"/>
            <a:ext cx="0" cy="914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897" name="Oval 169"/>
          <p:cNvSpPr>
            <a:spLocks noChangeArrowheads="1"/>
          </p:cNvSpPr>
          <p:nvPr/>
        </p:nvSpPr>
        <p:spPr bwMode="auto">
          <a:xfrm>
            <a:off x="8534400" y="44958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898" name="Oval 170"/>
          <p:cNvSpPr>
            <a:spLocks noChangeArrowheads="1"/>
          </p:cNvSpPr>
          <p:nvPr/>
        </p:nvSpPr>
        <p:spPr bwMode="auto">
          <a:xfrm>
            <a:off x="5334000" y="43434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899" name="Oval 171"/>
          <p:cNvSpPr>
            <a:spLocks noChangeArrowheads="1"/>
          </p:cNvSpPr>
          <p:nvPr/>
        </p:nvSpPr>
        <p:spPr bwMode="auto">
          <a:xfrm>
            <a:off x="3048000" y="44196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900" name="Oval 172"/>
          <p:cNvSpPr>
            <a:spLocks noChangeArrowheads="1"/>
          </p:cNvSpPr>
          <p:nvPr/>
        </p:nvSpPr>
        <p:spPr bwMode="auto">
          <a:xfrm>
            <a:off x="4038600" y="33528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901" name="Oval 173"/>
          <p:cNvSpPr>
            <a:spLocks noChangeArrowheads="1"/>
          </p:cNvSpPr>
          <p:nvPr/>
        </p:nvSpPr>
        <p:spPr bwMode="auto">
          <a:xfrm>
            <a:off x="6629400" y="9144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902" name="Line 174"/>
          <p:cNvSpPr>
            <a:spLocks noChangeShapeType="1"/>
          </p:cNvSpPr>
          <p:nvPr/>
        </p:nvSpPr>
        <p:spPr bwMode="auto">
          <a:xfrm>
            <a:off x="3657600" y="5562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903" name="Oval 175"/>
          <p:cNvSpPr>
            <a:spLocks noChangeArrowheads="1"/>
          </p:cNvSpPr>
          <p:nvPr/>
        </p:nvSpPr>
        <p:spPr bwMode="auto">
          <a:xfrm>
            <a:off x="5943600" y="57912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34"/>
          <p:cNvSpPr>
            <a:spLocks noChangeArrowheads="1"/>
          </p:cNvSpPr>
          <p:nvPr/>
        </p:nvSpPr>
        <p:spPr bwMode="auto">
          <a:xfrm>
            <a:off x="685800" y="304800"/>
            <a:ext cx="80772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Load Word Instruction Data/Control Flow</a:t>
            </a:r>
          </a:p>
        </p:txBody>
      </p:sp>
      <p:grpSp>
        <p:nvGrpSpPr>
          <p:cNvPr id="32771" name="Group 335"/>
          <p:cNvGrpSpPr>
            <a:grpSpLocks/>
          </p:cNvGrpSpPr>
          <p:nvPr/>
        </p:nvGrpSpPr>
        <p:grpSpPr bwMode="auto">
          <a:xfrm>
            <a:off x="1752600" y="914400"/>
            <a:ext cx="381000" cy="990600"/>
            <a:chOff x="1392" y="2880"/>
            <a:chExt cx="288" cy="480"/>
          </a:xfrm>
        </p:grpSpPr>
        <p:sp>
          <p:nvSpPr>
            <p:cNvPr id="32928" name="Line 336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929" name="Line 337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930" name="Line 338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931" name="Line 339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932" name="Line 340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933" name="Line 341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934" name="Line 342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2772" name="Rectangle 343"/>
          <p:cNvSpPr>
            <a:spLocks noChangeArrowheads="1"/>
          </p:cNvSpPr>
          <p:nvPr/>
        </p:nvSpPr>
        <p:spPr bwMode="auto">
          <a:xfrm>
            <a:off x="1052513" y="3581400"/>
            <a:ext cx="1447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344"/>
          <p:cNvSpPr>
            <a:spLocks noChangeArrowheads="1"/>
          </p:cNvSpPr>
          <p:nvPr/>
        </p:nvSpPr>
        <p:spPr bwMode="auto">
          <a:xfrm>
            <a:off x="519113" y="3962400"/>
            <a:ext cx="2286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Line 345"/>
          <p:cNvSpPr>
            <a:spLocks noChangeShapeType="1"/>
          </p:cNvSpPr>
          <p:nvPr/>
        </p:nvSpPr>
        <p:spPr bwMode="auto">
          <a:xfrm>
            <a:off x="747713" y="4343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775" name="Line 346"/>
          <p:cNvSpPr>
            <a:spLocks noChangeShapeType="1"/>
          </p:cNvSpPr>
          <p:nvPr/>
        </p:nvSpPr>
        <p:spPr bwMode="auto">
          <a:xfrm>
            <a:off x="838200" y="1066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776" name="Line 347"/>
          <p:cNvSpPr>
            <a:spLocks noChangeShapeType="1"/>
          </p:cNvSpPr>
          <p:nvPr/>
        </p:nvSpPr>
        <p:spPr bwMode="auto">
          <a:xfrm>
            <a:off x="1371600" y="1752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777" name="Text Box 348"/>
          <p:cNvSpPr txBox="1">
            <a:spLocks noChangeArrowheads="1"/>
          </p:cNvSpPr>
          <p:nvPr/>
        </p:nvSpPr>
        <p:spPr bwMode="auto">
          <a:xfrm>
            <a:off x="976313" y="4114800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</a:t>
            </a:r>
          </a:p>
          <a:p>
            <a:r>
              <a:rPr lang="en-US" altLang="en-US" sz="1200" b="0"/>
              <a:t>Address</a:t>
            </a:r>
          </a:p>
        </p:txBody>
      </p:sp>
      <p:sp>
        <p:nvSpPr>
          <p:cNvPr id="32778" name="Text Box 349"/>
          <p:cNvSpPr txBox="1">
            <a:spLocks noChangeArrowheads="1"/>
          </p:cNvSpPr>
          <p:nvPr/>
        </p:nvSpPr>
        <p:spPr bwMode="auto">
          <a:xfrm>
            <a:off x="1738313" y="4191000"/>
            <a:ext cx="869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Instr[31-0]</a:t>
            </a:r>
          </a:p>
        </p:txBody>
      </p:sp>
      <p:sp>
        <p:nvSpPr>
          <p:cNvPr id="32779" name="Text Box 350"/>
          <p:cNvSpPr txBox="1">
            <a:spLocks noChangeArrowheads="1"/>
          </p:cNvSpPr>
          <p:nvPr/>
        </p:nvSpPr>
        <p:spPr bwMode="auto">
          <a:xfrm>
            <a:off x="1281113" y="3657600"/>
            <a:ext cx="973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Instruction</a:t>
            </a:r>
          </a:p>
          <a:p>
            <a:pPr algn="ctr"/>
            <a:r>
              <a:rPr lang="en-US" altLang="en-US" sz="1200"/>
              <a:t>Memory</a:t>
            </a:r>
          </a:p>
        </p:txBody>
      </p:sp>
      <p:sp>
        <p:nvSpPr>
          <p:cNvPr id="32780" name="Text Box 351"/>
          <p:cNvSpPr txBox="1">
            <a:spLocks noChangeArrowheads="1"/>
          </p:cNvSpPr>
          <p:nvPr/>
        </p:nvSpPr>
        <p:spPr bwMode="auto">
          <a:xfrm>
            <a:off x="1752600" y="12954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Add</a:t>
            </a:r>
          </a:p>
        </p:txBody>
      </p:sp>
      <p:sp>
        <p:nvSpPr>
          <p:cNvPr id="32781" name="Text Box 352"/>
          <p:cNvSpPr txBox="1">
            <a:spLocks noChangeArrowheads="1"/>
          </p:cNvSpPr>
          <p:nvPr/>
        </p:nvSpPr>
        <p:spPr bwMode="auto">
          <a:xfrm>
            <a:off x="442913" y="4191000"/>
            <a:ext cx="3952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PC</a:t>
            </a:r>
          </a:p>
        </p:txBody>
      </p:sp>
      <p:sp>
        <p:nvSpPr>
          <p:cNvPr id="32782" name="Line 353"/>
          <p:cNvSpPr>
            <a:spLocks noChangeShapeType="1"/>
          </p:cNvSpPr>
          <p:nvPr/>
        </p:nvSpPr>
        <p:spPr bwMode="auto">
          <a:xfrm>
            <a:off x="228600" y="838200"/>
            <a:ext cx="685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783" name="Line 354"/>
          <p:cNvSpPr>
            <a:spLocks noChangeShapeType="1"/>
          </p:cNvSpPr>
          <p:nvPr/>
        </p:nvSpPr>
        <p:spPr bwMode="auto">
          <a:xfrm>
            <a:off x="214313" y="4343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784" name="Text Box 355"/>
          <p:cNvSpPr txBox="1">
            <a:spLocks noChangeArrowheads="1"/>
          </p:cNvSpPr>
          <p:nvPr/>
        </p:nvSpPr>
        <p:spPr bwMode="auto">
          <a:xfrm>
            <a:off x="1143000" y="16002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4</a:t>
            </a:r>
          </a:p>
        </p:txBody>
      </p:sp>
      <p:sp>
        <p:nvSpPr>
          <p:cNvPr id="32785" name="Rectangle 356"/>
          <p:cNvSpPr>
            <a:spLocks noChangeArrowheads="1"/>
          </p:cNvSpPr>
          <p:nvPr/>
        </p:nvSpPr>
        <p:spPr bwMode="auto">
          <a:xfrm>
            <a:off x="3505200" y="3581400"/>
            <a:ext cx="1447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786" name="Line 357"/>
          <p:cNvSpPr>
            <a:spLocks noChangeShapeType="1"/>
          </p:cNvSpPr>
          <p:nvPr/>
        </p:nvSpPr>
        <p:spPr bwMode="auto">
          <a:xfrm>
            <a:off x="2500313" y="4343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787" name="Line 358"/>
          <p:cNvSpPr>
            <a:spLocks noChangeShapeType="1"/>
          </p:cNvSpPr>
          <p:nvPr/>
        </p:nvSpPr>
        <p:spPr bwMode="auto">
          <a:xfrm>
            <a:off x="2652713" y="4114800"/>
            <a:ext cx="852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788" name="Line 359"/>
          <p:cNvSpPr>
            <a:spLocks noChangeShapeType="1"/>
          </p:cNvSpPr>
          <p:nvPr/>
        </p:nvSpPr>
        <p:spPr bwMode="auto">
          <a:xfrm>
            <a:off x="2652713" y="4648200"/>
            <a:ext cx="471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789" name="Line 360"/>
          <p:cNvSpPr>
            <a:spLocks noChangeShapeType="1"/>
          </p:cNvSpPr>
          <p:nvPr/>
        </p:nvSpPr>
        <p:spPr bwMode="auto">
          <a:xfrm>
            <a:off x="8382000" y="4724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790" name="Line 361"/>
          <p:cNvSpPr>
            <a:spLocks noChangeShapeType="1"/>
          </p:cNvSpPr>
          <p:nvPr/>
        </p:nvSpPr>
        <p:spPr bwMode="auto">
          <a:xfrm>
            <a:off x="2652713" y="3733800"/>
            <a:ext cx="852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791" name="Line 362"/>
          <p:cNvSpPr>
            <a:spLocks noChangeShapeType="1"/>
          </p:cNvSpPr>
          <p:nvPr/>
        </p:nvSpPr>
        <p:spPr bwMode="auto">
          <a:xfrm>
            <a:off x="4953000" y="3962400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792" name="Line 363"/>
          <p:cNvSpPr>
            <a:spLocks noChangeShapeType="1"/>
          </p:cNvSpPr>
          <p:nvPr/>
        </p:nvSpPr>
        <p:spPr bwMode="auto">
          <a:xfrm>
            <a:off x="5105400" y="457200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793" name="Line 364"/>
          <p:cNvSpPr>
            <a:spLocks noChangeShapeType="1"/>
          </p:cNvSpPr>
          <p:nvPr/>
        </p:nvSpPr>
        <p:spPr bwMode="auto">
          <a:xfrm>
            <a:off x="6477000" y="5715000"/>
            <a:ext cx="193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794" name="Line 365"/>
          <p:cNvSpPr>
            <a:spLocks noChangeShapeType="1"/>
          </p:cNvSpPr>
          <p:nvPr/>
        </p:nvSpPr>
        <p:spPr bwMode="auto">
          <a:xfrm>
            <a:off x="6324600" y="4343400"/>
            <a:ext cx="17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795" name="Text Box 366"/>
          <p:cNvSpPr txBox="1">
            <a:spLocks noChangeArrowheads="1"/>
          </p:cNvSpPr>
          <p:nvPr/>
        </p:nvSpPr>
        <p:spPr bwMode="auto">
          <a:xfrm>
            <a:off x="3429000" y="47244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Data</a:t>
            </a:r>
          </a:p>
        </p:txBody>
      </p:sp>
      <p:sp>
        <p:nvSpPr>
          <p:cNvPr id="32796" name="Text Box 367"/>
          <p:cNvSpPr txBox="1">
            <a:spLocks noChangeArrowheads="1"/>
          </p:cNvSpPr>
          <p:nvPr/>
        </p:nvSpPr>
        <p:spPr bwMode="auto">
          <a:xfrm>
            <a:off x="3429000" y="35814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1</a:t>
            </a:r>
          </a:p>
        </p:txBody>
      </p:sp>
      <p:sp>
        <p:nvSpPr>
          <p:cNvPr id="32797" name="Text Box 368"/>
          <p:cNvSpPr txBox="1">
            <a:spLocks noChangeArrowheads="1"/>
          </p:cNvSpPr>
          <p:nvPr/>
        </p:nvSpPr>
        <p:spPr bwMode="auto">
          <a:xfrm>
            <a:off x="3429000" y="39624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2</a:t>
            </a:r>
          </a:p>
        </p:txBody>
      </p:sp>
      <p:sp>
        <p:nvSpPr>
          <p:cNvPr id="32798" name="Text Box 369"/>
          <p:cNvSpPr txBox="1">
            <a:spLocks noChangeArrowheads="1"/>
          </p:cNvSpPr>
          <p:nvPr/>
        </p:nvSpPr>
        <p:spPr bwMode="auto">
          <a:xfrm>
            <a:off x="3429000" y="43434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Addr</a:t>
            </a:r>
          </a:p>
        </p:txBody>
      </p:sp>
      <p:sp>
        <p:nvSpPr>
          <p:cNvPr id="32799" name="Text Box 370"/>
          <p:cNvSpPr txBox="1">
            <a:spLocks noChangeArrowheads="1"/>
          </p:cNvSpPr>
          <p:nvPr/>
        </p:nvSpPr>
        <p:spPr bwMode="auto">
          <a:xfrm>
            <a:off x="3752850" y="3810000"/>
            <a:ext cx="7921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Register</a:t>
            </a:r>
          </a:p>
          <a:p>
            <a:pPr algn="ctr"/>
            <a:endParaRPr lang="en-US" altLang="en-US" sz="1200"/>
          </a:p>
          <a:p>
            <a:pPr algn="ctr"/>
            <a:r>
              <a:rPr lang="en-US" altLang="en-US" sz="1200"/>
              <a:t>File</a:t>
            </a:r>
          </a:p>
        </p:txBody>
      </p:sp>
      <p:sp>
        <p:nvSpPr>
          <p:cNvPr id="32800" name="Text Box 371"/>
          <p:cNvSpPr txBox="1">
            <a:spLocks noChangeArrowheads="1"/>
          </p:cNvSpPr>
          <p:nvPr/>
        </p:nvSpPr>
        <p:spPr bwMode="auto">
          <a:xfrm>
            <a:off x="4343400" y="37338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1</a:t>
            </a:r>
          </a:p>
        </p:txBody>
      </p:sp>
      <p:sp>
        <p:nvSpPr>
          <p:cNvPr id="32801" name="Text Box 372"/>
          <p:cNvSpPr txBox="1">
            <a:spLocks noChangeArrowheads="1"/>
          </p:cNvSpPr>
          <p:nvPr/>
        </p:nvSpPr>
        <p:spPr bwMode="auto">
          <a:xfrm>
            <a:off x="4368800" y="44196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2</a:t>
            </a:r>
          </a:p>
        </p:txBody>
      </p:sp>
      <p:sp>
        <p:nvSpPr>
          <p:cNvPr id="32802" name="Freeform 373"/>
          <p:cNvSpPr>
            <a:spLocks/>
          </p:cNvSpPr>
          <p:nvPr/>
        </p:nvSpPr>
        <p:spPr bwMode="auto">
          <a:xfrm>
            <a:off x="5791200" y="3657600"/>
            <a:ext cx="533400" cy="1295400"/>
          </a:xfrm>
          <a:custGeom>
            <a:avLst/>
            <a:gdLst>
              <a:gd name="T0" fmla="*/ 0 w 388"/>
              <a:gd name="T1" fmla="*/ 0 h 1099"/>
              <a:gd name="T2" fmla="*/ 0 w 388"/>
              <a:gd name="T3" fmla="*/ 2147483646 h 1099"/>
              <a:gd name="T4" fmla="*/ 2147483646 w 388"/>
              <a:gd name="T5" fmla="*/ 2147483646 h 1099"/>
              <a:gd name="T6" fmla="*/ 0 w 388"/>
              <a:gd name="T7" fmla="*/ 2147483646 h 1099"/>
              <a:gd name="T8" fmla="*/ 0 w 388"/>
              <a:gd name="T9" fmla="*/ 2147483646 h 1099"/>
              <a:gd name="T10" fmla="*/ 2147483646 w 388"/>
              <a:gd name="T11" fmla="*/ 2147483646 h 1099"/>
              <a:gd name="T12" fmla="*/ 2147483646 w 388"/>
              <a:gd name="T13" fmla="*/ 2147483646 h 1099"/>
              <a:gd name="T14" fmla="*/ 0 w 388"/>
              <a:gd name="T15" fmla="*/ 0 h 109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8"/>
              <a:gd name="T25" fmla="*/ 0 h 1099"/>
              <a:gd name="T26" fmla="*/ 388 w 388"/>
              <a:gd name="T27" fmla="*/ 1099 h 109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8" h="1099">
                <a:moveTo>
                  <a:pt x="0" y="0"/>
                </a:moveTo>
                <a:lnTo>
                  <a:pt x="0" y="427"/>
                </a:lnTo>
                <a:lnTo>
                  <a:pt x="111" y="553"/>
                </a:lnTo>
                <a:lnTo>
                  <a:pt x="0" y="671"/>
                </a:lnTo>
                <a:lnTo>
                  <a:pt x="0" y="1098"/>
                </a:lnTo>
                <a:lnTo>
                  <a:pt x="387" y="790"/>
                </a:lnTo>
                <a:lnTo>
                  <a:pt x="387" y="30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03" name="Rectangle 374"/>
          <p:cNvSpPr>
            <a:spLocks noChangeArrowheads="1"/>
          </p:cNvSpPr>
          <p:nvPr/>
        </p:nvSpPr>
        <p:spPr bwMode="auto">
          <a:xfrm>
            <a:off x="5892800" y="4267200"/>
            <a:ext cx="5064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ALU</a:t>
            </a:r>
          </a:p>
        </p:txBody>
      </p:sp>
      <p:sp>
        <p:nvSpPr>
          <p:cNvPr id="32804" name="Rectangle 375"/>
          <p:cNvSpPr>
            <a:spLocks noChangeArrowheads="1"/>
          </p:cNvSpPr>
          <p:nvPr/>
        </p:nvSpPr>
        <p:spPr bwMode="auto">
          <a:xfrm>
            <a:off x="5791200" y="3276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ovf</a:t>
            </a:r>
          </a:p>
        </p:txBody>
      </p:sp>
      <p:sp>
        <p:nvSpPr>
          <p:cNvPr id="32805" name="Rectangle 376"/>
          <p:cNvSpPr>
            <a:spLocks noChangeArrowheads="1"/>
          </p:cNvSpPr>
          <p:nvPr/>
        </p:nvSpPr>
        <p:spPr bwMode="auto">
          <a:xfrm>
            <a:off x="5943600" y="3886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zero</a:t>
            </a:r>
          </a:p>
        </p:txBody>
      </p:sp>
      <p:sp>
        <p:nvSpPr>
          <p:cNvPr id="32806" name="Line 377"/>
          <p:cNvSpPr>
            <a:spLocks noChangeShapeType="1"/>
          </p:cNvSpPr>
          <p:nvPr/>
        </p:nvSpPr>
        <p:spPr bwMode="auto">
          <a:xfrm>
            <a:off x="6096000" y="4724400"/>
            <a:ext cx="0" cy="533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07" name="Line 378"/>
          <p:cNvSpPr>
            <a:spLocks noChangeShapeType="1"/>
          </p:cNvSpPr>
          <p:nvPr/>
        </p:nvSpPr>
        <p:spPr bwMode="auto">
          <a:xfrm>
            <a:off x="4191000" y="2971800"/>
            <a:ext cx="0" cy="609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08" name="Rectangle 379"/>
          <p:cNvSpPr>
            <a:spLocks noChangeArrowheads="1"/>
          </p:cNvSpPr>
          <p:nvPr/>
        </p:nvSpPr>
        <p:spPr bwMode="auto">
          <a:xfrm>
            <a:off x="4191000" y="29718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RegWrite</a:t>
            </a:r>
          </a:p>
        </p:txBody>
      </p:sp>
      <p:sp>
        <p:nvSpPr>
          <p:cNvPr id="32809" name="Line 380"/>
          <p:cNvSpPr>
            <a:spLocks noChangeShapeType="1"/>
          </p:cNvSpPr>
          <p:nvPr/>
        </p:nvSpPr>
        <p:spPr bwMode="auto">
          <a:xfrm flipV="1">
            <a:off x="5943600" y="3505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10" name="Line 381"/>
          <p:cNvSpPr>
            <a:spLocks noChangeShapeType="1"/>
          </p:cNvSpPr>
          <p:nvPr/>
        </p:nvSpPr>
        <p:spPr bwMode="auto">
          <a:xfrm flipV="1">
            <a:off x="6248400" y="2209800"/>
            <a:ext cx="0" cy="1752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11" name="Line 382"/>
          <p:cNvSpPr>
            <a:spLocks noChangeShapeType="1"/>
          </p:cNvSpPr>
          <p:nvPr/>
        </p:nvSpPr>
        <p:spPr bwMode="auto">
          <a:xfrm>
            <a:off x="8991600" y="44958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12" name="Rectangle 383"/>
          <p:cNvSpPr>
            <a:spLocks noChangeArrowheads="1"/>
          </p:cNvSpPr>
          <p:nvPr/>
        </p:nvSpPr>
        <p:spPr bwMode="auto">
          <a:xfrm>
            <a:off x="6858000" y="3581400"/>
            <a:ext cx="1447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813" name="Line 384"/>
          <p:cNvSpPr>
            <a:spLocks noChangeShapeType="1"/>
          </p:cNvSpPr>
          <p:nvPr/>
        </p:nvSpPr>
        <p:spPr bwMode="auto">
          <a:xfrm>
            <a:off x="8305800" y="4343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14" name="Line 385"/>
          <p:cNvSpPr>
            <a:spLocks noChangeShapeType="1"/>
          </p:cNvSpPr>
          <p:nvPr/>
        </p:nvSpPr>
        <p:spPr bwMode="auto">
          <a:xfrm>
            <a:off x="6477000" y="3886200"/>
            <a:ext cx="4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15" name="Line 386"/>
          <p:cNvSpPr>
            <a:spLocks noChangeShapeType="1"/>
          </p:cNvSpPr>
          <p:nvPr/>
        </p:nvSpPr>
        <p:spPr bwMode="auto">
          <a:xfrm>
            <a:off x="6629400" y="4724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16" name="Text Box 387"/>
          <p:cNvSpPr txBox="1">
            <a:spLocks noChangeArrowheads="1"/>
          </p:cNvSpPr>
          <p:nvPr/>
        </p:nvSpPr>
        <p:spPr bwMode="auto">
          <a:xfrm>
            <a:off x="6781800" y="4038600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Data</a:t>
            </a:r>
          </a:p>
          <a:p>
            <a:pPr algn="ctr"/>
            <a:r>
              <a:rPr lang="en-US" altLang="en-US" sz="1200"/>
              <a:t>Memory</a:t>
            </a:r>
          </a:p>
        </p:txBody>
      </p:sp>
      <p:sp>
        <p:nvSpPr>
          <p:cNvPr id="32817" name="Text Box 388"/>
          <p:cNvSpPr txBox="1">
            <a:spLocks noChangeArrowheads="1"/>
          </p:cNvSpPr>
          <p:nvPr/>
        </p:nvSpPr>
        <p:spPr bwMode="auto">
          <a:xfrm>
            <a:off x="6781800" y="3733800"/>
            <a:ext cx="741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Address</a:t>
            </a:r>
          </a:p>
        </p:txBody>
      </p:sp>
      <p:sp>
        <p:nvSpPr>
          <p:cNvPr id="32818" name="Text Box 389"/>
          <p:cNvSpPr txBox="1">
            <a:spLocks noChangeArrowheads="1"/>
          </p:cNvSpPr>
          <p:nvPr/>
        </p:nvSpPr>
        <p:spPr bwMode="auto">
          <a:xfrm>
            <a:off x="6781800" y="45720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Data</a:t>
            </a:r>
          </a:p>
        </p:txBody>
      </p:sp>
      <p:sp>
        <p:nvSpPr>
          <p:cNvPr id="32819" name="Text Box 390"/>
          <p:cNvSpPr txBox="1">
            <a:spLocks noChangeArrowheads="1"/>
          </p:cNvSpPr>
          <p:nvPr/>
        </p:nvSpPr>
        <p:spPr bwMode="auto">
          <a:xfrm>
            <a:off x="7467600" y="4191000"/>
            <a:ext cx="909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Data</a:t>
            </a:r>
          </a:p>
        </p:txBody>
      </p:sp>
      <p:sp>
        <p:nvSpPr>
          <p:cNvPr id="32820" name="Line 391"/>
          <p:cNvSpPr>
            <a:spLocks noChangeShapeType="1"/>
          </p:cNvSpPr>
          <p:nvPr/>
        </p:nvSpPr>
        <p:spPr bwMode="auto">
          <a:xfrm>
            <a:off x="7543800" y="2667000"/>
            <a:ext cx="0" cy="914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21" name="Rectangle 392"/>
          <p:cNvSpPr>
            <a:spLocks noChangeArrowheads="1"/>
          </p:cNvSpPr>
          <p:nvPr/>
        </p:nvSpPr>
        <p:spPr bwMode="auto">
          <a:xfrm>
            <a:off x="6553200" y="24384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MemWrite</a:t>
            </a:r>
          </a:p>
        </p:txBody>
      </p:sp>
      <p:sp>
        <p:nvSpPr>
          <p:cNvPr id="32822" name="Rectangle 393"/>
          <p:cNvSpPr>
            <a:spLocks noChangeArrowheads="1"/>
          </p:cNvSpPr>
          <p:nvPr/>
        </p:nvSpPr>
        <p:spPr bwMode="auto">
          <a:xfrm>
            <a:off x="7848600" y="21336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MemRead</a:t>
            </a:r>
          </a:p>
        </p:txBody>
      </p:sp>
      <p:sp>
        <p:nvSpPr>
          <p:cNvPr id="32823" name="Line 394"/>
          <p:cNvSpPr>
            <a:spLocks noChangeShapeType="1"/>
          </p:cNvSpPr>
          <p:nvPr/>
        </p:nvSpPr>
        <p:spPr bwMode="auto">
          <a:xfrm>
            <a:off x="7543800" y="5029200"/>
            <a:ext cx="0" cy="304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24" name="Line 395"/>
          <p:cNvSpPr>
            <a:spLocks noChangeShapeType="1"/>
          </p:cNvSpPr>
          <p:nvPr/>
        </p:nvSpPr>
        <p:spPr bwMode="auto">
          <a:xfrm>
            <a:off x="3276600" y="6477000"/>
            <a:ext cx="571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25" name="Line 396"/>
          <p:cNvSpPr>
            <a:spLocks noChangeShapeType="1"/>
          </p:cNvSpPr>
          <p:nvPr/>
        </p:nvSpPr>
        <p:spPr bwMode="auto">
          <a:xfrm>
            <a:off x="50546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26" name="Line 397"/>
          <p:cNvSpPr>
            <a:spLocks noChangeShapeType="1"/>
          </p:cNvSpPr>
          <p:nvPr/>
        </p:nvSpPr>
        <p:spPr bwMode="auto">
          <a:xfrm>
            <a:off x="4811713" y="5562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27" name="Oval 398"/>
          <p:cNvSpPr>
            <a:spLocks noChangeArrowheads="1"/>
          </p:cNvSpPr>
          <p:nvPr/>
        </p:nvSpPr>
        <p:spPr bwMode="auto">
          <a:xfrm>
            <a:off x="4202113" y="5181600"/>
            <a:ext cx="609600" cy="838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828" name="Rectangle 399"/>
          <p:cNvSpPr>
            <a:spLocks noChangeArrowheads="1"/>
          </p:cNvSpPr>
          <p:nvPr/>
        </p:nvSpPr>
        <p:spPr bwMode="auto">
          <a:xfrm>
            <a:off x="4252913" y="5334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000000"/>
                </a:solidFill>
              </a:rPr>
              <a:t>Sign</a:t>
            </a:r>
          </a:p>
          <a:p>
            <a:pPr algn="ctr"/>
            <a:r>
              <a:rPr lang="en-US" altLang="en-US" sz="1200">
                <a:solidFill>
                  <a:srgbClr val="000000"/>
                </a:solidFill>
              </a:rPr>
              <a:t>Extend</a:t>
            </a:r>
          </a:p>
        </p:txBody>
      </p:sp>
      <p:sp>
        <p:nvSpPr>
          <p:cNvPr id="32829" name="Line 400"/>
          <p:cNvSpPr>
            <a:spLocks noChangeShapeType="1"/>
          </p:cNvSpPr>
          <p:nvPr/>
        </p:nvSpPr>
        <p:spPr bwMode="auto">
          <a:xfrm>
            <a:off x="2640013" y="5562600"/>
            <a:ext cx="156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30" name="Line 401"/>
          <p:cNvSpPr>
            <a:spLocks noChangeShapeType="1"/>
          </p:cNvSpPr>
          <p:nvPr/>
        </p:nvSpPr>
        <p:spPr bwMode="auto">
          <a:xfrm>
            <a:off x="3871913" y="5486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31" name="Line 402"/>
          <p:cNvSpPr>
            <a:spLocks noChangeShapeType="1"/>
          </p:cNvSpPr>
          <p:nvPr/>
        </p:nvSpPr>
        <p:spPr bwMode="auto">
          <a:xfrm>
            <a:off x="4887913" y="5486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32" name="Text Box 403"/>
          <p:cNvSpPr txBox="1">
            <a:spLocks noChangeArrowheads="1"/>
          </p:cNvSpPr>
          <p:nvPr/>
        </p:nvSpPr>
        <p:spPr bwMode="auto">
          <a:xfrm>
            <a:off x="3871913" y="55626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16</a:t>
            </a:r>
          </a:p>
        </p:txBody>
      </p:sp>
      <p:sp>
        <p:nvSpPr>
          <p:cNvPr id="32833" name="Text Box 404"/>
          <p:cNvSpPr txBox="1">
            <a:spLocks noChangeArrowheads="1"/>
          </p:cNvSpPr>
          <p:nvPr/>
        </p:nvSpPr>
        <p:spPr bwMode="auto">
          <a:xfrm>
            <a:off x="4887913" y="55626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32</a:t>
            </a:r>
          </a:p>
        </p:txBody>
      </p:sp>
      <p:sp>
        <p:nvSpPr>
          <p:cNvPr id="32834" name="Line 405"/>
          <p:cNvSpPr>
            <a:spLocks noChangeShapeType="1"/>
          </p:cNvSpPr>
          <p:nvPr/>
        </p:nvSpPr>
        <p:spPr bwMode="auto">
          <a:xfrm>
            <a:off x="5054600" y="4572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35" name="Line 406"/>
          <p:cNvSpPr>
            <a:spLocks noChangeShapeType="1"/>
          </p:cNvSpPr>
          <p:nvPr/>
        </p:nvSpPr>
        <p:spPr bwMode="auto">
          <a:xfrm>
            <a:off x="8382000" y="4724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36" name="Line 407"/>
          <p:cNvSpPr>
            <a:spLocks noChangeShapeType="1"/>
          </p:cNvSpPr>
          <p:nvPr/>
        </p:nvSpPr>
        <p:spPr bwMode="auto">
          <a:xfrm>
            <a:off x="5181600" y="4953000"/>
            <a:ext cx="17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37" name="Line 408"/>
          <p:cNvSpPr>
            <a:spLocks noChangeShapeType="1"/>
          </p:cNvSpPr>
          <p:nvPr/>
        </p:nvSpPr>
        <p:spPr bwMode="auto">
          <a:xfrm>
            <a:off x="3276600" y="4876800"/>
            <a:ext cx="25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38" name="AutoShape 409"/>
          <p:cNvSpPr>
            <a:spLocks noChangeArrowheads="1"/>
          </p:cNvSpPr>
          <p:nvPr/>
        </p:nvSpPr>
        <p:spPr bwMode="auto">
          <a:xfrm rot="-5400000">
            <a:off x="8382000" y="4419600"/>
            <a:ext cx="6858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839" name="Line 410"/>
          <p:cNvSpPr>
            <a:spLocks noChangeShapeType="1"/>
          </p:cNvSpPr>
          <p:nvPr/>
        </p:nvSpPr>
        <p:spPr bwMode="auto">
          <a:xfrm>
            <a:off x="8839200" y="4495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40" name="AutoShape 411"/>
          <p:cNvSpPr>
            <a:spLocks noChangeArrowheads="1"/>
          </p:cNvSpPr>
          <p:nvPr/>
        </p:nvSpPr>
        <p:spPr bwMode="auto">
          <a:xfrm rot="-5400000">
            <a:off x="5092700" y="4610100"/>
            <a:ext cx="7620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841" name="Line 412"/>
          <p:cNvSpPr>
            <a:spLocks noChangeShapeType="1"/>
          </p:cNvSpPr>
          <p:nvPr/>
        </p:nvSpPr>
        <p:spPr bwMode="auto">
          <a:xfrm>
            <a:off x="5588000" y="4724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42" name="Line 413"/>
          <p:cNvSpPr>
            <a:spLocks noChangeShapeType="1"/>
          </p:cNvSpPr>
          <p:nvPr/>
        </p:nvSpPr>
        <p:spPr bwMode="auto">
          <a:xfrm>
            <a:off x="3276600" y="48768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43" name="Line 414"/>
          <p:cNvSpPr>
            <a:spLocks noChangeShapeType="1"/>
          </p:cNvSpPr>
          <p:nvPr/>
        </p:nvSpPr>
        <p:spPr bwMode="auto">
          <a:xfrm>
            <a:off x="8686800" y="2514600"/>
            <a:ext cx="0" cy="1752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44" name="Rectangle 415"/>
          <p:cNvSpPr>
            <a:spLocks noChangeArrowheads="1"/>
          </p:cNvSpPr>
          <p:nvPr/>
        </p:nvSpPr>
        <p:spPr bwMode="auto">
          <a:xfrm>
            <a:off x="7162800" y="22860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MemtoReg</a:t>
            </a:r>
          </a:p>
        </p:txBody>
      </p:sp>
      <p:sp>
        <p:nvSpPr>
          <p:cNvPr id="32845" name="Rectangle 416"/>
          <p:cNvSpPr>
            <a:spLocks noChangeArrowheads="1"/>
          </p:cNvSpPr>
          <p:nvPr/>
        </p:nvSpPr>
        <p:spPr bwMode="auto">
          <a:xfrm>
            <a:off x="4343400" y="25908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ALUSrc</a:t>
            </a:r>
          </a:p>
        </p:txBody>
      </p:sp>
      <p:sp>
        <p:nvSpPr>
          <p:cNvPr id="32846" name="Oval 417"/>
          <p:cNvSpPr>
            <a:spLocks noChangeArrowheads="1"/>
          </p:cNvSpPr>
          <p:nvPr/>
        </p:nvSpPr>
        <p:spPr bwMode="auto">
          <a:xfrm>
            <a:off x="5410200" y="1600200"/>
            <a:ext cx="4572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847" name="Rectangle 418"/>
          <p:cNvSpPr>
            <a:spLocks noChangeArrowheads="1"/>
          </p:cNvSpPr>
          <p:nvPr/>
        </p:nvSpPr>
        <p:spPr bwMode="auto">
          <a:xfrm>
            <a:off x="5410200" y="1600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Shift</a:t>
            </a:r>
          </a:p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left 2</a:t>
            </a:r>
          </a:p>
        </p:txBody>
      </p:sp>
      <p:sp>
        <p:nvSpPr>
          <p:cNvPr id="32848" name="Line 419"/>
          <p:cNvSpPr>
            <a:spLocks noChangeShapeType="1"/>
          </p:cNvSpPr>
          <p:nvPr/>
        </p:nvSpPr>
        <p:spPr bwMode="auto">
          <a:xfrm>
            <a:off x="5181600" y="1905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49" name="Line 420"/>
          <p:cNvSpPr>
            <a:spLocks noChangeShapeType="1"/>
          </p:cNvSpPr>
          <p:nvPr/>
        </p:nvSpPr>
        <p:spPr bwMode="auto">
          <a:xfrm>
            <a:off x="5181600" y="1447800"/>
            <a:ext cx="928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32850" name="Group 421"/>
          <p:cNvGrpSpPr>
            <a:grpSpLocks/>
          </p:cNvGrpSpPr>
          <p:nvPr/>
        </p:nvGrpSpPr>
        <p:grpSpPr bwMode="auto">
          <a:xfrm>
            <a:off x="6096000" y="1143000"/>
            <a:ext cx="381000" cy="914400"/>
            <a:chOff x="1392" y="2880"/>
            <a:chExt cx="288" cy="480"/>
          </a:xfrm>
        </p:grpSpPr>
        <p:sp>
          <p:nvSpPr>
            <p:cNvPr id="32921" name="Line 422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922" name="Line 423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923" name="Line 424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924" name="Line 425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925" name="Line 426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926" name="Line 427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927" name="Line 428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2851" name="Text Box 429"/>
          <p:cNvSpPr txBox="1">
            <a:spLocks noChangeArrowheads="1"/>
          </p:cNvSpPr>
          <p:nvPr/>
        </p:nvSpPr>
        <p:spPr bwMode="auto">
          <a:xfrm>
            <a:off x="6096000" y="14478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Add</a:t>
            </a:r>
          </a:p>
        </p:txBody>
      </p:sp>
      <p:sp>
        <p:nvSpPr>
          <p:cNvPr id="32852" name="Line 430"/>
          <p:cNvSpPr>
            <a:spLocks noChangeShapeType="1"/>
          </p:cNvSpPr>
          <p:nvPr/>
        </p:nvSpPr>
        <p:spPr bwMode="auto">
          <a:xfrm>
            <a:off x="5853113" y="1905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53" name="Line 431"/>
          <p:cNvSpPr>
            <a:spLocks noChangeShapeType="1"/>
          </p:cNvSpPr>
          <p:nvPr/>
        </p:nvSpPr>
        <p:spPr bwMode="auto">
          <a:xfrm>
            <a:off x="64770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54" name="Line 432"/>
          <p:cNvSpPr>
            <a:spLocks noChangeShapeType="1"/>
          </p:cNvSpPr>
          <p:nvPr/>
        </p:nvSpPr>
        <p:spPr bwMode="auto">
          <a:xfrm>
            <a:off x="838200" y="10668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55" name="AutoShape 433"/>
          <p:cNvSpPr>
            <a:spLocks noChangeArrowheads="1"/>
          </p:cNvSpPr>
          <p:nvPr/>
        </p:nvSpPr>
        <p:spPr bwMode="auto">
          <a:xfrm rot="-5400000">
            <a:off x="6400800" y="1219200"/>
            <a:ext cx="8382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856" name="Line 434"/>
          <p:cNvSpPr>
            <a:spLocks noChangeShapeType="1"/>
          </p:cNvSpPr>
          <p:nvPr/>
        </p:nvSpPr>
        <p:spPr bwMode="auto">
          <a:xfrm>
            <a:off x="5181600" y="1066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57" name="Line 435"/>
          <p:cNvSpPr>
            <a:spLocks noChangeShapeType="1"/>
          </p:cNvSpPr>
          <p:nvPr/>
        </p:nvSpPr>
        <p:spPr bwMode="auto">
          <a:xfrm>
            <a:off x="5181600" y="1066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58" name="Line 436"/>
          <p:cNvSpPr>
            <a:spLocks noChangeShapeType="1"/>
          </p:cNvSpPr>
          <p:nvPr/>
        </p:nvSpPr>
        <p:spPr bwMode="auto">
          <a:xfrm>
            <a:off x="6934200" y="1371600"/>
            <a:ext cx="17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59" name="Line 437"/>
          <p:cNvSpPr>
            <a:spLocks noChangeShapeType="1"/>
          </p:cNvSpPr>
          <p:nvPr/>
        </p:nvSpPr>
        <p:spPr bwMode="auto">
          <a:xfrm>
            <a:off x="6858000" y="1600200"/>
            <a:ext cx="0" cy="533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60" name="Rectangle 438"/>
          <p:cNvSpPr>
            <a:spLocks noChangeArrowheads="1"/>
          </p:cNvSpPr>
          <p:nvPr/>
        </p:nvSpPr>
        <p:spPr bwMode="auto">
          <a:xfrm>
            <a:off x="6858000" y="17526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PCSrc</a:t>
            </a:r>
          </a:p>
        </p:txBody>
      </p:sp>
      <p:sp>
        <p:nvSpPr>
          <p:cNvPr id="32861" name="Line 439"/>
          <p:cNvSpPr>
            <a:spLocks noChangeShapeType="1"/>
          </p:cNvSpPr>
          <p:nvPr/>
        </p:nvSpPr>
        <p:spPr bwMode="auto">
          <a:xfrm>
            <a:off x="6629400" y="4724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62" name="AutoShape 440"/>
          <p:cNvSpPr>
            <a:spLocks noChangeArrowheads="1"/>
          </p:cNvSpPr>
          <p:nvPr/>
        </p:nvSpPr>
        <p:spPr bwMode="auto">
          <a:xfrm rot="-5400000">
            <a:off x="2933700" y="4381500"/>
            <a:ext cx="6096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1712886253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863" name="Line 441"/>
          <p:cNvSpPr>
            <a:spLocks noChangeShapeType="1"/>
          </p:cNvSpPr>
          <p:nvPr/>
        </p:nvSpPr>
        <p:spPr bwMode="auto">
          <a:xfrm>
            <a:off x="33528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64" name="Line 442"/>
          <p:cNvSpPr>
            <a:spLocks noChangeShapeType="1"/>
          </p:cNvSpPr>
          <p:nvPr/>
        </p:nvSpPr>
        <p:spPr bwMode="auto">
          <a:xfrm>
            <a:off x="2957513" y="4114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65" name="Line 443"/>
          <p:cNvSpPr>
            <a:spLocks noChangeShapeType="1"/>
          </p:cNvSpPr>
          <p:nvPr/>
        </p:nvSpPr>
        <p:spPr bwMode="auto">
          <a:xfrm>
            <a:off x="2957513" y="4343400"/>
            <a:ext cx="1666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66" name="Line 444"/>
          <p:cNvSpPr>
            <a:spLocks noChangeShapeType="1"/>
          </p:cNvSpPr>
          <p:nvPr/>
        </p:nvSpPr>
        <p:spPr bwMode="auto">
          <a:xfrm>
            <a:off x="3200400" y="2971800"/>
            <a:ext cx="0" cy="1295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67" name="Rectangle 445"/>
          <p:cNvSpPr>
            <a:spLocks noChangeArrowheads="1"/>
          </p:cNvSpPr>
          <p:nvPr/>
        </p:nvSpPr>
        <p:spPr bwMode="auto">
          <a:xfrm>
            <a:off x="2667000" y="3124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RegDst</a:t>
            </a:r>
          </a:p>
        </p:txBody>
      </p:sp>
      <p:sp>
        <p:nvSpPr>
          <p:cNvPr id="32868" name="Oval 446"/>
          <p:cNvSpPr>
            <a:spLocks noChangeArrowheads="1"/>
          </p:cNvSpPr>
          <p:nvPr/>
        </p:nvSpPr>
        <p:spPr bwMode="auto">
          <a:xfrm>
            <a:off x="5791200" y="5257800"/>
            <a:ext cx="609600" cy="7620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869" name="Rectangle 447"/>
          <p:cNvSpPr>
            <a:spLocks noChangeArrowheads="1"/>
          </p:cNvSpPr>
          <p:nvPr/>
        </p:nvSpPr>
        <p:spPr bwMode="auto">
          <a:xfrm>
            <a:off x="5867400" y="5410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accent1"/>
                </a:solidFill>
              </a:rPr>
              <a:t>ALU</a:t>
            </a:r>
          </a:p>
          <a:p>
            <a:pPr algn="ctr"/>
            <a:r>
              <a:rPr lang="en-US" altLang="en-US" sz="1200">
                <a:solidFill>
                  <a:schemeClr val="accent1"/>
                </a:solidFill>
              </a:rPr>
              <a:t>control</a:t>
            </a:r>
          </a:p>
        </p:txBody>
      </p:sp>
      <p:sp>
        <p:nvSpPr>
          <p:cNvPr id="32870" name="Line 448"/>
          <p:cNvSpPr>
            <a:spLocks noChangeShapeType="1"/>
          </p:cNvSpPr>
          <p:nvPr/>
        </p:nvSpPr>
        <p:spPr bwMode="auto">
          <a:xfrm>
            <a:off x="3657600" y="61722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71" name="Line 449"/>
          <p:cNvSpPr>
            <a:spLocks noChangeShapeType="1"/>
          </p:cNvSpPr>
          <p:nvPr/>
        </p:nvSpPr>
        <p:spPr bwMode="auto">
          <a:xfrm>
            <a:off x="5548313" y="5486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72" name="Rectangle 450"/>
          <p:cNvSpPr>
            <a:spLocks noChangeArrowheads="1"/>
          </p:cNvSpPr>
          <p:nvPr/>
        </p:nvSpPr>
        <p:spPr bwMode="auto">
          <a:xfrm>
            <a:off x="8610600" y="4191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2873" name="Rectangle 451"/>
          <p:cNvSpPr>
            <a:spLocks noChangeArrowheads="1"/>
          </p:cNvSpPr>
          <p:nvPr/>
        </p:nvSpPr>
        <p:spPr bwMode="auto">
          <a:xfrm>
            <a:off x="5410200" y="4800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2874" name="Rectangle 452"/>
          <p:cNvSpPr>
            <a:spLocks noChangeArrowheads="1"/>
          </p:cNvSpPr>
          <p:nvPr/>
        </p:nvSpPr>
        <p:spPr bwMode="auto">
          <a:xfrm>
            <a:off x="3124200" y="44958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2875" name="Rectangle 453"/>
          <p:cNvSpPr>
            <a:spLocks noChangeArrowheads="1"/>
          </p:cNvSpPr>
          <p:nvPr/>
        </p:nvSpPr>
        <p:spPr bwMode="auto">
          <a:xfrm>
            <a:off x="3124200" y="4191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2876" name="Rectangle 454"/>
          <p:cNvSpPr>
            <a:spLocks noChangeArrowheads="1"/>
          </p:cNvSpPr>
          <p:nvPr/>
        </p:nvSpPr>
        <p:spPr bwMode="auto">
          <a:xfrm>
            <a:off x="5410200" y="4419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2877" name="Rectangle 455"/>
          <p:cNvSpPr>
            <a:spLocks noChangeArrowheads="1"/>
          </p:cNvSpPr>
          <p:nvPr/>
        </p:nvSpPr>
        <p:spPr bwMode="auto">
          <a:xfrm>
            <a:off x="8610600" y="4572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2878" name="Rectangle 456"/>
          <p:cNvSpPr>
            <a:spLocks noChangeArrowheads="1"/>
          </p:cNvSpPr>
          <p:nvPr/>
        </p:nvSpPr>
        <p:spPr bwMode="auto">
          <a:xfrm>
            <a:off x="6705600" y="990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2879" name="Rectangle 457"/>
          <p:cNvSpPr>
            <a:spLocks noChangeArrowheads="1"/>
          </p:cNvSpPr>
          <p:nvPr/>
        </p:nvSpPr>
        <p:spPr bwMode="auto">
          <a:xfrm>
            <a:off x="6705600" y="14478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2880" name="Rectangle 458"/>
          <p:cNvSpPr>
            <a:spLocks noChangeArrowheads="1"/>
          </p:cNvSpPr>
          <p:nvPr/>
        </p:nvSpPr>
        <p:spPr bwMode="auto">
          <a:xfrm>
            <a:off x="2514600" y="1905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ALUOp</a:t>
            </a:r>
          </a:p>
        </p:txBody>
      </p:sp>
      <p:sp>
        <p:nvSpPr>
          <p:cNvPr id="32881" name="Line 459"/>
          <p:cNvSpPr>
            <a:spLocks noChangeShapeType="1"/>
          </p:cNvSpPr>
          <p:nvPr/>
        </p:nvSpPr>
        <p:spPr bwMode="auto">
          <a:xfrm>
            <a:off x="6096000" y="6019800"/>
            <a:ext cx="0" cy="3048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82" name="Rectangle 460"/>
          <p:cNvSpPr>
            <a:spLocks noChangeArrowheads="1"/>
          </p:cNvSpPr>
          <p:nvPr/>
        </p:nvSpPr>
        <p:spPr bwMode="auto">
          <a:xfrm>
            <a:off x="4724400" y="5867400"/>
            <a:ext cx="7620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Instr[5-0]</a:t>
            </a:r>
          </a:p>
        </p:txBody>
      </p:sp>
      <p:sp>
        <p:nvSpPr>
          <p:cNvPr id="32883" name="Rectangle 461"/>
          <p:cNvSpPr>
            <a:spLocks noChangeArrowheads="1"/>
          </p:cNvSpPr>
          <p:nvPr/>
        </p:nvSpPr>
        <p:spPr bwMode="auto">
          <a:xfrm>
            <a:off x="2667000" y="53340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Instr[15-0]</a:t>
            </a:r>
          </a:p>
        </p:txBody>
      </p:sp>
      <p:sp>
        <p:nvSpPr>
          <p:cNvPr id="32884" name="Rectangle 462"/>
          <p:cNvSpPr>
            <a:spLocks noChangeArrowheads="1"/>
          </p:cNvSpPr>
          <p:nvPr/>
        </p:nvSpPr>
        <p:spPr bwMode="auto">
          <a:xfrm>
            <a:off x="2652713" y="35052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Instr[25-21]</a:t>
            </a:r>
          </a:p>
        </p:txBody>
      </p:sp>
      <p:sp>
        <p:nvSpPr>
          <p:cNvPr id="32885" name="Rectangle 463"/>
          <p:cNvSpPr>
            <a:spLocks noChangeArrowheads="1"/>
          </p:cNvSpPr>
          <p:nvPr/>
        </p:nvSpPr>
        <p:spPr bwMode="auto">
          <a:xfrm>
            <a:off x="2652713" y="38862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Instr[20-16]</a:t>
            </a:r>
          </a:p>
        </p:txBody>
      </p:sp>
      <p:sp>
        <p:nvSpPr>
          <p:cNvPr id="32886" name="Text Box 464"/>
          <p:cNvSpPr txBox="1">
            <a:spLocks noChangeArrowheads="1"/>
          </p:cNvSpPr>
          <p:nvPr/>
        </p:nvSpPr>
        <p:spPr bwMode="auto">
          <a:xfrm>
            <a:off x="2576513" y="4648200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Instr[15  -11]</a:t>
            </a:r>
          </a:p>
        </p:txBody>
      </p:sp>
      <p:sp>
        <p:nvSpPr>
          <p:cNvPr id="32887" name="Line 465"/>
          <p:cNvSpPr>
            <a:spLocks noChangeShapeType="1"/>
          </p:cNvSpPr>
          <p:nvPr/>
        </p:nvSpPr>
        <p:spPr bwMode="auto">
          <a:xfrm>
            <a:off x="228600" y="8382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88" name="Line 466"/>
          <p:cNvSpPr>
            <a:spLocks noChangeShapeType="1"/>
          </p:cNvSpPr>
          <p:nvPr/>
        </p:nvSpPr>
        <p:spPr bwMode="auto">
          <a:xfrm>
            <a:off x="7086600" y="838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89" name="Line 467"/>
          <p:cNvSpPr>
            <a:spLocks noChangeShapeType="1"/>
          </p:cNvSpPr>
          <p:nvPr/>
        </p:nvSpPr>
        <p:spPr bwMode="auto">
          <a:xfrm>
            <a:off x="5181600" y="4953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90" name="Oval 468"/>
          <p:cNvSpPr>
            <a:spLocks noChangeArrowheads="1"/>
          </p:cNvSpPr>
          <p:nvPr/>
        </p:nvSpPr>
        <p:spPr bwMode="auto">
          <a:xfrm>
            <a:off x="2971800" y="1828800"/>
            <a:ext cx="762000" cy="12192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891" name="Rectangle 469"/>
          <p:cNvSpPr>
            <a:spLocks noChangeArrowheads="1"/>
          </p:cNvSpPr>
          <p:nvPr/>
        </p:nvSpPr>
        <p:spPr bwMode="auto">
          <a:xfrm>
            <a:off x="3124200" y="2286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accent1"/>
                </a:solidFill>
              </a:rPr>
              <a:t>Control</a:t>
            </a:r>
          </a:p>
          <a:p>
            <a:pPr algn="ctr"/>
            <a:r>
              <a:rPr lang="en-US" altLang="en-US" sz="1200">
                <a:solidFill>
                  <a:schemeClr val="accent1"/>
                </a:solidFill>
              </a:rPr>
              <a:t>Unit</a:t>
            </a:r>
          </a:p>
        </p:txBody>
      </p:sp>
      <p:sp>
        <p:nvSpPr>
          <p:cNvPr id="32892" name="Line 470"/>
          <p:cNvSpPr>
            <a:spLocks noChangeShapeType="1"/>
          </p:cNvSpPr>
          <p:nvPr/>
        </p:nvSpPr>
        <p:spPr bwMode="auto">
          <a:xfrm>
            <a:off x="2667000" y="25146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93" name="Line 471"/>
          <p:cNvSpPr>
            <a:spLocks noChangeShapeType="1"/>
          </p:cNvSpPr>
          <p:nvPr/>
        </p:nvSpPr>
        <p:spPr bwMode="auto">
          <a:xfrm>
            <a:off x="2667000" y="2514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94" name="Rectangle 472"/>
          <p:cNvSpPr>
            <a:spLocks noChangeArrowheads="1"/>
          </p:cNvSpPr>
          <p:nvPr/>
        </p:nvSpPr>
        <p:spPr bwMode="auto">
          <a:xfrm>
            <a:off x="2209800" y="22860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Instr[31-26]</a:t>
            </a:r>
          </a:p>
        </p:txBody>
      </p:sp>
      <p:sp>
        <p:nvSpPr>
          <p:cNvPr id="32895" name="AutoShape 473"/>
          <p:cNvSpPr>
            <a:spLocks noChangeArrowheads="1"/>
          </p:cNvSpPr>
          <p:nvPr/>
        </p:nvSpPr>
        <p:spPr bwMode="auto">
          <a:xfrm>
            <a:off x="6400800" y="1981200"/>
            <a:ext cx="304800" cy="304800"/>
          </a:xfrm>
          <a:prstGeom prst="flowChartDelay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896" name="Line 474"/>
          <p:cNvSpPr>
            <a:spLocks noChangeShapeType="1"/>
          </p:cNvSpPr>
          <p:nvPr/>
        </p:nvSpPr>
        <p:spPr bwMode="auto">
          <a:xfrm>
            <a:off x="6705600" y="2133600"/>
            <a:ext cx="152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97" name="Line 475"/>
          <p:cNvSpPr>
            <a:spLocks noChangeShapeType="1"/>
          </p:cNvSpPr>
          <p:nvPr/>
        </p:nvSpPr>
        <p:spPr bwMode="auto">
          <a:xfrm>
            <a:off x="6248400" y="2209800"/>
            <a:ext cx="152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98" name="Line 476"/>
          <p:cNvSpPr>
            <a:spLocks noChangeShapeType="1"/>
          </p:cNvSpPr>
          <p:nvPr/>
        </p:nvSpPr>
        <p:spPr bwMode="auto">
          <a:xfrm>
            <a:off x="3733800" y="2209800"/>
            <a:ext cx="2438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899" name="Rectangle 477"/>
          <p:cNvSpPr>
            <a:spLocks noChangeArrowheads="1"/>
          </p:cNvSpPr>
          <p:nvPr/>
        </p:nvSpPr>
        <p:spPr bwMode="auto">
          <a:xfrm>
            <a:off x="3810000" y="198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Branch</a:t>
            </a:r>
          </a:p>
        </p:txBody>
      </p:sp>
      <p:sp>
        <p:nvSpPr>
          <p:cNvPr id="32900" name="Line 478"/>
          <p:cNvSpPr>
            <a:spLocks noChangeShapeType="1"/>
          </p:cNvSpPr>
          <p:nvPr/>
        </p:nvSpPr>
        <p:spPr bwMode="auto">
          <a:xfrm>
            <a:off x="3733800" y="2362200"/>
            <a:ext cx="5181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01" name="Line 479"/>
          <p:cNvSpPr>
            <a:spLocks noChangeShapeType="1"/>
          </p:cNvSpPr>
          <p:nvPr/>
        </p:nvSpPr>
        <p:spPr bwMode="auto">
          <a:xfrm>
            <a:off x="7543800" y="5334000"/>
            <a:ext cx="1371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02" name="Line 480"/>
          <p:cNvSpPr>
            <a:spLocks noChangeShapeType="1"/>
          </p:cNvSpPr>
          <p:nvPr/>
        </p:nvSpPr>
        <p:spPr bwMode="auto">
          <a:xfrm>
            <a:off x="8915400" y="2362200"/>
            <a:ext cx="0" cy="2971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03" name="Line 481"/>
          <p:cNvSpPr>
            <a:spLocks noChangeShapeType="1"/>
          </p:cNvSpPr>
          <p:nvPr/>
        </p:nvSpPr>
        <p:spPr bwMode="auto">
          <a:xfrm>
            <a:off x="3733800" y="2514600"/>
            <a:ext cx="4953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04" name="Line 482"/>
          <p:cNvSpPr>
            <a:spLocks noChangeShapeType="1"/>
          </p:cNvSpPr>
          <p:nvPr/>
        </p:nvSpPr>
        <p:spPr bwMode="auto">
          <a:xfrm>
            <a:off x="3733800" y="2667000"/>
            <a:ext cx="3810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05" name="Line 483"/>
          <p:cNvSpPr>
            <a:spLocks noChangeShapeType="1"/>
          </p:cNvSpPr>
          <p:nvPr/>
        </p:nvSpPr>
        <p:spPr bwMode="auto">
          <a:xfrm>
            <a:off x="3581400" y="2971800"/>
            <a:ext cx="609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06" name="Line 484"/>
          <p:cNvSpPr>
            <a:spLocks noChangeShapeType="1"/>
          </p:cNvSpPr>
          <p:nvPr/>
        </p:nvSpPr>
        <p:spPr bwMode="auto">
          <a:xfrm>
            <a:off x="3657600" y="2819400"/>
            <a:ext cx="1828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07" name="Line 485"/>
          <p:cNvSpPr>
            <a:spLocks noChangeShapeType="1"/>
          </p:cNvSpPr>
          <p:nvPr/>
        </p:nvSpPr>
        <p:spPr bwMode="auto">
          <a:xfrm>
            <a:off x="5486400" y="2819400"/>
            <a:ext cx="0" cy="1676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08" name="Line 486"/>
          <p:cNvSpPr>
            <a:spLocks noChangeShapeType="1"/>
          </p:cNvSpPr>
          <p:nvPr/>
        </p:nvSpPr>
        <p:spPr bwMode="auto">
          <a:xfrm>
            <a:off x="2590800" y="6324600"/>
            <a:ext cx="3505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09" name="Line 487"/>
          <p:cNvSpPr>
            <a:spLocks noChangeShapeType="1"/>
          </p:cNvSpPr>
          <p:nvPr/>
        </p:nvSpPr>
        <p:spPr bwMode="auto">
          <a:xfrm>
            <a:off x="2590800" y="2133600"/>
            <a:ext cx="0" cy="4191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10" name="Line 488"/>
          <p:cNvSpPr>
            <a:spLocks noChangeShapeType="1"/>
          </p:cNvSpPr>
          <p:nvPr/>
        </p:nvSpPr>
        <p:spPr bwMode="auto">
          <a:xfrm>
            <a:off x="2590800" y="21336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11" name="Line 489"/>
          <p:cNvSpPr>
            <a:spLocks noChangeShapeType="1"/>
          </p:cNvSpPr>
          <p:nvPr/>
        </p:nvSpPr>
        <p:spPr bwMode="auto">
          <a:xfrm>
            <a:off x="3657600" y="556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12" name="Line 490"/>
          <p:cNvSpPr>
            <a:spLocks noChangeShapeType="1"/>
          </p:cNvSpPr>
          <p:nvPr/>
        </p:nvSpPr>
        <p:spPr bwMode="auto">
          <a:xfrm>
            <a:off x="5562600" y="5486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13" name="Line 491"/>
          <p:cNvSpPr>
            <a:spLocks noChangeShapeType="1"/>
          </p:cNvSpPr>
          <p:nvPr/>
        </p:nvSpPr>
        <p:spPr bwMode="auto">
          <a:xfrm>
            <a:off x="6172200" y="2057400"/>
            <a:ext cx="228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14" name="Line 492"/>
          <p:cNvSpPr>
            <a:spLocks noChangeShapeType="1"/>
          </p:cNvSpPr>
          <p:nvPr/>
        </p:nvSpPr>
        <p:spPr bwMode="auto">
          <a:xfrm flipV="1">
            <a:off x="6172200" y="2057400"/>
            <a:ext cx="0" cy="152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15" name="Line 493"/>
          <p:cNvSpPr>
            <a:spLocks noChangeShapeType="1"/>
          </p:cNvSpPr>
          <p:nvPr/>
        </p:nvSpPr>
        <p:spPr bwMode="auto">
          <a:xfrm>
            <a:off x="2133600" y="14478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16" name="Line 494"/>
          <p:cNvSpPr>
            <a:spLocks noChangeShapeType="1"/>
          </p:cNvSpPr>
          <p:nvPr/>
        </p:nvSpPr>
        <p:spPr bwMode="auto">
          <a:xfrm>
            <a:off x="4953000" y="4572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17" name="Line 495"/>
          <p:cNvSpPr>
            <a:spLocks noChangeShapeType="1"/>
          </p:cNvSpPr>
          <p:nvPr/>
        </p:nvSpPr>
        <p:spPr bwMode="auto">
          <a:xfrm>
            <a:off x="6477000" y="3886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18" name="Line 496"/>
          <p:cNvSpPr>
            <a:spLocks noChangeShapeType="1"/>
          </p:cNvSpPr>
          <p:nvPr/>
        </p:nvSpPr>
        <p:spPr bwMode="auto">
          <a:xfrm>
            <a:off x="6477000" y="43434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19" name="Line 497"/>
          <p:cNvSpPr>
            <a:spLocks noChangeShapeType="1"/>
          </p:cNvSpPr>
          <p:nvPr/>
        </p:nvSpPr>
        <p:spPr bwMode="auto">
          <a:xfrm>
            <a:off x="5181600" y="19050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920" name="Line 498"/>
          <p:cNvSpPr>
            <a:spLocks noChangeShapeType="1"/>
          </p:cNvSpPr>
          <p:nvPr/>
        </p:nvSpPr>
        <p:spPr bwMode="auto">
          <a:xfrm>
            <a:off x="2667000" y="46482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685800" y="304800"/>
            <a:ext cx="80772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Load Word Instruction Data/Control Flow</a:t>
            </a:r>
          </a:p>
        </p:txBody>
      </p:sp>
      <p:grpSp>
        <p:nvGrpSpPr>
          <p:cNvPr id="33795" name="Group 5"/>
          <p:cNvGrpSpPr>
            <a:grpSpLocks/>
          </p:cNvGrpSpPr>
          <p:nvPr/>
        </p:nvGrpSpPr>
        <p:grpSpPr bwMode="auto">
          <a:xfrm>
            <a:off x="1752600" y="914400"/>
            <a:ext cx="381000" cy="990600"/>
            <a:chOff x="1392" y="2880"/>
            <a:chExt cx="288" cy="480"/>
          </a:xfrm>
        </p:grpSpPr>
        <p:sp>
          <p:nvSpPr>
            <p:cNvPr id="33960" name="Line 6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961" name="Line 7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962" name="Line 8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963" name="Line 9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964" name="Line 10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965" name="Line 11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966" name="Line 12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3796" name="Rectangle 13"/>
          <p:cNvSpPr>
            <a:spLocks noChangeArrowheads="1"/>
          </p:cNvSpPr>
          <p:nvPr/>
        </p:nvSpPr>
        <p:spPr bwMode="auto">
          <a:xfrm>
            <a:off x="1052513" y="3581400"/>
            <a:ext cx="1447800" cy="14478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14"/>
          <p:cNvSpPr>
            <a:spLocks noChangeArrowheads="1"/>
          </p:cNvSpPr>
          <p:nvPr/>
        </p:nvSpPr>
        <p:spPr bwMode="auto">
          <a:xfrm>
            <a:off x="519113" y="3962400"/>
            <a:ext cx="228600" cy="8382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798" name="Line 15"/>
          <p:cNvSpPr>
            <a:spLocks noChangeShapeType="1"/>
          </p:cNvSpPr>
          <p:nvPr/>
        </p:nvSpPr>
        <p:spPr bwMode="auto">
          <a:xfrm>
            <a:off x="747713" y="43434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799" name="Line 16"/>
          <p:cNvSpPr>
            <a:spLocks noChangeShapeType="1"/>
          </p:cNvSpPr>
          <p:nvPr/>
        </p:nvSpPr>
        <p:spPr bwMode="auto">
          <a:xfrm>
            <a:off x="838200" y="1066800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00" name="Line 17"/>
          <p:cNvSpPr>
            <a:spLocks noChangeShapeType="1"/>
          </p:cNvSpPr>
          <p:nvPr/>
        </p:nvSpPr>
        <p:spPr bwMode="auto">
          <a:xfrm>
            <a:off x="1371600" y="1752600"/>
            <a:ext cx="381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01" name="Text Box 18"/>
          <p:cNvSpPr txBox="1">
            <a:spLocks noChangeArrowheads="1"/>
          </p:cNvSpPr>
          <p:nvPr/>
        </p:nvSpPr>
        <p:spPr bwMode="auto">
          <a:xfrm>
            <a:off x="976313" y="4114800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</a:t>
            </a:r>
          </a:p>
          <a:p>
            <a:r>
              <a:rPr lang="en-US" altLang="en-US" sz="1200" b="0"/>
              <a:t>Address</a:t>
            </a:r>
          </a:p>
        </p:txBody>
      </p:sp>
      <p:sp>
        <p:nvSpPr>
          <p:cNvPr id="33802" name="Text Box 19"/>
          <p:cNvSpPr txBox="1">
            <a:spLocks noChangeArrowheads="1"/>
          </p:cNvSpPr>
          <p:nvPr/>
        </p:nvSpPr>
        <p:spPr bwMode="auto">
          <a:xfrm>
            <a:off x="1738313" y="4191000"/>
            <a:ext cx="869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Instr[31-0]</a:t>
            </a:r>
          </a:p>
        </p:txBody>
      </p:sp>
      <p:sp>
        <p:nvSpPr>
          <p:cNvPr id="33803" name="Text Box 20"/>
          <p:cNvSpPr txBox="1">
            <a:spLocks noChangeArrowheads="1"/>
          </p:cNvSpPr>
          <p:nvPr/>
        </p:nvSpPr>
        <p:spPr bwMode="auto">
          <a:xfrm>
            <a:off x="1281113" y="3657600"/>
            <a:ext cx="973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Instruction</a:t>
            </a:r>
          </a:p>
          <a:p>
            <a:pPr algn="ctr"/>
            <a:r>
              <a:rPr lang="en-US" altLang="en-US" sz="1200"/>
              <a:t>Memory</a:t>
            </a:r>
          </a:p>
        </p:txBody>
      </p:sp>
      <p:sp>
        <p:nvSpPr>
          <p:cNvPr id="33804" name="Text Box 21"/>
          <p:cNvSpPr txBox="1">
            <a:spLocks noChangeArrowheads="1"/>
          </p:cNvSpPr>
          <p:nvPr/>
        </p:nvSpPr>
        <p:spPr bwMode="auto">
          <a:xfrm>
            <a:off x="1752600" y="12954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Add</a:t>
            </a:r>
          </a:p>
        </p:txBody>
      </p:sp>
      <p:sp>
        <p:nvSpPr>
          <p:cNvPr id="33805" name="Text Box 22"/>
          <p:cNvSpPr txBox="1">
            <a:spLocks noChangeArrowheads="1"/>
          </p:cNvSpPr>
          <p:nvPr/>
        </p:nvSpPr>
        <p:spPr bwMode="auto">
          <a:xfrm>
            <a:off x="442913" y="4191000"/>
            <a:ext cx="3952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PC</a:t>
            </a:r>
          </a:p>
        </p:txBody>
      </p:sp>
      <p:sp>
        <p:nvSpPr>
          <p:cNvPr id="33806" name="Line 23"/>
          <p:cNvSpPr>
            <a:spLocks noChangeShapeType="1"/>
          </p:cNvSpPr>
          <p:nvPr/>
        </p:nvSpPr>
        <p:spPr bwMode="auto">
          <a:xfrm>
            <a:off x="228600" y="838200"/>
            <a:ext cx="6858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07" name="Line 24"/>
          <p:cNvSpPr>
            <a:spLocks noChangeShapeType="1"/>
          </p:cNvSpPr>
          <p:nvPr/>
        </p:nvSpPr>
        <p:spPr bwMode="auto">
          <a:xfrm>
            <a:off x="214313" y="43434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08" name="Text Box 25"/>
          <p:cNvSpPr txBox="1">
            <a:spLocks noChangeArrowheads="1"/>
          </p:cNvSpPr>
          <p:nvPr/>
        </p:nvSpPr>
        <p:spPr bwMode="auto">
          <a:xfrm>
            <a:off x="1143000" y="16002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4</a:t>
            </a:r>
          </a:p>
        </p:txBody>
      </p:sp>
      <p:sp>
        <p:nvSpPr>
          <p:cNvPr id="33809" name="Rectangle 26"/>
          <p:cNvSpPr>
            <a:spLocks noChangeArrowheads="1"/>
          </p:cNvSpPr>
          <p:nvPr/>
        </p:nvSpPr>
        <p:spPr bwMode="auto">
          <a:xfrm>
            <a:off x="3505200" y="3581400"/>
            <a:ext cx="1447800" cy="14478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810" name="Line 27"/>
          <p:cNvSpPr>
            <a:spLocks noChangeShapeType="1"/>
          </p:cNvSpPr>
          <p:nvPr/>
        </p:nvSpPr>
        <p:spPr bwMode="auto">
          <a:xfrm>
            <a:off x="2500313" y="4343400"/>
            <a:ext cx="152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11" name="Line 28"/>
          <p:cNvSpPr>
            <a:spLocks noChangeShapeType="1"/>
          </p:cNvSpPr>
          <p:nvPr/>
        </p:nvSpPr>
        <p:spPr bwMode="auto">
          <a:xfrm>
            <a:off x="2971800" y="4114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12" name="Line 29"/>
          <p:cNvSpPr>
            <a:spLocks noChangeShapeType="1"/>
          </p:cNvSpPr>
          <p:nvPr/>
        </p:nvSpPr>
        <p:spPr bwMode="auto">
          <a:xfrm>
            <a:off x="2652713" y="4648200"/>
            <a:ext cx="471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13" name="Line 30"/>
          <p:cNvSpPr>
            <a:spLocks noChangeShapeType="1"/>
          </p:cNvSpPr>
          <p:nvPr/>
        </p:nvSpPr>
        <p:spPr bwMode="auto">
          <a:xfrm>
            <a:off x="8382000" y="4724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14" name="Line 31"/>
          <p:cNvSpPr>
            <a:spLocks noChangeShapeType="1"/>
          </p:cNvSpPr>
          <p:nvPr/>
        </p:nvSpPr>
        <p:spPr bwMode="auto">
          <a:xfrm>
            <a:off x="2652713" y="3733800"/>
            <a:ext cx="85248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15" name="Line 32"/>
          <p:cNvSpPr>
            <a:spLocks noChangeShapeType="1"/>
          </p:cNvSpPr>
          <p:nvPr/>
        </p:nvSpPr>
        <p:spPr bwMode="auto">
          <a:xfrm>
            <a:off x="4953000" y="3962400"/>
            <a:ext cx="863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16" name="Line 33"/>
          <p:cNvSpPr>
            <a:spLocks noChangeShapeType="1"/>
          </p:cNvSpPr>
          <p:nvPr/>
        </p:nvSpPr>
        <p:spPr bwMode="auto">
          <a:xfrm>
            <a:off x="5105400" y="457200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17" name="Line 34"/>
          <p:cNvSpPr>
            <a:spLocks noChangeShapeType="1"/>
          </p:cNvSpPr>
          <p:nvPr/>
        </p:nvSpPr>
        <p:spPr bwMode="auto">
          <a:xfrm>
            <a:off x="6477000" y="5715000"/>
            <a:ext cx="193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18" name="Line 35"/>
          <p:cNvSpPr>
            <a:spLocks noChangeShapeType="1"/>
          </p:cNvSpPr>
          <p:nvPr/>
        </p:nvSpPr>
        <p:spPr bwMode="auto">
          <a:xfrm>
            <a:off x="6324600" y="4343400"/>
            <a:ext cx="177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19" name="Text Box 36"/>
          <p:cNvSpPr txBox="1">
            <a:spLocks noChangeArrowheads="1"/>
          </p:cNvSpPr>
          <p:nvPr/>
        </p:nvSpPr>
        <p:spPr bwMode="auto">
          <a:xfrm>
            <a:off x="3429000" y="47244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Data</a:t>
            </a:r>
          </a:p>
        </p:txBody>
      </p:sp>
      <p:sp>
        <p:nvSpPr>
          <p:cNvPr id="33820" name="Text Box 37"/>
          <p:cNvSpPr txBox="1">
            <a:spLocks noChangeArrowheads="1"/>
          </p:cNvSpPr>
          <p:nvPr/>
        </p:nvSpPr>
        <p:spPr bwMode="auto">
          <a:xfrm>
            <a:off x="3429000" y="35814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1</a:t>
            </a:r>
          </a:p>
        </p:txBody>
      </p:sp>
      <p:sp>
        <p:nvSpPr>
          <p:cNvPr id="33821" name="Text Box 38"/>
          <p:cNvSpPr txBox="1">
            <a:spLocks noChangeArrowheads="1"/>
          </p:cNvSpPr>
          <p:nvPr/>
        </p:nvSpPr>
        <p:spPr bwMode="auto">
          <a:xfrm>
            <a:off x="3429000" y="39624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2</a:t>
            </a:r>
          </a:p>
        </p:txBody>
      </p:sp>
      <p:sp>
        <p:nvSpPr>
          <p:cNvPr id="33822" name="Text Box 39"/>
          <p:cNvSpPr txBox="1">
            <a:spLocks noChangeArrowheads="1"/>
          </p:cNvSpPr>
          <p:nvPr/>
        </p:nvSpPr>
        <p:spPr bwMode="auto">
          <a:xfrm>
            <a:off x="3429000" y="43434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Addr</a:t>
            </a:r>
          </a:p>
        </p:txBody>
      </p:sp>
      <p:sp>
        <p:nvSpPr>
          <p:cNvPr id="33823" name="Text Box 40"/>
          <p:cNvSpPr txBox="1">
            <a:spLocks noChangeArrowheads="1"/>
          </p:cNvSpPr>
          <p:nvPr/>
        </p:nvSpPr>
        <p:spPr bwMode="auto">
          <a:xfrm>
            <a:off x="3752850" y="3810000"/>
            <a:ext cx="7921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Register</a:t>
            </a:r>
          </a:p>
          <a:p>
            <a:pPr algn="ctr"/>
            <a:endParaRPr lang="en-US" altLang="en-US" sz="1200"/>
          </a:p>
          <a:p>
            <a:pPr algn="ctr"/>
            <a:r>
              <a:rPr lang="en-US" altLang="en-US" sz="1200"/>
              <a:t>File</a:t>
            </a:r>
          </a:p>
        </p:txBody>
      </p:sp>
      <p:sp>
        <p:nvSpPr>
          <p:cNvPr id="33824" name="Text Box 41"/>
          <p:cNvSpPr txBox="1">
            <a:spLocks noChangeArrowheads="1"/>
          </p:cNvSpPr>
          <p:nvPr/>
        </p:nvSpPr>
        <p:spPr bwMode="auto">
          <a:xfrm>
            <a:off x="4343400" y="37338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1</a:t>
            </a:r>
          </a:p>
        </p:txBody>
      </p:sp>
      <p:sp>
        <p:nvSpPr>
          <p:cNvPr id="33825" name="Text Box 42"/>
          <p:cNvSpPr txBox="1">
            <a:spLocks noChangeArrowheads="1"/>
          </p:cNvSpPr>
          <p:nvPr/>
        </p:nvSpPr>
        <p:spPr bwMode="auto">
          <a:xfrm>
            <a:off x="4368800" y="44196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2</a:t>
            </a:r>
          </a:p>
        </p:txBody>
      </p:sp>
      <p:sp>
        <p:nvSpPr>
          <p:cNvPr id="33826" name="Freeform 43"/>
          <p:cNvSpPr>
            <a:spLocks/>
          </p:cNvSpPr>
          <p:nvPr/>
        </p:nvSpPr>
        <p:spPr bwMode="auto">
          <a:xfrm>
            <a:off x="5791200" y="3657600"/>
            <a:ext cx="533400" cy="1295400"/>
          </a:xfrm>
          <a:custGeom>
            <a:avLst/>
            <a:gdLst>
              <a:gd name="T0" fmla="*/ 0 w 388"/>
              <a:gd name="T1" fmla="*/ 0 h 1099"/>
              <a:gd name="T2" fmla="*/ 0 w 388"/>
              <a:gd name="T3" fmla="*/ 2147483646 h 1099"/>
              <a:gd name="T4" fmla="*/ 2147483646 w 388"/>
              <a:gd name="T5" fmla="*/ 2147483646 h 1099"/>
              <a:gd name="T6" fmla="*/ 0 w 388"/>
              <a:gd name="T7" fmla="*/ 2147483646 h 1099"/>
              <a:gd name="T8" fmla="*/ 0 w 388"/>
              <a:gd name="T9" fmla="*/ 2147483646 h 1099"/>
              <a:gd name="T10" fmla="*/ 2147483646 w 388"/>
              <a:gd name="T11" fmla="*/ 2147483646 h 1099"/>
              <a:gd name="T12" fmla="*/ 2147483646 w 388"/>
              <a:gd name="T13" fmla="*/ 2147483646 h 1099"/>
              <a:gd name="T14" fmla="*/ 0 w 388"/>
              <a:gd name="T15" fmla="*/ 0 h 109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8"/>
              <a:gd name="T25" fmla="*/ 0 h 1099"/>
              <a:gd name="T26" fmla="*/ 388 w 388"/>
              <a:gd name="T27" fmla="*/ 1099 h 109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8" h="1099">
                <a:moveTo>
                  <a:pt x="0" y="0"/>
                </a:moveTo>
                <a:lnTo>
                  <a:pt x="0" y="427"/>
                </a:lnTo>
                <a:lnTo>
                  <a:pt x="111" y="553"/>
                </a:lnTo>
                <a:lnTo>
                  <a:pt x="0" y="671"/>
                </a:lnTo>
                <a:lnTo>
                  <a:pt x="0" y="1098"/>
                </a:lnTo>
                <a:lnTo>
                  <a:pt x="387" y="790"/>
                </a:lnTo>
                <a:lnTo>
                  <a:pt x="387" y="30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27" name="Rectangle 44"/>
          <p:cNvSpPr>
            <a:spLocks noChangeArrowheads="1"/>
          </p:cNvSpPr>
          <p:nvPr/>
        </p:nvSpPr>
        <p:spPr bwMode="auto">
          <a:xfrm>
            <a:off x="5892800" y="4267200"/>
            <a:ext cx="5064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ALU</a:t>
            </a:r>
          </a:p>
        </p:txBody>
      </p:sp>
      <p:sp>
        <p:nvSpPr>
          <p:cNvPr id="33828" name="Rectangle 45"/>
          <p:cNvSpPr>
            <a:spLocks noChangeArrowheads="1"/>
          </p:cNvSpPr>
          <p:nvPr/>
        </p:nvSpPr>
        <p:spPr bwMode="auto">
          <a:xfrm>
            <a:off x="5791200" y="3276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ovf</a:t>
            </a:r>
          </a:p>
        </p:txBody>
      </p:sp>
      <p:sp>
        <p:nvSpPr>
          <p:cNvPr id="33829" name="Rectangle 46"/>
          <p:cNvSpPr>
            <a:spLocks noChangeArrowheads="1"/>
          </p:cNvSpPr>
          <p:nvPr/>
        </p:nvSpPr>
        <p:spPr bwMode="auto">
          <a:xfrm>
            <a:off x="5943600" y="3886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zero</a:t>
            </a:r>
          </a:p>
        </p:txBody>
      </p:sp>
      <p:sp>
        <p:nvSpPr>
          <p:cNvPr id="33830" name="Line 47"/>
          <p:cNvSpPr>
            <a:spLocks noChangeShapeType="1"/>
          </p:cNvSpPr>
          <p:nvPr/>
        </p:nvSpPr>
        <p:spPr bwMode="auto">
          <a:xfrm>
            <a:off x="6096000" y="4724400"/>
            <a:ext cx="0" cy="533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31" name="Line 48"/>
          <p:cNvSpPr>
            <a:spLocks noChangeShapeType="1"/>
          </p:cNvSpPr>
          <p:nvPr/>
        </p:nvSpPr>
        <p:spPr bwMode="auto">
          <a:xfrm>
            <a:off x="4191000" y="2971800"/>
            <a:ext cx="0" cy="609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32" name="Rectangle 49"/>
          <p:cNvSpPr>
            <a:spLocks noChangeArrowheads="1"/>
          </p:cNvSpPr>
          <p:nvPr/>
        </p:nvSpPr>
        <p:spPr bwMode="auto">
          <a:xfrm>
            <a:off x="4191000" y="29718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RegWrite</a:t>
            </a:r>
          </a:p>
        </p:txBody>
      </p:sp>
      <p:sp>
        <p:nvSpPr>
          <p:cNvPr id="33833" name="Line 50"/>
          <p:cNvSpPr>
            <a:spLocks noChangeShapeType="1"/>
          </p:cNvSpPr>
          <p:nvPr/>
        </p:nvSpPr>
        <p:spPr bwMode="auto">
          <a:xfrm flipV="1">
            <a:off x="5943600" y="3505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34" name="Line 51"/>
          <p:cNvSpPr>
            <a:spLocks noChangeShapeType="1"/>
          </p:cNvSpPr>
          <p:nvPr/>
        </p:nvSpPr>
        <p:spPr bwMode="auto">
          <a:xfrm flipV="1">
            <a:off x="6248400" y="2209800"/>
            <a:ext cx="0" cy="1752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35" name="Line 52"/>
          <p:cNvSpPr>
            <a:spLocks noChangeShapeType="1"/>
          </p:cNvSpPr>
          <p:nvPr/>
        </p:nvSpPr>
        <p:spPr bwMode="auto">
          <a:xfrm>
            <a:off x="8991600" y="4495800"/>
            <a:ext cx="0" cy="1981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36" name="Rectangle 53"/>
          <p:cNvSpPr>
            <a:spLocks noChangeArrowheads="1"/>
          </p:cNvSpPr>
          <p:nvPr/>
        </p:nvSpPr>
        <p:spPr bwMode="auto">
          <a:xfrm>
            <a:off x="6858000" y="3581400"/>
            <a:ext cx="1447800" cy="14478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837" name="Line 54"/>
          <p:cNvSpPr>
            <a:spLocks noChangeShapeType="1"/>
          </p:cNvSpPr>
          <p:nvPr/>
        </p:nvSpPr>
        <p:spPr bwMode="auto">
          <a:xfrm>
            <a:off x="8305800" y="43434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38" name="Line 55"/>
          <p:cNvSpPr>
            <a:spLocks noChangeShapeType="1"/>
          </p:cNvSpPr>
          <p:nvPr/>
        </p:nvSpPr>
        <p:spPr bwMode="auto">
          <a:xfrm>
            <a:off x="6477000" y="3886200"/>
            <a:ext cx="406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39" name="Line 56"/>
          <p:cNvSpPr>
            <a:spLocks noChangeShapeType="1"/>
          </p:cNvSpPr>
          <p:nvPr/>
        </p:nvSpPr>
        <p:spPr bwMode="auto">
          <a:xfrm>
            <a:off x="6629400" y="4724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40" name="Text Box 57"/>
          <p:cNvSpPr txBox="1">
            <a:spLocks noChangeArrowheads="1"/>
          </p:cNvSpPr>
          <p:nvPr/>
        </p:nvSpPr>
        <p:spPr bwMode="auto">
          <a:xfrm>
            <a:off x="6781800" y="4038600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Data</a:t>
            </a:r>
          </a:p>
          <a:p>
            <a:pPr algn="ctr"/>
            <a:r>
              <a:rPr lang="en-US" altLang="en-US" sz="1200"/>
              <a:t>Memory</a:t>
            </a:r>
          </a:p>
        </p:txBody>
      </p:sp>
      <p:sp>
        <p:nvSpPr>
          <p:cNvPr id="33841" name="Text Box 58"/>
          <p:cNvSpPr txBox="1">
            <a:spLocks noChangeArrowheads="1"/>
          </p:cNvSpPr>
          <p:nvPr/>
        </p:nvSpPr>
        <p:spPr bwMode="auto">
          <a:xfrm>
            <a:off x="6781800" y="3733800"/>
            <a:ext cx="741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Address</a:t>
            </a:r>
          </a:p>
        </p:txBody>
      </p:sp>
      <p:sp>
        <p:nvSpPr>
          <p:cNvPr id="33842" name="Text Box 59"/>
          <p:cNvSpPr txBox="1">
            <a:spLocks noChangeArrowheads="1"/>
          </p:cNvSpPr>
          <p:nvPr/>
        </p:nvSpPr>
        <p:spPr bwMode="auto">
          <a:xfrm>
            <a:off x="6781800" y="45720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Data</a:t>
            </a:r>
          </a:p>
        </p:txBody>
      </p:sp>
      <p:sp>
        <p:nvSpPr>
          <p:cNvPr id="33843" name="Text Box 60"/>
          <p:cNvSpPr txBox="1">
            <a:spLocks noChangeArrowheads="1"/>
          </p:cNvSpPr>
          <p:nvPr/>
        </p:nvSpPr>
        <p:spPr bwMode="auto">
          <a:xfrm>
            <a:off x="7467600" y="4191000"/>
            <a:ext cx="909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Data</a:t>
            </a:r>
          </a:p>
        </p:txBody>
      </p:sp>
      <p:sp>
        <p:nvSpPr>
          <p:cNvPr id="33844" name="Line 61"/>
          <p:cNvSpPr>
            <a:spLocks noChangeShapeType="1"/>
          </p:cNvSpPr>
          <p:nvPr/>
        </p:nvSpPr>
        <p:spPr bwMode="auto">
          <a:xfrm>
            <a:off x="7543800" y="2667000"/>
            <a:ext cx="0" cy="914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45" name="Rectangle 62"/>
          <p:cNvSpPr>
            <a:spLocks noChangeArrowheads="1"/>
          </p:cNvSpPr>
          <p:nvPr/>
        </p:nvSpPr>
        <p:spPr bwMode="auto">
          <a:xfrm>
            <a:off x="6553200" y="24384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MemWrite</a:t>
            </a:r>
          </a:p>
        </p:txBody>
      </p:sp>
      <p:sp>
        <p:nvSpPr>
          <p:cNvPr id="33846" name="Rectangle 63"/>
          <p:cNvSpPr>
            <a:spLocks noChangeArrowheads="1"/>
          </p:cNvSpPr>
          <p:nvPr/>
        </p:nvSpPr>
        <p:spPr bwMode="auto">
          <a:xfrm>
            <a:off x="7848600" y="21336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MemRead</a:t>
            </a:r>
          </a:p>
        </p:txBody>
      </p:sp>
      <p:sp>
        <p:nvSpPr>
          <p:cNvPr id="33847" name="Line 64"/>
          <p:cNvSpPr>
            <a:spLocks noChangeShapeType="1"/>
          </p:cNvSpPr>
          <p:nvPr/>
        </p:nvSpPr>
        <p:spPr bwMode="auto">
          <a:xfrm>
            <a:off x="7543800" y="5029200"/>
            <a:ext cx="0" cy="304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48" name="Line 65"/>
          <p:cNvSpPr>
            <a:spLocks noChangeShapeType="1"/>
          </p:cNvSpPr>
          <p:nvPr/>
        </p:nvSpPr>
        <p:spPr bwMode="auto">
          <a:xfrm>
            <a:off x="3276600" y="6477000"/>
            <a:ext cx="5715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49" name="Line 66"/>
          <p:cNvSpPr>
            <a:spLocks noChangeShapeType="1"/>
          </p:cNvSpPr>
          <p:nvPr/>
        </p:nvSpPr>
        <p:spPr bwMode="auto">
          <a:xfrm>
            <a:off x="50546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50" name="Line 67"/>
          <p:cNvSpPr>
            <a:spLocks noChangeShapeType="1"/>
          </p:cNvSpPr>
          <p:nvPr/>
        </p:nvSpPr>
        <p:spPr bwMode="auto">
          <a:xfrm>
            <a:off x="4811713" y="5562600"/>
            <a:ext cx="381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51" name="Oval 68"/>
          <p:cNvSpPr>
            <a:spLocks noChangeArrowheads="1"/>
          </p:cNvSpPr>
          <p:nvPr/>
        </p:nvSpPr>
        <p:spPr bwMode="auto">
          <a:xfrm>
            <a:off x="4202113" y="5181600"/>
            <a:ext cx="609600" cy="8382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852" name="Rectangle 69"/>
          <p:cNvSpPr>
            <a:spLocks noChangeArrowheads="1"/>
          </p:cNvSpPr>
          <p:nvPr/>
        </p:nvSpPr>
        <p:spPr bwMode="auto">
          <a:xfrm>
            <a:off x="4252913" y="5334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000000"/>
                </a:solidFill>
              </a:rPr>
              <a:t>Sign</a:t>
            </a:r>
          </a:p>
          <a:p>
            <a:pPr algn="ctr"/>
            <a:r>
              <a:rPr lang="en-US" altLang="en-US" sz="1200">
                <a:solidFill>
                  <a:srgbClr val="000000"/>
                </a:solidFill>
              </a:rPr>
              <a:t>Extend</a:t>
            </a:r>
          </a:p>
        </p:txBody>
      </p:sp>
      <p:sp>
        <p:nvSpPr>
          <p:cNvPr id="33853" name="Line 70"/>
          <p:cNvSpPr>
            <a:spLocks noChangeShapeType="1"/>
          </p:cNvSpPr>
          <p:nvPr/>
        </p:nvSpPr>
        <p:spPr bwMode="auto">
          <a:xfrm>
            <a:off x="2640013" y="5562600"/>
            <a:ext cx="15621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54" name="Line 71"/>
          <p:cNvSpPr>
            <a:spLocks noChangeShapeType="1"/>
          </p:cNvSpPr>
          <p:nvPr/>
        </p:nvSpPr>
        <p:spPr bwMode="auto">
          <a:xfrm>
            <a:off x="3871913" y="5486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55" name="Line 72"/>
          <p:cNvSpPr>
            <a:spLocks noChangeShapeType="1"/>
          </p:cNvSpPr>
          <p:nvPr/>
        </p:nvSpPr>
        <p:spPr bwMode="auto">
          <a:xfrm>
            <a:off x="4887913" y="5486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56" name="Text Box 73"/>
          <p:cNvSpPr txBox="1">
            <a:spLocks noChangeArrowheads="1"/>
          </p:cNvSpPr>
          <p:nvPr/>
        </p:nvSpPr>
        <p:spPr bwMode="auto">
          <a:xfrm>
            <a:off x="3871913" y="55626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16</a:t>
            </a:r>
          </a:p>
        </p:txBody>
      </p:sp>
      <p:sp>
        <p:nvSpPr>
          <p:cNvPr id="33857" name="Text Box 74"/>
          <p:cNvSpPr txBox="1">
            <a:spLocks noChangeArrowheads="1"/>
          </p:cNvSpPr>
          <p:nvPr/>
        </p:nvSpPr>
        <p:spPr bwMode="auto">
          <a:xfrm>
            <a:off x="4887913" y="55626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32</a:t>
            </a:r>
          </a:p>
        </p:txBody>
      </p:sp>
      <p:sp>
        <p:nvSpPr>
          <p:cNvPr id="33858" name="Line 75"/>
          <p:cNvSpPr>
            <a:spLocks noChangeShapeType="1"/>
          </p:cNvSpPr>
          <p:nvPr/>
        </p:nvSpPr>
        <p:spPr bwMode="auto">
          <a:xfrm>
            <a:off x="5054600" y="4572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59" name="Line 76"/>
          <p:cNvSpPr>
            <a:spLocks noChangeShapeType="1"/>
          </p:cNvSpPr>
          <p:nvPr/>
        </p:nvSpPr>
        <p:spPr bwMode="auto">
          <a:xfrm>
            <a:off x="8382000" y="4724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60" name="Line 77"/>
          <p:cNvSpPr>
            <a:spLocks noChangeShapeType="1"/>
          </p:cNvSpPr>
          <p:nvPr/>
        </p:nvSpPr>
        <p:spPr bwMode="auto">
          <a:xfrm>
            <a:off x="5181600" y="4953000"/>
            <a:ext cx="177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61" name="Line 78"/>
          <p:cNvSpPr>
            <a:spLocks noChangeShapeType="1"/>
          </p:cNvSpPr>
          <p:nvPr/>
        </p:nvSpPr>
        <p:spPr bwMode="auto">
          <a:xfrm>
            <a:off x="3276600" y="4876800"/>
            <a:ext cx="25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62" name="AutoShape 79"/>
          <p:cNvSpPr>
            <a:spLocks noChangeArrowheads="1"/>
          </p:cNvSpPr>
          <p:nvPr/>
        </p:nvSpPr>
        <p:spPr bwMode="auto">
          <a:xfrm rot="-5400000">
            <a:off x="8382000" y="4419600"/>
            <a:ext cx="6858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863" name="Line 80"/>
          <p:cNvSpPr>
            <a:spLocks noChangeShapeType="1"/>
          </p:cNvSpPr>
          <p:nvPr/>
        </p:nvSpPr>
        <p:spPr bwMode="auto">
          <a:xfrm>
            <a:off x="8839200" y="4495800"/>
            <a:ext cx="152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64" name="AutoShape 81"/>
          <p:cNvSpPr>
            <a:spLocks noChangeArrowheads="1"/>
          </p:cNvSpPr>
          <p:nvPr/>
        </p:nvSpPr>
        <p:spPr bwMode="auto">
          <a:xfrm rot="-5400000">
            <a:off x="5092700" y="4610100"/>
            <a:ext cx="7620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865" name="Line 82"/>
          <p:cNvSpPr>
            <a:spLocks noChangeShapeType="1"/>
          </p:cNvSpPr>
          <p:nvPr/>
        </p:nvSpPr>
        <p:spPr bwMode="auto">
          <a:xfrm>
            <a:off x="5588000" y="4724400"/>
            <a:ext cx="228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66" name="Line 83"/>
          <p:cNvSpPr>
            <a:spLocks noChangeShapeType="1"/>
          </p:cNvSpPr>
          <p:nvPr/>
        </p:nvSpPr>
        <p:spPr bwMode="auto">
          <a:xfrm>
            <a:off x="3276600" y="4876800"/>
            <a:ext cx="0" cy="1600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67" name="Line 84"/>
          <p:cNvSpPr>
            <a:spLocks noChangeShapeType="1"/>
          </p:cNvSpPr>
          <p:nvPr/>
        </p:nvSpPr>
        <p:spPr bwMode="auto">
          <a:xfrm>
            <a:off x="8686800" y="2514600"/>
            <a:ext cx="0" cy="1752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68" name="Rectangle 85"/>
          <p:cNvSpPr>
            <a:spLocks noChangeArrowheads="1"/>
          </p:cNvSpPr>
          <p:nvPr/>
        </p:nvSpPr>
        <p:spPr bwMode="auto">
          <a:xfrm>
            <a:off x="7162800" y="22860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MemtoReg</a:t>
            </a:r>
          </a:p>
        </p:txBody>
      </p:sp>
      <p:sp>
        <p:nvSpPr>
          <p:cNvPr id="33869" name="Rectangle 86"/>
          <p:cNvSpPr>
            <a:spLocks noChangeArrowheads="1"/>
          </p:cNvSpPr>
          <p:nvPr/>
        </p:nvSpPr>
        <p:spPr bwMode="auto">
          <a:xfrm>
            <a:off x="4343400" y="25908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ALUSrc</a:t>
            </a:r>
          </a:p>
        </p:txBody>
      </p:sp>
      <p:sp>
        <p:nvSpPr>
          <p:cNvPr id="33870" name="Oval 87"/>
          <p:cNvSpPr>
            <a:spLocks noChangeArrowheads="1"/>
          </p:cNvSpPr>
          <p:nvPr/>
        </p:nvSpPr>
        <p:spPr bwMode="auto">
          <a:xfrm>
            <a:off x="5410200" y="1600200"/>
            <a:ext cx="4572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871" name="Rectangle 88"/>
          <p:cNvSpPr>
            <a:spLocks noChangeArrowheads="1"/>
          </p:cNvSpPr>
          <p:nvPr/>
        </p:nvSpPr>
        <p:spPr bwMode="auto">
          <a:xfrm>
            <a:off x="5410200" y="1600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Shift</a:t>
            </a:r>
          </a:p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left 2</a:t>
            </a:r>
          </a:p>
        </p:txBody>
      </p:sp>
      <p:sp>
        <p:nvSpPr>
          <p:cNvPr id="33872" name="Line 89"/>
          <p:cNvSpPr>
            <a:spLocks noChangeShapeType="1"/>
          </p:cNvSpPr>
          <p:nvPr/>
        </p:nvSpPr>
        <p:spPr bwMode="auto">
          <a:xfrm>
            <a:off x="5181600" y="1905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73" name="Line 90"/>
          <p:cNvSpPr>
            <a:spLocks noChangeShapeType="1"/>
          </p:cNvSpPr>
          <p:nvPr/>
        </p:nvSpPr>
        <p:spPr bwMode="auto">
          <a:xfrm>
            <a:off x="5181600" y="1447800"/>
            <a:ext cx="928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33874" name="Group 91"/>
          <p:cNvGrpSpPr>
            <a:grpSpLocks/>
          </p:cNvGrpSpPr>
          <p:nvPr/>
        </p:nvGrpSpPr>
        <p:grpSpPr bwMode="auto">
          <a:xfrm>
            <a:off x="6096000" y="1143000"/>
            <a:ext cx="381000" cy="914400"/>
            <a:chOff x="1392" y="2880"/>
            <a:chExt cx="288" cy="480"/>
          </a:xfrm>
        </p:grpSpPr>
        <p:sp>
          <p:nvSpPr>
            <p:cNvPr id="33953" name="Line 92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954" name="Line 93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955" name="Line 94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956" name="Line 95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957" name="Line 96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958" name="Line 97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959" name="Line 98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3875" name="Text Box 99"/>
          <p:cNvSpPr txBox="1">
            <a:spLocks noChangeArrowheads="1"/>
          </p:cNvSpPr>
          <p:nvPr/>
        </p:nvSpPr>
        <p:spPr bwMode="auto">
          <a:xfrm>
            <a:off x="6096000" y="14478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Add</a:t>
            </a:r>
          </a:p>
        </p:txBody>
      </p:sp>
      <p:sp>
        <p:nvSpPr>
          <p:cNvPr id="33876" name="Line 100"/>
          <p:cNvSpPr>
            <a:spLocks noChangeShapeType="1"/>
          </p:cNvSpPr>
          <p:nvPr/>
        </p:nvSpPr>
        <p:spPr bwMode="auto">
          <a:xfrm>
            <a:off x="5853113" y="1905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77" name="Line 101"/>
          <p:cNvSpPr>
            <a:spLocks noChangeShapeType="1"/>
          </p:cNvSpPr>
          <p:nvPr/>
        </p:nvSpPr>
        <p:spPr bwMode="auto">
          <a:xfrm>
            <a:off x="64770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78" name="Line 102"/>
          <p:cNvSpPr>
            <a:spLocks noChangeShapeType="1"/>
          </p:cNvSpPr>
          <p:nvPr/>
        </p:nvSpPr>
        <p:spPr bwMode="auto">
          <a:xfrm>
            <a:off x="838200" y="1066800"/>
            <a:ext cx="0" cy="3276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79" name="AutoShape 103"/>
          <p:cNvSpPr>
            <a:spLocks noChangeArrowheads="1"/>
          </p:cNvSpPr>
          <p:nvPr/>
        </p:nvSpPr>
        <p:spPr bwMode="auto">
          <a:xfrm rot="-5400000">
            <a:off x="6400800" y="1219200"/>
            <a:ext cx="8382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880" name="Line 104"/>
          <p:cNvSpPr>
            <a:spLocks noChangeShapeType="1"/>
          </p:cNvSpPr>
          <p:nvPr/>
        </p:nvSpPr>
        <p:spPr bwMode="auto">
          <a:xfrm>
            <a:off x="5181600" y="1066800"/>
            <a:ext cx="152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81" name="Line 105"/>
          <p:cNvSpPr>
            <a:spLocks noChangeShapeType="1"/>
          </p:cNvSpPr>
          <p:nvPr/>
        </p:nvSpPr>
        <p:spPr bwMode="auto">
          <a:xfrm>
            <a:off x="5181600" y="1066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82" name="Line 106"/>
          <p:cNvSpPr>
            <a:spLocks noChangeShapeType="1"/>
          </p:cNvSpPr>
          <p:nvPr/>
        </p:nvSpPr>
        <p:spPr bwMode="auto">
          <a:xfrm>
            <a:off x="6934200" y="1371600"/>
            <a:ext cx="177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83" name="Line 107"/>
          <p:cNvSpPr>
            <a:spLocks noChangeShapeType="1"/>
          </p:cNvSpPr>
          <p:nvPr/>
        </p:nvSpPr>
        <p:spPr bwMode="auto">
          <a:xfrm>
            <a:off x="6858000" y="1600200"/>
            <a:ext cx="0" cy="533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84" name="Rectangle 108"/>
          <p:cNvSpPr>
            <a:spLocks noChangeArrowheads="1"/>
          </p:cNvSpPr>
          <p:nvPr/>
        </p:nvSpPr>
        <p:spPr bwMode="auto">
          <a:xfrm>
            <a:off x="6858000" y="17526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PCSrc</a:t>
            </a:r>
          </a:p>
        </p:txBody>
      </p:sp>
      <p:sp>
        <p:nvSpPr>
          <p:cNvPr id="33885" name="Line 109"/>
          <p:cNvSpPr>
            <a:spLocks noChangeShapeType="1"/>
          </p:cNvSpPr>
          <p:nvPr/>
        </p:nvSpPr>
        <p:spPr bwMode="auto">
          <a:xfrm>
            <a:off x="6629400" y="4724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86" name="AutoShape 110"/>
          <p:cNvSpPr>
            <a:spLocks noChangeArrowheads="1"/>
          </p:cNvSpPr>
          <p:nvPr/>
        </p:nvSpPr>
        <p:spPr bwMode="auto">
          <a:xfrm rot="-5400000">
            <a:off x="2933700" y="4381500"/>
            <a:ext cx="6096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1712886253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887" name="Line 111"/>
          <p:cNvSpPr>
            <a:spLocks noChangeShapeType="1"/>
          </p:cNvSpPr>
          <p:nvPr/>
        </p:nvSpPr>
        <p:spPr bwMode="auto">
          <a:xfrm>
            <a:off x="3352800" y="4495800"/>
            <a:ext cx="1524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88" name="Line 112"/>
          <p:cNvSpPr>
            <a:spLocks noChangeShapeType="1"/>
          </p:cNvSpPr>
          <p:nvPr/>
        </p:nvSpPr>
        <p:spPr bwMode="auto">
          <a:xfrm>
            <a:off x="2957513" y="4114800"/>
            <a:ext cx="0" cy="228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89" name="Line 113"/>
          <p:cNvSpPr>
            <a:spLocks noChangeShapeType="1"/>
          </p:cNvSpPr>
          <p:nvPr/>
        </p:nvSpPr>
        <p:spPr bwMode="auto">
          <a:xfrm>
            <a:off x="2957513" y="4343400"/>
            <a:ext cx="16668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90" name="Line 114"/>
          <p:cNvSpPr>
            <a:spLocks noChangeShapeType="1"/>
          </p:cNvSpPr>
          <p:nvPr/>
        </p:nvSpPr>
        <p:spPr bwMode="auto">
          <a:xfrm>
            <a:off x="3200400" y="2971800"/>
            <a:ext cx="0" cy="1295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91" name="Rectangle 115"/>
          <p:cNvSpPr>
            <a:spLocks noChangeArrowheads="1"/>
          </p:cNvSpPr>
          <p:nvPr/>
        </p:nvSpPr>
        <p:spPr bwMode="auto">
          <a:xfrm>
            <a:off x="2667000" y="3124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RegDst</a:t>
            </a:r>
          </a:p>
        </p:txBody>
      </p:sp>
      <p:sp>
        <p:nvSpPr>
          <p:cNvPr id="33892" name="Oval 116"/>
          <p:cNvSpPr>
            <a:spLocks noChangeArrowheads="1"/>
          </p:cNvSpPr>
          <p:nvPr/>
        </p:nvSpPr>
        <p:spPr bwMode="auto">
          <a:xfrm>
            <a:off x="5791200" y="5257800"/>
            <a:ext cx="609600" cy="7620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893" name="Rectangle 117"/>
          <p:cNvSpPr>
            <a:spLocks noChangeArrowheads="1"/>
          </p:cNvSpPr>
          <p:nvPr/>
        </p:nvSpPr>
        <p:spPr bwMode="auto">
          <a:xfrm>
            <a:off x="5867400" y="5410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accent1"/>
                </a:solidFill>
              </a:rPr>
              <a:t>ALU</a:t>
            </a:r>
          </a:p>
          <a:p>
            <a:pPr algn="ctr"/>
            <a:r>
              <a:rPr lang="en-US" altLang="en-US" sz="1200">
                <a:solidFill>
                  <a:schemeClr val="accent1"/>
                </a:solidFill>
              </a:rPr>
              <a:t>control</a:t>
            </a:r>
          </a:p>
        </p:txBody>
      </p:sp>
      <p:sp>
        <p:nvSpPr>
          <p:cNvPr id="33894" name="Line 118"/>
          <p:cNvSpPr>
            <a:spLocks noChangeShapeType="1"/>
          </p:cNvSpPr>
          <p:nvPr/>
        </p:nvSpPr>
        <p:spPr bwMode="auto">
          <a:xfrm>
            <a:off x="3657600" y="61722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95" name="Line 119"/>
          <p:cNvSpPr>
            <a:spLocks noChangeShapeType="1"/>
          </p:cNvSpPr>
          <p:nvPr/>
        </p:nvSpPr>
        <p:spPr bwMode="auto">
          <a:xfrm>
            <a:off x="5548313" y="5486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96" name="Rectangle 120"/>
          <p:cNvSpPr>
            <a:spLocks noChangeArrowheads="1"/>
          </p:cNvSpPr>
          <p:nvPr/>
        </p:nvSpPr>
        <p:spPr bwMode="auto">
          <a:xfrm>
            <a:off x="8610600" y="4191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3897" name="Rectangle 121"/>
          <p:cNvSpPr>
            <a:spLocks noChangeArrowheads="1"/>
          </p:cNvSpPr>
          <p:nvPr/>
        </p:nvSpPr>
        <p:spPr bwMode="auto">
          <a:xfrm>
            <a:off x="5410200" y="4800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3898" name="Rectangle 122"/>
          <p:cNvSpPr>
            <a:spLocks noChangeArrowheads="1"/>
          </p:cNvSpPr>
          <p:nvPr/>
        </p:nvSpPr>
        <p:spPr bwMode="auto">
          <a:xfrm>
            <a:off x="3124200" y="44958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3899" name="Rectangle 123"/>
          <p:cNvSpPr>
            <a:spLocks noChangeArrowheads="1"/>
          </p:cNvSpPr>
          <p:nvPr/>
        </p:nvSpPr>
        <p:spPr bwMode="auto">
          <a:xfrm>
            <a:off x="3124200" y="4191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3900" name="Rectangle 124"/>
          <p:cNvSpPr>
            <a:spLocks noChangeArrowheads="1"/>
          </p:cNvSpPr>
          <p:nvPr/>
        </p:nvSpPr>
        <p:spPr bwMode="auto">
          <a:xfrm>
            <a:off x="5410200" y="4419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3901" name="Rectangle 125"/>
          <p:cNvSpPr>
            <a:spLocks noChangeArrowheads="1"/>
          </p:cNvSpPr>
          <p:nvPr/>
        </p:nvSpPr>
        <p:spPr bwMode="auto">
          <a:xfrm>
            <a:off x="8610600" y="4572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3902" name="Rectangle 126"/>
          <p:cNvSpPr>
            <a:spLocks noChangeArrowheads="1"/>
          </p:cNvSpPr>
          <p:nvPr/>
        </p:nvSpPr>
        <p:spPr bwMode="auto">
          <a:xfrm>
            <a:off x="6705600" y="990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3903" name="Rectangle 127"/>
          <p:cNvSpPr>
            <a:spLocks noChangeArrowheads="1"/>
          </p:cNvSpPr>
          <p:nvPr/>
        </p:nvSpPr>
        <p:spPr bwMode="auto">
          <a:xfrm>
            <a:off x="6705600" y="14478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3904" name="Rectangle 128"/>
          <p:cNvSpPr>
            <a:spLocks noChangeArrowheads="1"/>
          </p:cNvSpPr>
          <p:nvPr/>
        </p:nvSpPr>
        <p:spPr bwMode="auto">
          <a:xfrm>
            <a:off x="2514600" y="1905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ALUOp</a:t>
            </a:r>
          </a:p>
        </p:txBody>
      </p:sp>
      <p:sp>
        <p:nvSpPr>
          <p:cNvPr id="33905" name="Line 129"/>
          <p:cNvSpPr>
            <a:spLocks noChangeShapeType="1"/>
          </p:cNvSpPr>
          <p:nvPr/>
        </p:nvSpPr>
        <p:spPr bwMode="auto">
          <a:xfrm>
            <a:off x="6096000" y="6019800"/>
            <a:ext cx="0" cy="3048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06" name="Rectangle 130"/>
          <p:cNvSpPr>
            <a:spLocks noChangeArrowheads="1"/>
          </p:cNvSpPr>
          <p:nvPr/>
        </p:nvSpPr>
        <p:spPr bwMode="auto">
          <a:xfrm>
            <a:off x="4724400" y="5867400"/>
            <a:ext cx="7620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Instr[5-0]</a:t>
            </a:r>
          </a:p>
        </p:txBody>
      </p:sp>
      <p:sp>
        <p:nvSpPr>
          <p:cNvPr id="33907" name="Rectangle 131"/>
          <p:cNvSpPr>
            <a:spLocks noChangeArrowheads="1"/>
          </p:cNvSpPr>
          <p:nvPr/>
        </p:nvSpPr>
        <p:spPr bwMode="auto">
          <a:xfrm>
            <a:off x="2667000" y="53340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Instr[15-0]</a:t>
            </a:r>
          </a:p>
        </p:txBody>
      </p:sp>
      <p:sp>
        <p:nvSpPr>
          <p:cNvPr id="33908" name="Rectangle 132"/>
          <p:cNvSpPr>
            <a:spLocks noChangeArrowheads="1"/>
          </p:cNvSpPr>
          <p:nvPr/>
        </p:nvSpPr>
        <p:spPr bwMode="auto">
          <a:xfrm>
            <a:off x="2667000" y="35052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Instr[25-21]</a:t>
            </a:r>
          </a:p>
        </p:txBody>
      </p:sp>
      <p:sp>
        <p:nvSpPr>
          <p:cNvPr id="33909" name="Rectangle 133"/>
          <p:cNvSpPr>
            <a:spLocks noChangeArrowheads="1"/>
          </p:cNvSpPr>
          <p:nvPr/>
        </p:nvSpPr>
        <p:spPr bwMode="auto">
          <a:xfrm>
            <a:off x="2667000" y="38862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Instr[20-16]</a:t>
            </a:r>
          </a:p>
        </p:txBody>
      </p:sp>
      <p:sp>
        <p:nvSpPr>
          <p:cNvPr id="33910" name="Text Box 134"/>
          <p:cNvSpPr txBox="1">
            <a:spLocks noChangeArrowheads="1"/>
          </p:cNvSpPr>
          <p:nvPr/>
        </p:nvSpPr>
        <p:spPr bwMode="auto">
          <a:xfrm>
            <a:off x="2576513" y="4648200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Instr[15  -11]</a:t>
            </a:r>
          </a:p>
        </p:txBody>
      </p:sp>
      <p:sp>
        <p:nvSpPr>
          <p:cNvPr id="33911" name="Line 135"/>
          <p:cNvSpPr>
            <a:spLocks noChangeShapeType="1"/>
          </p:cNvSpPr>
          <p:nvPr/>
        </p:nvSpPr>
        <p:spPr bwMode="auto">
          <a:xfrm>
            <a:off x="228600" y="838200"/>
            <a:ext cx="0" cy="3505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12" name="Line 136"/>
          <p:cNvSpPr>
            <a:spLocks noChangeShapeType="1"/>
          </p:cNvSpPr>
          <p:nvPr/>
        </p:nvSpPr>
        <p:spPr bwMode="auto">
          <a:xfrm>
            <a:off x="7086600" y="838200"/>
            <a:ext cx="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13" name="Line 137"/>
          <p:cNvSpPr>
            <a:spLocks noChangeShapeType="1"/>
          </p:cNvSpPr>
          <p:nvPr/>
        </p:nvSpPr>
        <p:spPr bwMode="auto">
          <a:xfrm>
            <a:off x="5181600" y="4953000"/>
            <a:ext cx="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14" name="Oval 138"/>
          <p:cNvSpPr>
            <a:spLocks noChangeArrowheads="1"/>
          </p:cNvSpPr>
          <p:nvPr/>
        </p:nvSpPr>
        <p:spPr bwMode="auto">
          <a:xfrm>
            <a:off x="2971800" y="1828800"/>
            <a:ext cx="762000" cy="12192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915" name="Rectangle 139"/>
          <p:cNvSpPr>
            <a:spLocks noChangeArrowheads="1"/>
          </p:cNvSpPr>
          <p:nvPr/>
        </p:nvSpPr>
        <p:spPr bwMode="auto">
          <a:xfrm>
            <a:off x="3124200" y="2286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accent1"/>
                </a:solidFill>
              </a:rPr>
              <a:t>Control</a:t>
            </a:r>
          </a:p>
          <a:p>
            <a:pPr algn="ctr"/>
            <a:r>
              <a:rPr lang="en-US" altLang="en-US" sz="1200">
                <a:solidFill>
                  <a:schemeClr val="accent1"/>
                </a:solidFill>
              </a:rPr>
              <a:t>Unit</a:t>
            </a:r>
          </a:p>
        </p:txBody>
      </p:sp>
      <p:sp>
        <p:nvSpPr>
          <p:cNvPr id="33916" name="Line 140"/>
          <p:cNvSpPr>
            <a:spLocks noChangeShapeType="1"/>
          </p:cNvSpPr>
          <p:nvPr/>
        </p:nvSpPr>
        <p:spPr bwMode="auto">
          <a:xfrm>
            <a:off x="2667000" y="2514600"/>
            <a:ext cx="0" cy="2133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17" name="Line 141"/>
          <p:cNvSpPr>
            <a:spLocks noChangeShapeType="1"/>
          </p:cNvSpPr>
          <p:nvPr/>
        </p:nvSpPr>
        <p:spPr bwMode="auto">
          <a:xfrm>
            <a:off x="2667000" y="2514600"/>
            <a:ext cx="3048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18" name="Rectangle 142"/>
          <p:cNvSpPr>
            <a:spLocks noChangeArrowheads="1"/>
          </p:cNvSpPr>
          <p:nvPr/>
        </p:nvSpPr>
        <p:spPr bwMode="auto">
          <a:xfrm>
            <a:off x="2209800" y="22860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Instr[31-26]</a:t>
            </a:r>
          </a:p>
        </p:txBody>
      </p:sp>
      <p:sp>
        <p:nvSpPr>
          <p:cNvPr id="33919" name="AutoShape 143"/>
          <p:cNvSpPr>
            <a:spLocks noChangeArrowheads="1"/>
          </p:cNvSpPr>
          <p:nvPr/>
        </p:nvSpPr>
        <p:spPr bwMode="auto">
          <a:xfrm>
            <a:off x="6400800" y="1981200"/>
            <a:ext cx="304800" cy="304800"/>
          </a:xfrm>
          <a:prstGeom prst="flowChartDelay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920" name="Line 144"/>
          <p:cNvSpPr>
            <a:spLocks noChangeShapeType="1"/>
          </p:cNvSpPr>
          <p:nvPr/>
        </p:nvSpPr>
        <p:spPr bwMode="auto">
          <a:xfrm>
            <a:off x="6705600" y="2133600"/>
            <a:ext cx="152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21" name="Line 145"/>
          <p:cNvSpPr>
            <a:spLocks noChangeShapeType="1"/>
          </p:cNvSpPr>
          <p:nvPr/>
        </p:nvSpPr>
        <p:spPr bwMode="auto">
          <a:xfrm>
            <a:off x="6248400" y="2209800"/>
            <a:ext cx="152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22" name="Line 146"/>
          <p:cNvSpPr>
            <a:spLocks noChangeShapeType="1"/>
          </p:cNvSpPr>
          <p:nvPr/>
        </p:nvSpPr>
        <p:spPr bwMode="auto">
          <a:xfrm>
            <a:off x="3733800" y="2209800"/>
            <a:ext cx="2438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23" name="Rectangle 147"/>
          <p:cNvSpPr>
            <a:spLocks noChangeArrowheads="1"/>
          </p:cNvSpPr>
          <p:nvPr/>
        </p:nvSpPr>
        <p:spPr bwMode="auto">
          <a:xfrm>
            <a:off x="3810000" y="198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Branch</a:t>
            </a:r>
          </a:p>
        </p:txBody>
      </p:sp>
      <p:sp>
        <p:nvSpPr>
          <p:cNvPr id="33924" name="Line 148"/>
          <p:cNvSpPr>
            <a:spLocks noChangeShapeType="1"/>
          </p:cNvSpPr>
          <p:nvPr/>
        </p:nvSpPr>
        <p:spPr bwMode="auto">
          <a:xfrm>
            <a:off x="3733800" y="2362200"/>
            <a:ext cx="5181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25" name="Line 149"/>
          <p:cNvSpPr>
            <a:spLocks noChangeShapeType="1"/>
          </p:cNvSpPr>
          <p:nvPr/>
        </p:nvSpPr>
        <p:spPr bwMode="auto">
          <a:xfrm>
            <a:off x="7543800" y="5334000"/>
            <a:ext cx="1371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26" name="Line 150"/>
          <p:cNvSpPr>
            <a:spLocks noChangeShapeType="1"/>
          </p:cNvSpPr>
          <p:nvPr/>
        </p:nvSpPr>
        <p:spPr bwMode="auto">
          <a:xfrm>
            <a:off x="8915400" y="2362200"/>
            <a:ext cx="0" cy="2971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27" name="Line 151"/>
          <p:cNvSpPr>
            <a:spLocks noChangeShapeType="1"/>
          </p:cNvSpPr>
          <p:nvPr/>
        </p:nvSpPr>
        <p:spPr bwMode="auto">
          <a:xfrm>
            <a:off x="3733800" y="2514600"/>
            <a:ext cx="4953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28" name="Line 152"/>
          <p:cNvSpPr>
            <a:spLocks noChangeShapeType="1"/>
          </p:cNvSpPr>
          <p:nvPr/>
        </p:nvSpPr>
        <p:spPr bwMode="auto">
          <a:xfrm>
            <a:off x="3733800" y="2667000"/>
            <a:ext cx="3810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29" name="Line 153"/>
          <p:cNvSpPr>
            <a:spLocks noChangeShapeType="1"/>
          </p:cNvSpPr>
          <p:nvPr/>
        </p:nvSpPr>
        <p:spPr bwMode="auto">
          <a:xfrm>
            <a:off x="3581400" y="2971800"/>
            <a:ext cx="609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30" name="Line 154"/>
          <p:cNvSpPr>
            <a:spLocks noChangeShapeType="1"/>
          </p:cNvSpPr>
          <p:nvPr/>
        </p:nvSpPr>
        <p:spPr bwMode="auto">
          <a:xfrm>
            <a:off x="3657600" y="2819400"/>
            <a:ext cx="1828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31" name="Line 155"/>
          <p:cNvSpPr>
            <a:spLocks noChangeShapeType="1"/>
          </p:cNvSpPr>
          <p:nvPr/>
        </p:nvSpPr>
        <p:spPr bwMode="auto">
          <a:xfrm>
            <a:off x="5486400" y="2819400"/>
            <a:ext cx="0" cy="1676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32" name="Line 156"/>
          <p:cNvSpPr>
            <a:spLocks noChangeShapeType="1"/>
          </p:cNvSpPr>
          <p:nvPr/>
        </p:nvSpPr>
        <p:spPr bwMode="auto">
          <a:xfrm>
            <a:off x="2590800" y="6324600"/>
            <a:ext cx="3505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33" name="Line 157"/>
          <p:cNvSpPr>
            <a:spLocks noChangeShapeType="1"/>
          </p:cNvSpPr>
          <p:nvPr/>
        </p:nvSpPr>
        <p:spPr bwMode="auto">
          <a:xfrm>
            <a:off x="2590800" y="2133600"/>
            <a:ext cx="0" cy="4191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34" name="Line 158"/>
          <p:cNvSpPr>
            <a:spLocks noChangeShapeType="1"/>
          </p:cNvSpPr>
          <p:nvPr/>
        </p:nvSpPr>
        <p:spPr bwMode="auto">
          <a:xfrm>
            <a:off x="2590800" y="21336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35" name="Line 159"/>
          <p:cNvSpPr>
            <a:spLocks noChangeShapeType="1"/>
          </p:cNvSpPr>
          <p:nvPr/>
        </p:nvSpPr>
        <p:spPr bwMode="auto">
          <a:xfrm>
            <a:off x="3657600" y="556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36" name="Line 160"/>
          <p:cNvSpPr>
            <a:spLocks noChangeShapeType="1"/>
          </p:cNvSpPr>
          <p:nvPr/>
        </p:nvSpPr>
        <p:spPr bwMode="auto">
          <a:xfrm>
            <a:off x="5562600" y="5486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37" name="Line 161"/>
          <p:cNvSpPr>
            <a:spLocks noChangeShapeType="1"/>
          </p:cNvSpPr>
          <p:nvPr/>
        </p:nvSpPr>
        <p:spPr bwMode="auto">
          <a:xfrm>
            <a:off x="6172200" y="2057400"/>
            <a:ext cx="228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38" name="Line 162"/>
          <p:cNvSpPr>
            <a:spLocks noChangeShapeType="1"/>
          </p:cNvSpPr>
          <p:nvPr/>
        </p:nvSpPr>
        <p:spPr bwMode="auto">
          <a:xfrm flipV="1">
            <a:off x="6172200" y="2057400"/>
            <a:ext cx="0" cy="152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39" name="Line 163"/>
          <p:cNvSpPr>
            <a:spLocks noChangeShapeType="1"/>
          </p:cNvSpPr>
          <p:nvPr/>
        </p:nvSpPr>
        <p:spPr bwMode="auto">
          <a:xfrm>
            <a:off x="2133600" y="1447800"/>
            <a:ext cx="3048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40" name="Line 164"/>
          <p:cNvSpPr>
            <a:spLocks noChangeShapeType="1"/>
          </p:cNvSpPr>
          <p:nvPr/>
        </p:nvSpPr>
        <p:spPr bwMode="auto">
          <a:xfrm>
            <a:off x="4953000" y="4572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41" name="Line 165"/>
          <p:cNvSpPr>
            <a:spLocks noChangeShapeType="1"/>
          </p:cNvSpPr>
          <p:nvPr/>
        </p:nvSpPr>
        <p:spPr bwMode="auto">
          <a:xfrm>
            <a:off x="6477000" y="38862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42" name="Line 166"/>
          <p:cNvSpPr>
            <a:spLocks noChangeShapeType="1"/>
          </p:cNvSpPr>
          <p:nvPr/>
        </p:nvSpPr>
        <p:spPr bwMode="auto">
          <a:xfrm>
            <a:off x="6477000" y="43434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43" name="Line 167"/>
          <p:cNvSpPr>
            <a:spLocks noChangeShapeType="1"/>
          </p:cNvSpPr>
          <p:nvPr/>
        </p:nvSpPr>
        <p:spPr bwMode="auto">
          <a:xfrm>
            <a:off x="5181600" y="19050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44" name="Line 168"/>
          <p:cNvSpPr>
            <a:spLocks noChangeShapeType="1"/>
          </p:cNvSpPr>
          <p:nvPr/>
        </p:nvSpPr>
        <p:spPr bwMode="auto">
          <a:xfrm>
            <a:off x="2667000" y="4648200"/>
            <a:ext cx="0" cy="914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45" name="Oval 169"/>
          <p:cNvSpPr>
            <a:spLocks noChangeArrowheads="1"/>
          </p:cNvSpPr>
          <p:nvPr/>
        </p:nvSpPr>
        <p:spPr bwMode="auto">
          <a:xfrm>
            <a:off x="3048000" y="41148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946" name="Oval 170"/>
          <p:cNvSpPr>
            <a:spLocks noChangeArrowheads="1"/>
          </p:cNvSpPr>
          <p:nvPr/>
        </p:nvSpPr>
        <p:spPr bwMode="auto">
          <a:xfrm>
            <a:off x="6629400" y="9144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947" name="Oval 171"/>
          <p:cNvSpPr>
            <a:spLocks noChangeArrowheads="1"/>
          </p:cNvSpPr>
          <p:nvPr/>
        </p:nvSpPr>
        <p:spPr bwMode="auto">
          <a:xfrm>
            <a:off x="8534400" y="41148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948" name="Oval 172"/>
          <p:cNvSpPr>
            <a:spLocks noChangeArrowheads="1"/>
          </p:cNvSpPr>
          <p:nvPr/>
        </p:nvSpPr>
        <p:spPr bwMode="auto">
          <a:xfrm>
            <a:off x="5334000" y="47244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949" name="Line 173"/>
          <p:cNvSpPr>
            <a:spLocks noChangeShapeType="1"/>
          </p:cNvSpPr>
          <p:nvPr/>
        </p:nvSpPr>
        <p:spPr bwMode="auto">
          <a:xfrm>
            <a:off x="2667000" y="4114800"/>
            <a:ext cx="3048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950" name="Oval 174"/>
          <p:cNvSpPr>
            <a:spLocks noChangeArrowheads="1"/>
          </p:cNvSpPr>
          <p:nvPr/>
        </p:nvSpPr>
        <p:spPr bwMode="auto">
          <a:xfrm>
            <a:off x="7391400" y="48768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951" name="Oval 175"/>
          <p:cNvSpPr>
            <a:spLocks noChangeArrowheads="1"/>
          </p:cNvSpPr>
          <p:nvPr/>
        </p:nvSpPr>
        <p:spPr bwMode="auto">
          <a:xfrm>
            <a:off x="4038600" y="33528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952" name="Oval 176"/>
          <p:cNvSpPr>
            <a:spLocks noChangeArrowheads="1"/>
          </p:cNvSpPr>
          <p:nvPr/>
        </p:nvSpPr>
        <p:spPr bwMode="auto">
          <a:xfrm>
            <a:off x="5943600" y="58674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143000" y="457200"/>
            <a:ext cx="70739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How to Design a Processor: step-by-step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52400" y="1295400"/>
            <a:ext cx="88011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1. Analyze instruction set =&gt; datapath </a:t>
            </a:r>
            <a:r>
              <a:rPr lang="en-US" altLang="en-US" sz="2400" u="sng"/>
              <a:t>requirements</a:t>
            </a:r>
          </a:p>
          <a:p>
            <a:pPr lvl="1">
              <a:buFontTx/>
              <a:buNone/>
            </a:pPr>
            <a:r>
              <a:rPr lang="en-US" altLang="en-US" sz="2400"/>
              <a:t>the meaning of each instruction is given by the </a:t>
            </a:r>
            <a:r>
              <a:rPr lang="en-US" altLang="en-US" sz="2400" i="1"/>
              <a:t>register transfers</a:t>
            </a:r>
          </a:p>
          <a:p>
            <a:pPr lvl="1">
              <a:buFontTx/>
              <a:buNone/>
            </a:pPr>
            <a:r>
              <a:rPr lang="en-US" altLang="en-US" sz="2400"/>
              <a:t>datapath must include storage element for ISA registers</a:t>
            </a:r>
          </a:p>
          <a:p>
            <a:pPr lvl="2">
              <a:buFontTx/>
              <a:buNone/>
            </a:pPr>
            <a:r>
              <a:rPr lang="en-US" altLang="en-US" sz="2400"/>
              <a:t>possibly more</a:t>
            </a:r>
          </a:p>
          <a:p>
            <a:pPr lvl="1">
              <a:buFontTx/>
              <a:buNone/>
            </a:pPr>
            <a:r>
              <a:rPr lang="en-US" altLang="en-US" sz="2400"/>
              <a:t>datapath must support each register transfer</a:t>
            </a:r>
          </a:p>
          <a:p>
            <a:pPr>
              <a:buFontTx/>
              <a:buNone/>
            </a:pPr>
            <a:r>
              <a:rPr lang="en-US" altLang="en-US" sz="2400"/>
              <a:t>2. Select set of datapath components and establish clocking methodology</a:t>
            </a:r>
          </a:p>
          <a:p>
            <a:pPr>
              <a:buFontTx/>
              <a:buNone/>
            </a:pPr>
            <a:r>
              <a:rPr lang="en-US" altLang="en-US" sz="2400"/>
              <a:t>3. </a:t>
            </a:r>
            <a:r>
              <a:rPr lang="en-US" altLang="en-US" sz="2400" u="sng"/>
              <a:t>Assemble</a:t>
            </a:r>
            <a:r>
              <a:rPr lang="en-US" altLang="en-US" sz="2400"/>
              <a:t> datapath meeting the requirements</a:t>
            </a:r>
          </a:p>
          <a:p>
            <a:pPr>
              <a:buFontTx/>
              <a:buNone/>
            </a:pPr>
            <a:r>
              <a:rPr lang="en-US" altLang="en-US" sz="2400"/>
              <a:t>4. Analyze implementation of each instruction to determine setting of control points that effects the register transfer.</a:t>
            </a:r>
          </a:p>
          <a:p>
            <a:pPr>
              <a:buFontTx/>
              <a:buNone/>
            </a:pPr>
            <a:r>
              <a:rPr lang="en-US" altLang="en-US" sz="2400"/>
              <a:t>5. Assemble the control logic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685800" y="304800"/>
            <a:ext cx="80772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Branch Instruction Data/Control Flow</a:t>
            </a:r>
          </a:p>
        </p:txBody>
      </p:sp>
      <p:grpSp>
        <p:nvGrpSpPr>
          <p:cNvPr id="34819" name="Group 5"/>
          <p:cNvGrpSpPr>
            <a:grpSpLocks/>
          </p:cNvGrpSpPr>
          <p:nvPr/>
        </p:nvGrpSpPr>
        <p:grpSpPr bwMode="auto">
          <a:xfrm>
            <a:off x="1752600" y="914400"/>
            <a:ext cx="381000" cy="990600"/>
            <a:chOff x="1392" y="2880"/>
            <a:chExt cx="288" cy="480"/>
          </a:xfrm>
        </p:grpSpPr>
        <p:sp>
          <p:nvSpPr>
            <p:cNvPr id="34976" name="Line 6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977" name="Line 7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978" name="Line 8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979" name="Line 9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980" name="Line 10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981" name="Line 11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982" name="Line 12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4820" name="Rectangle 13"/>
          <p:cNvSpPr>
            <a:spLocks noChangeArrowheads="1"/>
          </p:cNvSpPr>
          <p:nvPr/>
        </p:nvSpPr>
        <p:spPr bwMode="auto">
          <a:xfrm>
            <a:off x="1052513" y="3581400"/>
            <a:ext cx="1447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Rectangle 14"/>
          <p:cNvSpPr>
            <a:spLocks noChangeArrowheads="1"/>
          </p:cNvSpPr>
          <p:nvPr/>
        </p:nvSpPr>
        <p:spPr bwMode="auto">
          <a:xfrm>
            <a:off x="519113" y="3962400"/>
            <a:ext cx="2286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22" name="Line 15"/>
          <p:cNvSpPr>
            <a:spLocks noChangeShapeType="1"/>
          </p:cNvSpPr>
          <p:nvPr/>
        </p:nvSpPr>
        <p:spPr bwMode="auto">
          <a:xfrm>
            <a:off x="747713" y="4343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23" name="Line 16"/>
          <p:cNvSpPr>
            <a:spLocks noChangeShapeType="1"/>
          </p:cNvSpPr>
          <p:nvPr/>
        </p:nvSpPr>
        <p:spPr bwMode="auto">
          <a:xfrm>
            <a:off x="838200" y="1066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24" name="Line 17"/>
          <p:cNvSpPr>
            <a:spLocks noChangeShapeType="1"/>
          </p:cNvSpPr>
          <p:nvPr/>
        </p:nvSpPr>
        <p:spPr bwMode="auto">
          <a:xfrm>
            <a:off x="1371600" y="1752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25" name="Text Box 18"/>
          <p:cNvSpPr txBox="1">
            <a:spLocks noChangeArrowheads="1"/>
          </p:cNvSpPr>
          <p:nvPr/>
        </p:nvSpPr>
        <p:spPr bwMode="auto">
          <a:xfrm>
            <a:off x="976313" y="4114800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</a:t>
            </a:r>
          </a:p>
          <a:p>
            <a:r>
              <a:rPr lang="en-US" altLang="en-US" sz="1200" b="0"/>
              <a:t>Address</a:t>
            </a:r>
          </a:p>
        </p:txBody>
      </p:sp>
      <p:sp>
        <p:nvSpPr>
          <p:cNvPr id="34826" name="Text Box 19"/>
          <p:cNvSpPr txBox="1">
            <a:spLocks noChangeArrowheads="1"/>
          </p:cNvSpPr>
          <p:nvPr/>
        </p:nvSpPr>
        <p:spPr bwMode="auto">
          <a:xfrm>
            <a:off x="1738313" y="4191000"/>
            <a:ext cx="869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Instr[31-0]</a:t>
            </a:r>
          </a:p>
        </p:txBody>
      </p:sp>
      <p:sp>
        <p:nvSpPr>
          <p:cNvPr id="34827" name="Text Box 20"/>
          <p:cNvSpPr txBox="1">
            <a:spLocks noChangeArrowheads="1"/>
          </p:cNvSpPr>
          <p:nvPr/>
        </p:nvSpPr>
        <p:spPr bwMode="auto">
          <a:xfrm>
            <a:off x="1281113" y="3657600"/>
            <a:ext cx="973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Instruction</a:t>
            </a:r>
          </a:p>
          <a:p>
            <a:pPr algn="ctr"/>
            <a:r>
              <a:rPr lang="en-US" altLang="en-US" sz="1200"/>
              <a:t>Memory</a:t>
            </a:r>
          </a:p>
        </p:txBody>
      </p:sp>
      <p:sp>
        <p:nvSpPr>
          <p:cNvPr id="34828" name="Text Box 21"/>
          <p:cNvSpPr txBox="1">
            <a:spLocks noChangeArrowheads="1"/>
          </p:cNvSpPr>
          <p:nvPr/>
        </p:nvSpPr>
        <p:spPr bwMode="auto">
          <a:xfrm>
            <a:off x="1752600" y="12954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Add</a:t>
            </a:r>
          </a:p>
        </p:txBody>
      </p:sp>
      <p:sp>
        <p:nvSpPr>
          <p:cNvPr id="34829" name="Text Box 22"/>
          <p:cNvSpPr txBox="1">
            <a:spLocks noChangeArrowheads="1"/>
          </p:cNvSpPr>
          <p:nvPr/>
        </p:nvSpPr>
        <p:spPr bwMode="auto">
          <a:xfrm>
            <a:off x="442913" y="4191000"/>
            <a:ext cx="3952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PC</a:t>
            </a:r>
          </a:p>
        </p:txBody>
      </p:sp>
      <p:sp>
        <p:nvSpPr>
          <p:cNvPr id="34830" name="Line 23"/>
          <p:cNvSpPr>
            <a:spLocks noChangeShapeType="1"/>
          </p:cNvSpPr>
          <p:nvPr/>
        </p:nvSpPr>
        <p:spPr bwMode="auto">
          <a:xfrm>
            <a:off x="228600" y="838200"/>
            <a:ext cx="685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31" name="Line 24"/>
          <p:cNvSpPr>
            <a:spLocks noChangeShapeType="1"/>
          </p:cNvSpPr>
          <p:nvPr/>
        </p:nvSpPr>
        <p:spPr bwMode="auto">
          <a:xfrm>
            <a:off x="214313" y="4343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32" name="Text Box 25"/>
          <p:cNvSpPr txBox="1">
            <a:spLocks noChangeArrowheads="1"/>
          </p:cNvSpPr>
          <p:nvPr/>
        </p:nvSpPr>
        <p:spPr bwMode="auto">
          <a:xfrm>
            <a:off x="1143000" y="16002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4</a:t>
            </a:r>
          </a:p>
        </p:txBody>
      </p:sp>
      <p:sp>
        <p:nvSpPr>
          <p:cNvPr id="34833" name="Rectangle 26"/>
          <p:cNvSpPr>
            <a:spLocks noChangeArrowheads="1"/>
          </p:cNvSpPr>
          <p:nvPr/>
        </p:nvSpPr>
        <p:spPr bwMode="auto">
          <a:xfrm>
            <a:off x="3505200" y="3581400"/>
            <a:ext cx="1447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34" name="Line 27"/>
          <p:cNvSpPr>
            <a:spLocks noChangeShapeType="1"/>
          </p:cNvSpPr>
          <p:nvPr/>
        </p:nvSpPr>
        <p:spPr bwMode="auto">
          <a:xfrm>
            <a:off x="2500313" y="4343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35" name="Line 28"/>
          <p:cNvSpPr>
            <a:spLocks noChangeShapeType="1"/>
          </p:cNvSpPr>
          <p:nvPr/>
        </p:nvSpPr>
        <p:spPr bwMode="auto">
          <a:xfrm>
            <a:off x="2652713" y="4114800"/>
            <a:ext cx="852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36" name="Line 29"/>
          <p:cNvSpPr>
            <a:spLocks noChangeShapeType="1"/>
          </p:cNvSpPr>
          <p:nvPr/>
        </p:nvSpPr>
        <p:spPr bwMode="auto">
          <a:xfrm>
            <a:off x="2652713" y="4648200"/>
            <a:ext cx="471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37" name="Line 30"/>
          <p:cNvSpPr>
            <a:spLocks noChangeShapeType="1"/>
          </p:cNvSpPr>
          <p:nvPr/>
        </p:nvSpPr>
        <p:spPr bwMode="auto">
          <a:xfrm>
            <a:off x="8382000" y="4724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38" name="Line 31"/>
          <p:cNvSpPr>
            <a:spLocks noChangeShapeType="1"/>
          </p:cNvSpPr>
          <p:nvPr/>
        </p:nvSpPr>
        <p:spPr bwMode="auto">
          <a:xfrm>
            <a:off x="2652713" y="3733800"/>
            <a:ext cx="852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39" name="Line 32"/>
          <p:cNvSpPr>
            <a:spLocks noChangeShapeType="1"/>
          </p:cNvSpPr>
          <p:nvPr/>
        </p:nvSpPr>
        <p:spPr bwMode="auto">
          <a:xfrm>
            <a:off x="4953000" y="3962400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40" name="Line 33"/>
          <p:cNvSpPr>
            <a:spLocks noChangeShapeType="1"/>
          </p:cNvSpPr>
          <p:nvPr/>
        </p:nvSpPr>
        <p:spPr bwMode="auto">
          <a:xfrm>
            <a:off x="5105400" y="457200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41" name="Line 34"/>
          <p:cNvSpPr>
            <a:spLocks noChangeShapeType="1"/>
          </p:cNvSpPr>
          <p:nvPr/>
        </p:nvSpPr>
        <p:spPr bwMode="auto">
          <a:xfrm>
            <a:off x="6477000" y="5715000"/>
            <a:ext cx="193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42" name="Line 35"/>
          <p:cNvSpPr>
            <a:spLocks noChangeShapeType="1"/>
          </p:cNvSpPr>
          <p:nvPr/>
        </p:nvSpPr>
        <p:spPr bwMode="auto">
          <a:xfrm>
            <a:off x="6324600" y="4343400"/>
            <a:ext cx="17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43" name="Text Box 36"/>
          <p:cNvSpPr txBox="1">
            <a:spLocks noChangeArrowheads="1"/>
          </p:cNvSpPr>
          <p:nvPr/>
        </p:nvSpPr>
        <p:spPr bwMode="auto">
          <a:xfrm>
            <a:off x="3429000" y="47244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Data</a:t>
            </a:r>
          </a:p>
        </p:txBody>
      </p:sp>
      <p:sp>
        <p:nvSpPr>
          <p:cNvPr id="34844" name="Text Box 37"/>
          <p:cNvSpPr txBox="1">
            <a:spLocks noChangeArrowheads="1"/>
          </p:cNvSpPr>
          <p:nvPr/>
        </p:nvSpPr>
        <p:spPr bwMode="auto">
          <a:xfrm>
            <a:off x="3429000" y="35814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1</a:t>
            </a:r>
          </a:p>
        </p:txBody>
      </p:sp>
      <p:sp>
        <p:nvSpPr>
          <p:cNvPr id="34845" name="Text Box 38"/>
          <p:cNvSpPr txBox="1">
            <a:spLocks noChangeArrowheads="1"/>
          </p:cNvSpPr>
          <p:nvPr/>
        </p:nvSpPr>
        <p:spPr bwMode="auto">
          <a:xfrm>
            <a:off x="3429000" y="39624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2</a:t>
            </a:r>
          </a:p>
        </p:txBody>
      </p:sp>
      <p:sp>
        <p:nvSpPr>
          <p:cNvPr id="34846" name="Text Box 39"/>
          <p:cNvSpPr txBox="1">
            <a:spLocks noChangeArrowheads="1"/>
          </p:cNvSpPr>
          <p:nvPr/>
        </p:nvSpPr>
        <p:spPr bwMode="auto">
          <a:xfrm>
            <a:off x="3429000" y="43434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Addr</a:t>
            </a:r>
          </a:p>
        </p:txBody>
      </p:sp>
      <p:sp>
        <p:nvSpPr>
          <p:cNvPr id="34847" name="Text Box 40"/>
          <p:cNvSpPr txBox="1">
            <a:spLocks noChangeArrowheads="1"/>
          </p:cNvSpPr>
          <p:nvPr/>
        </p:nvSpPr>
        <p:spPr bwMode="auto">
          <a:xfrm>
            <a:off x="3752850" y="3810000"/>
            <a:ext cx="7921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Register</a:t>
            </a:r>
          </a:p>
          <a:p>
            <a:pPr algn="ctr"/>
            <a:endParaRPr lang="en-US" altLang="en-US" sz="1200"/>
          </a:p>
          <a:p>
            <a:pPr algn="ctr"/>
            <a:r>
              <a:rPr lang="en-US" altLang="en-US" sz="1200"/>
              <a:t>File</a:t>
            </a:r>
          </a:p>
        </p:txBody>
      </p:sp>
      <p:sp>
        <p:nvSpPr>
          <p:cNvPr id="34848" name="Text Box 41"/>
          <p:cNvSpPr txBox="1">
            <a:spLocks noChangeArrowheads="1"/>
          </p:cNvSpPr>
          <p:nvPr/>
        </p:nvSpPr>
        <p:spPr bwMode="auto">
          <a:xfrm>
            <a:off x="4343400" y="37338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1</a:t>
            </a:r>
          </a:p>
        </p:txBody>
      </p:sp>
      <p:sp>
        <p:nvSpPr>
          <p:cNvPr id="34849" name="Text Box 42"/>
          <p:cNvSpPr txBox="1">
            <a:spLocks noChangeArrowheads="1"/>
          </p:cNvSpPr>
          <p:nvPr/>
        </p:nvSpPr>
        <p:spPr bwMode="auto">
          <a:xfrm>
            <a:off x="4368800" y="44196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2</a:t>
            </a:r>
          </a:p>
        </p:txBody>
      </p:sp>
      <p:sp>
        <p:nvSpPr>
          <p:cNvPr id="34850" name="Freeform 43"/>
          <p:cNvSpPr>
            <a:spLocks/>
          </p:cNvSpPr>
          <p:nvPr/>
        </p:nvSpPr>
        <p:spPr bwMode="auto">
          <a:xfrm>
            <a:off x="5791200" y="3657600"/>
            <a:ext cx="533400" cy="1295400"/>
          </a:xfrm>
          <a:custGeom>
            <a:avLst/>
            <a:gdLst>
              <a:gd name="T0" fmla="*/ 0 w 388"/>
              <a:gd name="T1" fmla="*/ 0 h 1099"/>
              <a:gd name="T2" fmla="*/ 0 w 388"/>
              <a:gd name="T3" fmla="*/ 2147483646 h 1099"/>
              <a:gd name="T4" fmla="*/ 2147483646 w 388"/>
              <a:gd name="T5" fmla="*/ 2147483646 h 1099"/>
              <a:gd name="T6" fmla="*/ 0 w 388"/>
              <a:gd name="T7" fmla="*/ 2147483646 h 1099"/>
              <a:gd name="T8" fmla="*/ 0 w 388"/>
              <a:gd name="T9" fmla="*/ 2147483646 h 1099"/>
              <a:gd name="T10" fmla="*/ 2147483646 w 388"/>
              <a:gd name="T11" fmla="*/ 2147483646 h 1099"/>
              <a:gd name="T12" fmla="*/ 2147483646 w 388"/>
              <a:gd name="T13" fmla="*/ 2147483646 h 1099"/>
              <a:gd name="T14" fmla="*/ 0 w 388"/>
              <a:gd name="T15" fmla="*/ 0 h 109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8"/>
              <a:gd name="T25" fmla="*/ 0 h 1099"/>
              <a:gd name="T26" fmla="*/ 388 w 388"/>
              <a:gd name="T27" fmla="*/ 1099 h 109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8" h="1099">
                <a:moveTo>
                  <a:pt x="0" y="0"/>
                </a:moveTo>
                <a:lnTo>
                  <a:pt x="0" y="427"/>
                </a:lnTo>
                <a:lnTo>
                  <a:pt x="111" y="553"/>
                </a:lnTo>
                <a:lnTo>
                  <a:pt x="0" y="671"/>
                </a:lnTo>
                <a:lnTo>
                  <a:pt x="0" y="1098"/>
                </a:lnTo>
                <a:lnTo>
                  <a:pt x="387" y="790"/>
                </a:lnTo>
                <a:lnTo>
                  <a:pt x="387" y="30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51" name="Rectangle 44"/>
          <p:cNvSpPr>
            <a:spLocks noChangeArrowheads="1"/>
          </p:cNvSpPr>
          <p:nvPr/>
        </p:nvSpPr>
        <p:spPr bwMode="auto">
          <a:xfrm>
            <a:off x="5892800" y="4267200"/>
            <a:ext cx="5064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ALU</a:t>
            </a:r>
          </a:p>
        </p:txBody>
      </p:sp>
      <p:sp>
        <p:nvSpPr>
          <p:cNvPr id="34852" name="Rectangle 45"/>
          <p:cNvSpPr>
            <a:spLocks noChangeArrowheads="1"/>
          </p:cNvSpPr>
          <p:nvPr/>
        </p:nvSpPr>
        <p:spPr bwMode="auto">
          <a:xfrm>
            <a:off x="5791200" y="3276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ovf</a:t>
            </a:r>
          </a:p>
        </p:txBody>
      </p:sp>
      <p:sp>
        <p:nvSpPr>
          <p:cNvPr id="34853" name="Rectangle 46"/>
          <p:cNvSpPr>
            <a:spLocks noChangeArrowheads="1"/>
          </p:cNvSpPr>
          <p:nvPr/>
        </p:nvSpPr>
        <p:spPr bwMode="auto">
          <a:xfrm>
            <a:off x="5943600" y="3886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zero</a:t>
            </a:r>
          </a:p>
        </p:txBody>
      </p:sp>
      <p:sp>
        <p:nvSpPr>
          <p:cNvPr id="34854" name="Line 47"/>
          <p:cNvSpPr>
            <a:spLocks noChangeShapeType="1"/>
          </p:cNvSpPr>
          <p:nvPr/>
        </p:nvSpPr>
        <p:spPr bwMode="auto">
          <a:xfrm>
            <a:off x="6096000" y="4724400"/>
            <a:ext cx="0" cy="533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55" name="Line 48"/>
          <p:cNvSpPr>
            <a:spLocks noChangeShapeType="1"/>
          </p:cNvSpPr>
          <p:nvPr/>
        </p:nvSpPr>
        <p:spPr bwMode="auto">
          <a:xfrm>
            <a:off x="4191000" y="2971800"/>
            <a:ext cx="0" cy="609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56" name="Rectangle 49"/>
          <p:cNvSpPr>
            <a:spLocks noChangeArrowheads="1"/>
          </p:cNvSpPr>
          <p:nvPr/>
        </p:nvSpPr>
        <p:spPr bwMode="auto">
          <a:xfrm>
            <a:off x="4191000" y="29718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RegWrite</a:t>
            </a:r>
          </a:p>
        </p:txBody>
      </p:sp>
      <p:sp>
        <p:nvSpPr>
          <p:cNvPr id="34857" name="Line 50"/>
          <p:cNvSpPr>
            <a:spLocks noChangeShapeType="1"/>
          </p:cNvSpPr>
          <p:nvPr/>
        </p:nvSpPr>
        <p:spPr bwMode="auto">
          <a:xfrm flipV="1">
            <a:off x="5943600" y="3505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58" name="Line 51"/>
          <p:cNvSpPr>
            <a:spLocks noChangeShapeType="1"/>
          </p:cNvSpPr>
          <p:nvPr/>
        </p:nvSpPr>
        <p:spPr bwMode="auto">
          <a:xfrm flipV="1">
            <a:off x="6248400" y="2209800"/>
            <a:ext cx="0" cy="1752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59" name="Line 52"/>
          <p:cNvSpPr>
            <a:spLocks noChangeShapeType="1"/>
          </p:cNvSpPr>
          <p:nvPr/>
        </p:nvSpPr>
        <p:spPr bwMode="auto">
          <a:xfrm>
            <a:off x="8991600" y="44958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60" name="Rectangle 53"/>
          <p:cNvSpPr>
            <a:spLocks noChangeArrowheads="1"/>
          </p:cNvSpPr>
          <p:nvPr/>
        </p:nvSpPr>
        <p:spPr bwMode="auto">
          <a:xfrm>
            <a:off x="6858000" y="3581400"/>
            <a:ext cx="1447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61" name="Line 54"/>
          <p:cNvSpPr>
            <a:spLocks noChangeShapeType="1"/>
          </p:cNvSpPr>
          <p:nvPr/>
        </p:nvSpPr>
        <p:spPr bwMode="auto">
          <a:xfrm>
            <a:off x="8305800" y="4343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62" name="Line 55"/>
          <p:cNvSpPr>
            <a:spLocks noChangeShapeType="1"/>
          </p:cNvSpPr>
          <p:nvPr/>
        </p:nvSpPr>
        <p:spPr bwMode="auto">
          <a:xfrm>
            <a:off x="6477000" y="3886200"/>
            <a:ext cx="4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63" name="Line 56"/>
          <p:cNvSpPr>
            <a:spLocks noChangeShapeType="1"/>
          </p:cNvSpPr>
          <p:nvPr/>
        </p:nvSpPr>
        <p:spPr bwMode="auto">
          <a:xfrm>
            <a:off x="6629400" y="4724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64" name="Text Box 57"/>
          <p:cNvSpPr txBox="1">
            <a:spLocks noChangeArrowheads="1"/>
          </p:cNvSpPr>
          <p:nvPr/>
        </p:nvSpPr>
        <p:spPr bwMode="auto">
          <a:xfrm>
            <a:off x="6781800" y="4038600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Data</a:t>
            </a:r>
          </a:p>
          <a:p>
            <a:pPr algn="ctr"/>
            <a:r>
              <a:rPr lang="en-US" altLang="en-US" sz="1200"/>
              <a:t>Memory</a:t>
            </a:r>
          </a:p>
        </p:txBody>
      </p:sp>
      <p:sp>
        <p:nvSpPr>
          <p:cNvPr id="34865" name="Text Box 58"/>
          <p:cNvSpPr txBox="1">
            <a:spLocks noChangeArrowheads="1"/>
          </p:cNvSpPr>
          <p:nvPr/>
        </p:nvSpPr>
        <p:spPr bwMode="auto">
          <a:xfrm>
            <a:off x="6781800" y="3733800"/>
            <a:ext cx="741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Address</a:t>
            </a:r>
          </a:p>
        </p:txBody>
      </p:sp>
      <p:sp>
        <p:nvSpPr>
          <p:cNvPr id="34866" name="Text Box 59"/>
          <p:cNvSpPr txBox="1">
            <a:spLocks noChangeArrowheads="1"/>
          </p:cNvSpPr>
          <p:nvPr/>
        </p:nvSpPr>
        <p:spPr bwMode="auto">
          <a:xfrm>
            <a:off x="6781800" y="45720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Data</a:t>
            </a:r>
          </a:p>
        </p:txBody>
      </p:sp>
      <p:sp>
        <p:nvSpPr>
          <p:cNvPr id="34867" name="Text Box 60"/>
          <p:cNvSpPr txBox="1">
            <a:spLocks noChangeArrowheads="1"/>
          </p:cNvSpPr>
          <p:nvPr/>
        </p:nvSpPr>
        <p:spPr bwMode="auto">
          <a:xfrm>
            <a:off x="7467600" y="4191000"/>
            <a:ext cx="909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Data</a:t>
            </a:r>
          </a:p>
        </p:txBody>
      </p:sp>
      <p:sp>
        <p:nvSpPr>
          <p:cNvPr id="34868" name="Line 61"/>
          <p:cNvSpPr>
            <a:spLocks noChangeShapeType="1"/>
          </p:cNvSpPr>
          <p:nvPr/>
        </p:nvSpPr>
        <p:spPr bwMode="auto">
          <a:xfrm>
            <a:off x="7543800" y="2667000"/>
            <a:ext cx="0" cy="914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69" name="Rectangle 62"/>
          <p:cNvSpPr>
            <a:spLocks noChangeArrowheads="1"/>
          </p:cNvSpPr>
          <p:nvPr/>
        </p:nvSpPr>
        <p:spPr bwMode="auto">
          <a:xfrm>
            <a:off x="6553200" y="24384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MemWrite</a:t>
            </a:r>
          </a:p>
        </p:txBody>
      </p:sp>
      <p:sp>
        <p:nvSpPr>
          <p:cNvPr id="34870" name="Rectangle 63"/>
          <p:cNvSpPr>
            <a:spLocks noChangeArrowheads="1"/>
          </p:cNvSpPr>
          <p:nvPr/>
        </p:nvSpPr>
        <p:spPr bwMode="auto">
          <a:xfrm>
            <a:off x="7848600" y="21336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MemRead</a:t>
            </a:r>
          </a:p>
        </p:txBody>
      </p:sp>
      <p:sp>
        <p:nvSpPr>
          <p:cNvPr id="34871" name="Line 64"/>
          <p:cNvSpPr>
            <a:spLocks noChangeShapeType="1"/>
          </p:cNvSpPr>
          <p:nvPr/>
        </p:nvSpPr>
        <p:spPr bwMode="auto">
          <a:xfrm>
            <a:off x="7543800" y="5029200"/>
            <a:ext cx="0" cy="304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72" name="Line 65"/>
          <p:cNvSpPr>
            <a:spLocks noChangeShapeType="1"/>
          </p:cNvSpPr>
          <p:nvPr/>
        </p:nvSpPr>
        <p:spPr bwMode="auto">
          <a:xfrm>
            <a:off x="3276600" y="6477000"/>
            <a:ext cx="571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73" name="Line 66"/>
          <p:cNvSpPr>
            <a:spLocks noChangeShapeType="1"/>
          </p:cNvSpPr>
          <p:nvPr/>
        </p:nvSpPr>
        <p:spPr bwMode="auto">
          <a:xfrm>
            <a:off x="50546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74" name="Line 67"/>
          <p:cNvSpPr>
            <a:spLocks noChangeShapeType="1"/>
          </p:cNvSpPr>
          <p:nvPr/>
        </p:nvSpPr>
        <p:spPr bwMode="auto">
          <a:xfrm>
            <a:off x="4811713" y="5562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75" name="Oval 68"/>
          <p:cNvSpPr>
            <a:spLocks noChangeArrowheads="1"/>
          </p:cNvSpPr>
          <p:nvPr/>
        </p:nvSpPr>
        <p:spPr bwMode="auto">
          <a:xfrm>
            <a:off x="4202113" y="5181600"/>
            <a:ext cx="609600" cy="838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76" name="Rectangle 69"/>
          <p:cNvSpPr>
            <a:spLocks noChangeArrowheads="1"/>
          </p:cNvSpPr>
          <p:nvPr/>
        </p:nvSpPr>
        <p:spPr bwMode="auto">
          <a:xfrm>
            <a:off x="4252913" y="5334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000000"/>
                </a:solidFill>
              </a:rPr>
              <a:t>Sign</a:t>
            </a:r>
          </a:p>
          <a:p>
            <a:pPr algn="ctr"/>
            <a:r>
              <a:rPr lang="en-US" altLang="en-US" sz="1200">
                <a:solidFill>
                  <a:srgbClr val="000000"/>
                </a:solidFill>
              </a:rPr>
              <a:t>Extend</a:t>
            </a:r>
          </a:p>
        </p:txBody>
      </p:sp>
      <p:sp>
        <p:nvSpPr>
          <p:cNvPr id="34877" name="Line 70"/>
          <p:cNvSpPr>
            <a:spLocks noChangeShapeType="1"/>
          </p:cNvSpPr>
          <p:nvPr/>
        </p:nvSpPr>
        <p:spPr bwMode="auto">
          <a:xfrm>
            <a:off x="2640013" y="5562600"/>
            <a:ext cx="156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78" name="Line 71"/>
          <p:cNvSpPr>
            <a:spLocks noChangeShapeType="1"/>
          </p:cNvSpPr>
          <p:nvPr/>
        </p:nvSpPr>
        <p:spPr bwMode="auto">
          <a:xfrm>
            <a:off x="3871913" y="5486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79" name="Line 72"/>
          <p:cNvSpPr>
            <a:spLocks noChangeShapeType="1"/>
          </p:cNvSpPr>
          <p:nvPr/>
        </p:nvSpPr>
        <p:spPr bwMode="auto">
          <a:xfrm>
            <a:off x="4887913" y="5486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80" name="Text Box 73"/>
          <p:cNvSpPr txBox="1">
            <a:spLocks noChangeArrowheads="1"/>
          </p:cNvSpPr>
          <p:nvPr/>
        </p:nvSpPr>
        <p:spPr bwMode="auto">
          <a:xfrm>
            <a:off x="3871913" y="55626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16</a:t>
            </a:r>
          </a:p>
        </p:txBody>
      </p:sp>
      <p:sp>
        <p:nvSpPr>
          <p:cNvPr id="34881" name="Text Box 74"/>
          <p:cNvSpPr txBox="1">
            <a:spLocks noChangeArrowheads="1"/>
          </p:cNvSpPr>
          <p:nvPr/>
        </p:nvSpPr>
        <p:spPr bwMode="auto">
          <a:xfrm>
            <a:off x="4887913" y="55626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32</a:t>
            </a:r>
          </a:p>
        </p:txBody>
      </p:sp>
      <p:sp>
        <p:nvSpPr>
          <p:cNvPr id="34882" name="Line 75"/>
          <p:cNvSpPr>
            <a:spLocks noChangeShapeType="1"/>
          </p:cNvSpPr>
          <p:nvPr/>
        </p:nvSpPr>
        <p:spPr bwMode="auto">
          <a:xfrm>
            <a:off x="5054600" y="4572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83" name="Line 76"/>
          <p:cNvSpPr>
            <a:spLocks noChangeShapeType="1"/>
          </p:cNvSpPr>
          <p:nvPr/>
        </p:nvSpPr>
        <p:spPr bwMode="auto">
          <a:xfrm>
            <a:off x="8382000" y="4724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84" name="Line 77"/>
          <p:cNvSpPr>
            <a:spLocks noChangeShapeType="1"/>
          </p:cNvSpPr>
          <p:nvPr/>
        </p:nvSpPr>
        <p:spPr bwMode="auto">
          <a:xfrm>
            <a:off x="5181600" y="4953000"/>
            <a:ext cx="17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85" name="Line 78"/>
          <p:cNvSpPr>
            <a:spLocks noChangeShapeType="1"/>
          </p:cNvSpPr>
          <p:nvPr/>
        </p:nvSpPr>
        <p:spPr bwMode="auto">
          <a:xfrm>
            <a:off x="3276600" y="4876800"/>
            <a:ext cx="25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86" name="AutoShape 79"/>
          <p:cNvSpPr>
            <a:spLocks noChangeArrowheads="1"/>
          </p:cNvSpPr>
          <p:nvPr/>
        </p:nvSpPr>
        <p:spPr bwMode="auto">
          <a:xfrm rot="-5400000">
            <a:off x="8382000" y="4419600"/>
            <a:ext cx="6858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87" name="Line 80"/>
          <p:cNvSpPr>
            <a:spLocks noChangeShapeType="1"/>
          </p:cNvSpPr>
          <p:nvPr/>
        </p:nvSpPr>
        <p:spPr bwMode="auto">
          <a:xfrm>
            <a:off x="8839200" y="4495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88" name="AutoShape 81"/>
          <p:cNvSpPr>
            <a:spLocks noChangeArrowheads="1"/>
          </p:cNvSpPr>
          <p:nvPr/>
        </p:nvSpPr>
        <p:spPr bwMode="auto">
          <a:xfrm rot="-5400000">
            <a:off x="5092700" y="4610100"/>
            <a:ext cx="7620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89" name="Line 82"/>
          <p:cNvSpPr>
            <a:spLocks noChangeShapeType="1"/>
          </p:cNvSpPr>
          <p:nvPr/>
        </p:nvSpPr>
        <p:spPr bwMode="auto">
          <a:xfrm>
            <a:off x="5588000" y="4724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90" name="Line 83"/>
          <p:cNvSpPr>
            <a:spLocks noChangeShapeType="1"/>
          </p:cNvSpPr>
          <p:nvPr/>
        </p:nvSpPr>
        <p:spPr bwMode="auto">
          <a:xfrm>
            <a:off x="3276600" y="48768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91" name="Line 84"/>
          <p:cNvSpPr>
            <a:spLocks noChangeShapeType="1"/>
          </p:cNvSpPr>
          <p:nvPr/>
        </p:nvSpPr>
        <p:spPr bwMode="auto">
          <a:xfrm>
            <a:off x="8686800" y="2514600"/>
            <a:ext cx="0" cy="1752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92" name="Rectangle 85"/>
          <p:cNvSpPr>
            <a:spLocks noChangeArrowheads="1"/>
          </p:cNvSpPr>
          <p:nvPr/>
        </p:nvSpPr>
        <p:spPr bwMode="auto">
          <a:xfrm>
            <a:off x="7162800" y="22860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MemtoReg</a:t>
            </a:r>
          </a:p>
        </p:txBody>
      </p:sp>
      <p:sp>
        <p:nvSpPr>
          <p:cNvPr id="34893" name="Rectangle 86"/>
          <p:cNvSpPr>
            <a:spLocks noChangeArrowheads="1"/>
          </p:cNvSpPr>
          <p:nvPr/>
        </p:nvSpPr>
        <p:spPr bwMode="auto">
          <a:xfrm>
            <a:off x="4343400" y="25908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ALUSrc</a:t>
            </a:r>
          </a:p>
        </p:txBody>
      </p:sp>
      <p:sp>
        <p:nvSpPr>
          <p:cNvPr id="34894" name="Oval 87"/>
          <p:cNvSpPr>
            <a:spLocks noChangeArrowheads="1"/>
          </p:cNvSpPr>
          <p:nvPr/>
        </p:nvSpPr>
        <p:spPr bwMode="auto">
          <a:xfrm>
            <a:off x="5410200" y="1600200"/>
            <a:ext cx="4572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95" name="Rectangle 88"/>
          <p:cNvSpPr>
            <a:spLocks noChangeArrowheads="1"/>
          </p:cNvSpPr>
          <p:nvPr/>
        </p:nvSpPr>
        <p:spPr bwMode="auto">
          <a:xfrm>
            <a:off x="5410200" y="1600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Shift</a:t>
            </a:r>
          </a:p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left 2</a:t>
            </a:r>
          </a:p>
        </p:txBody>
      </p:sp>
      <p:sp>
        <p:nvSpPr>
          <p:cNvPr id="34896" name="Line 89"/>
          <p:cNvSpPr>
            <a:spLocks noChangeShapeType="1"/>
          </p:cNvSpPr>
          <p:nvPr/>
        </p:nvSpPr>
        <p:spPr bwMode="auto">
          <a:xfrm>
            <a:off x="5181600" y="1905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97" name="Line 90"/>
          <p:cNvSpPr>
            <a:spLocks noChangeShapeType="1"/>
          </p:cNvSpPr>
          <p:nvPr/>
        </p:nvSpPr>
        <p:spPr bwMode="auto">
          <a:xfrm>
            <a:off x="5181600" y="1447800"/>
            <a:ext cx="928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34898" name="Group 91"/>
          <p:cNvGrpSpPr>
            <a:grpSpLocks/>
          </p:cNvGrpSpPr>
          <p:nvPr/>
        </p:nvGrpSpPr>
        <p:grpSpPr bwMode="auto">
          <a:xfrm>
            <a:off x="6096000" y="1143000"/>
            <a:ext cx="381000" cy="914400"/>
            <a:chOff x="1392" y="2880"/>
            <a:chExt cx="288" cy="480"/>
          </a:xfrm>
        </p:grpSpPr>
        <p:sp>
          <p:nvSpPr>
            <p:cNvPr id="34969" name="Line 92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970" name="Line 93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971" name="Line 94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972" name="Line 95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973" name="Line 96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974" name="Line 97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975" name="Line 98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4899" name="Text Box 99"/>
          <p:cNvSpPr txBox="1">
            <a:spLocks noChangeArrowheads="1"/>
          </p:cNvSpPr>
          <p:nvPr/>
        </p:nvSpPr>
        <p:spPr bwMode="auto">
          <a:xfrm>
            <a:off x="6096000" y="14478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Add</a:t>
            </a:r>
          </a:p>
        </p:txBody>
      </p:sp>
      <p:sp>
        <p:nvSpPr>
          <p:cNvPr id="34900" name="Line 100"/>
          <p:cNvSpPr>
            <a:spLocks noChangeShapeType="1"/>
          </p:cNvSpPr>
          <p:nvPr/>
        </p:nvSpPr>
        <p:spPr bwMode="auto">
          <a:xfrm>
            <a:off x="5853113" y="1905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01" name="Line 101"/>
          <p:cNvSpPr>
            <a:spLocks noChangeShapeType="1"/>
          </p:cNvSpPr>
          <p:nvPr/>
        </p:nvSpPr>
        <p:spPr bwMode="auto">
          <a:xfrm>
            <a:off x="64770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02" name="Line 102"/>
          <p:cNvSpPr>
            <a:spLocks noChangeShapeType="1"/>
          </p:cNvSpPr>
          <p:nvPr/>
        </p:nvSpPr>
        <p:spPr bwMode="auto">
          <a:xfrm>
            <a:off x="838200" y="10668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03" name="AutoShape 103"/>
          <p:cNvSpPr>
            <a:spLocks noChangeArrowheads="1"/>
          </p:cNvSpPr>
          <p:nvPr/>
        </p:nvSpPr>
        <p:spPr bwMode="auto">
          <a:xfrm rot="-5400000">
            <a:off x="6400800" y="1219200"/>
            <a:ext cx="8382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904" name="Line 104"/>
          <p:cNvSpPr>
            <a:spLocks noChangeShapeType="1"/>
          </p:cNvSpPr>
          <p:nvPr/>
        </p:nvSpPr>
        <p:spPr bwMode="auto">
          <a:xfrm>
            <a:off x="5181600" y="1066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05" name="Line 105"/>
          <p:cNvSpPr>
            <a:spLocks noChangeShapeType="1"/>
          </p:cNvSpPr>
          <p:nvPr/>
        </p:nvSpPr>
        <p:spPr bwMode="auto">
          <a:xfrm>
            <a:off x="5181600" y="1066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06" name="Line 106"/>
          <p:cNvSpPr>
            <a:spLocks noChangeShapeType="1"/>
          </p:cNvSpPr>
          <p:nvPr/>
        </p:nvSpPr>
        <p:spPr bwMode="auto">
          <a:xfrm>
            <a:off x="6934200" y="1371600"/>
            <a:ext cx="17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07" name="Line 107"/>
          <p:cNvSpPr>
            <a:spLocks noChangeShapeType="1"/>
          </p:cNvSpPr>
          <p:nvPr/>
        </p:nvSpPr>
        <p:spPr bwMode="auto">
          <a:xfrm>
            <a:off x="6858000" y="1600200"/>
            <a:ext cx="0" cy="533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08" name="Rectangle 108"/>
          <p:cNvSpPr>
            <a:spLocks noChangeArrowheads="1"/>
          </p:cNvSpPr>
          <p:nvPr/>
        </p:nvSpPr>
        <p:spPr bwMode="auto">
          <a:xfrm>
            <a:off x="6858000" y="17526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PCSrc</a:t>
            </a:r>
          </a:p>
        </p:txBody>
      </p:sp>
      <p:sp>
        <p:nvSpPr>
          <p:cNvPr id="34909" name="Line 109"/>
          <p:cNvSpPr>
            <a:spLocks noChangeShapeType="1"/>
          </p:cNvSpPr>
          <p:nvPr/>
        </p:nvSpPr>
        <p:spPr bwMode="auto">
          <a:xfrm>
            <a:off x="6629400" y="4724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10" name="AutoShape 110"/>
          <p:cNvSpPr>
            <a:spLocks noChangeArrowheads="1"/>
          </p:cNvSpPr>
          <p:nvPr/>
        </p:nvSpPr>
        <p:spPr bwMode="auto">
          <a:xfrm rot="-5400000">
            <a:off x="2933700" y="4381500"/>
            <a:ext cx="6096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1712886253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911" name="Line 111"/>
          <p:cNvSpPr>
            <a:spLocks noChangeShapeType="1"/>
          </p:cNvSpPr>
          <p:nvPr/>
        </p:nvSpPr>
        <p:spPr bwMode="auto">
          <a:xfrm>
            <a:off x="33528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12" name="Line 112"/>
          <p:cNvSpPr>
            <a:spLocks noChangeShapeType="1"/>
          </p:cNvSpPr>
          <p:nvPr/>
        </p:nvSpPr>
        <p:spPr bwMode="auto">
          <a:xfrm>
            <a:off x="2957513" y="4114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13" name="Line 113"/>
          <p:cNvSpPr>
            <a:spLocks noChangeShapeType="1"/>
          </p:cNvSpPr>
          <p:nvPr/>
        </p:nvSpPr>
        <p:spPr bwMode="auto">
          <a:xfrm>
            <a:off x="2957513" y="4343400"/>
            <a:ext cx="1666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14" name="Line 114"/>
          <p:cNvSpPr>
            <a:spLocks noChangeShapeType="1"/>
          </p:cNvSpPr>
          <p:nvPr/>
        </p:nvSpPr>
        <p:spPr bwMode="auto">
          <a:xfrm>
            <a:off x="3200400" y="2971800"/>
            <a:ext cx="0" cy="1295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15" name="Rectangle 115"/>
          <p:cNvSpPr>
            <a:spLocks noChangeArrowheads="1"/>
          </p:cNvSpPr>
          <p:nvPr/>
        </p:nvSpPr>
        <p:spPr bwMode="auto">
          <a:xfrm>
            <a:off x="2667000" y="3124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RegDst</a:t>
            </a:r>
          </a:p>
        </p:txBody>
      </p:sp>
      <p:sp>
        <p:nvSpPr>
          <p:cNvPr id="34916" name="Oval 116"/>
          <p:cNvSpPr>
            <a:spLocks noChangeArrowheads="1"/>
          </p:cNvSpPr>
          <p:nvPr/>
        </p:nvSpPr>
        <p:spPr bwMode="auto">
          <a:xfrm>
            <a:off x="5791200" y="5257800"/>
            <a:ext cx="609600" cy="7620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917" name="Rectangle 117"/>
          <p:cNvSpPr>
            <a:spLocks noChangeArrowheads="1"/>
          </p:cNvSpPr>
          <p:nvPr/>
        </p:nvSpPr>
        <p:spPr bwMode="auto">
          <a:xfrm>
            <a:off x="5867400" y="5410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accent1"/>
                </a:solidFill>
              </a:rPr>
              <a:t>ALU</a:t>
            </a:r>
          </a:p>
          <a:p>
            <a:pPr algn="ctr"/>
            <a:r>
              <a:rPr lang="en-US" altLang="en-US" sz="1200">
                <a:solidFill>
                  <a:schemeClr val="accent1"/>
                </a:solidFill>
              </a:rPr>
              <a:t>control</a:t>
            </a:r>
          </a:p>
        </p:txBody>
      </p:sp>
      <p:sp>
        <p:nvSpPr>
          <p:cNvPr id="34918" name="Line 118"/>
          <p:cNvSpPr>
            <a:spLocks noChangeShapeType="1"/>
          </p:cNvSpPr>
          <p:nvPr/>
        </p:nvSpPr>
        <p:spPr bwMode="auto">
          <a:xfrm>
            <a:off x="3657600" y="61722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19" name="Line 119"/>
          <p:cNvSpPr>
            <a:spLocks noChangeShapeType="1"/>
          </p:cNvSpPr>
          <p:nvPr/>
        </p:nvSpPr>
        <p:spPr bwMode="auto">
          <a:xfrm>
            <a:off x="5548313" y="5486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20" name="Rectangle 120"/>
          <p:cNvSpPr>
            <a:spLocks noChangeArrowheads="1"/>
          </p:cNvSpPr>
          <p:nvPr/>
        </p:nvSpPr>
        <p:spPr bwMode="auto">
          <a:xfrm>
            <a:off x="8610600" y="4191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4921" name="Rectangle 121"/>
          <p:cNvSpPr>
            <a:spLocks noChangeArrowheads="1"/>
          </p:cNvSpPr>
          <p:nvPr/>
        </p:nvSpPr>
        <p:spPr bwMode="auto">
          <a:xfrm>
            <a:off x="5410200" y="4800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4922" name="Rectangle 122"/>
          <p:cNvSpPr>
            <a:spLocks noChangeArrowheads="1"/>
          </p:cNvSpPr>
          <p:nvPr/>
        </p:nvSpPr>
        <p:spPr bwMode="auto">
          <a:xfrm>
            <a:off x="3124200" y="44958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4923" name="Rectangle 123"/>
          <p:cNvSpPr>
            <a:spLocks noChangeArrowheads="1"/>
          </p:cNvSpPr>
          <p:nvPr/>
        </p:nvSpPr>
        <p:spPr bwMode="auto">
          <a:xfrm>
            <a:off x="3124200" y="4191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4924" name="Rectangle 124"/>
          <p:cNvSpPr>
            <a:spLocks noChangeArrowheads="1"/>
          </p:cNvSpPr>
          <p:nvPr/>
        </p:nvSpPr>
        <p:spPr bwMode="auto">
          <a:xfrm>
            <a:off x="5410200" y="4419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4925" name="Rectangle 125"/>
          <p:cNvSpPr>
            <a:spLocks noChangeArrowheads="1"/>
          </p:cNvSpPr>
          <p:nvPr/>
        </p:nvSpPr>
        <p:spPr bwMode="auto">
          <a:xfrm>
            <a:off x="8610600" y="4572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4926" name="Rectangle 126"/>
          <p:cNvSpPr>
            <a:spLocks noChangeArrowheads="1"/>
          </p:cNvSpPr>
          <p:nvPr/>
        </p:nvSpPr>
        <p:spPr bwMode="auto">
          <a:xfrm>
            <a:off x="6705600" y="990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4927" name="Rectangle 127"/>
          <p:cNvSpPr>
            <a:spLocks noChangeArrowheads="1"/>
          </p:cNvSpPr>
          <p:nvPr/>
        </p:nvSpPr>
        <p:spPr bwMode="auto">
          <a:xfrm>
            <a:off x="6705600" y="14478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4928" name="Rectangle 128"/>
          <p:cNvSpPr>
            <a:spLocks noChangeArrowheads="1"/>
          </p:cNvSpPr>
          <p:nvPr/>
        </p:nvSpPr>
        <p:spPr bwMode="auto">
          <a:xfrm>
            <a:off x="2514600" y="1905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ALUOp</a:t>
            </a:r>
          </a:p>
        </p:txBody>
      </p:sp>
      <p:sp>
        <p:nvSpPr>
          <p:cNvPr id="34929" name="Line 129"/>
          <p:cNvSpPr>
            <a:spLocks noChangeShapeType="1"/>
          </p:cNvSpPr>
          <p:nvPr/>
        </p:nvSpPr>
        <p:spPr bwMode="auto">
          <a:xfrm>
            <a:off x="6096000" y="6019800"/>
            <a:ext cx="0" cy="3048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30" name="Rectangle 130"/>
          <p:cNvSpPr>
            <a:spLocks noChangeArrowheads="1"/>
          </p:cNvSpPr>
          <p:nvPr/>
        </p:nvSpPr>
        <p:spPr bwMode="auto">
          <a:xfrm>
            <a:off x="4724400" y="5867400"/>
            <a:ext cx="7620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Instr[5-0]</a:t>
            </a:r>
          </a:p>
        </p:txBody>
      </p:sp>
      <p:sp>
        <p:nvSpPr>
          <p:cNvPr id="34931" name="Rectangle 131"/>
          <p:cNvSpPr>
            <a:spLocks noChangeArrowheads="1"/>
          </p:cNvSpPr>
          <p:nvPr/>
        </p:nvSpPr>
        <p:spPr bwMode="auto">
          <a:xfrm>
            <a:off x="2667000" y="53340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Instr[15-0]</a:t>
            </a:r>
          </a:p>
        </p:txBody>
      </p:sp>
      <p:sp>
        <p:nvSpPr>
          <p:cNvPr id="34932" name="Rectangle 132"/>
          <p:cNvSpPr>
            <a:spLocks noChangeArrowheads="1"/>
          </p:cNvSpPr>
          <p:nvPr/>
        </p:nvSpPr>
        <p:spPr bwMode="auto">
          <a:xfrm>
            <a:off x="2652713" y="35052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Instr[25-21]</a:t>
            </a:r>
          </a:p>
        </p:txBody>
      </p:sp>
      <p:sp>
        <p:nvSpPr>
          <p:cNvPr id="34933" name="Rectangle 133"/>
          <p:cNvSpPr>
            <a:spLocks noChangeArrowheads="1"/>
          </p:cNvSpPr>
          <p:nvPr/>
        </p:nvSpPr>
        <p:spPr bwMode="auto">
          <a:xfrm>
            <a:off x="2652713" y="38862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Instr[20-16]</a:t>
            </a:r>
          </a:p>
        </p:txBody>
      </p:sp>
      <p:sp>
        <p:nvSpPr>
          <p:cNvPr id="34934" name="Text Box 134"/>
          <p:cNvSpPr txBox="1">
            <a:spLocks noChangeArrowheads="1"/>
          </p:cNvSpPr>
          <p:nvPr/>
        </p:nvSpPr>
        <p:spPr bwMode="auto">
          <a:xfrm>
            <a:off x="2576513" y="4648200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Instr[15  -11]</a:t>
            </a:r>
          </a:p>
        </p:txBody>
      </p:sp>
      <p:sp>
        <p:nvSpPr>
          <p:cNvPr id="34935" name="Line 135"/>
          <p:cNvSpPr>
            <a:spLocks noChangeShapeType="1"/>
          </p:cNvSpPr>
          <p:nvPr/>
        </p:nvSpPr>
        <p:spPr bwMode="auto">
          <a:xfrm>
            <a:off x="228600" y="8382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36" name="Line 136"/>
          <p:cNvSpPr>
            <a:spLocks noChangeShapeType="1"/>
          </p:cNvSpPr>
          <p:nvPr/>
        </p:nvSpPr>
        <p:spPr bwMode="auto">
          <a:xfrm>
            <a:off x="7086600" y="838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37" name="Line 137"/>
          <p:cNvSpPr>
            <a:spLocks noChangeShapeType="1"/>
          </p:cNvSpPr>
          <p:nvPr/>
        </p:nvSpPr>
        <p:spPr bwMode="auto">
          <a:xfrm>
            <a:off x="5181600" y="4953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38" name="Oval 138"/>
          <p:cNvSpPr>
            <a:spLocks noChangeArrowheads="1"/>
          </p:cNvSpPr>
          <p:nvPr/>
        </p:nvSpPr>
        <p:spPr bwMode="auto">
          <a:xfrm>
            <a:off x="2971800" y="1828800"/>
            <a:ext cx="762000" cy="12192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939" name="Rectangle 139"/>
          <p:cNvSpPr>
            <a:spLocks noChangeArrowheads="1"/>
          </p:cNvSpPr>
          <p:nvPr/>
        </p:nvSpPr>
        <p:spPr bwMode="auto">
          <a:xfrm>
            <a:off x="3124200" y="2286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accent1"/>
                </a:solidFill>
              </a:rPr>
              <a:t>Control</a:t>
            </a:r>
          </a:p>
          <a:p>
            <a:pPr algn="ctr"/>
            <a:r>
              <a:rPr lang="en-US" altLang="en-US" sz="1200">
                <a:solidFill>
                  <a:schemeClr val="accent1"/>
                </a:solidFill>
              </a:rPr>
              <a:t>Unit</a:t>
            </a:r>
          </a:p>
        </p:txBody>
      </p:sp>
      <p:sp>
        <p:nvSpPr>
          <p:cNvPr id="34940" name="Line 140"/>
          <p:cNvSpPr>
            <a:spLocks noChangeShapeType="1"/>
          </p:cNvSpPr>
          <p:nvPr/>
        </p:nvSpPr>
        <p:spPr bwMode="auto">
          <a:xfrm>
            <a:off x="2667000" y="25146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41" name="Line 141"/>
          <p:cNvSpPr>
            <a:spLocks noChangeShapeType="1"/>
          </p:cNvSpPr>
          <p:nvPr/>
        </p:nvSpPr>
        <p:spPr bwMode="auto">
          <a:xfrm>
            <a:off x="2667000" y="2514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42" name="Rectangle 142"/>
          <p:cNvSpPr>
            <a:spLocks noChangeArrowheads="1"/>
          </p:cNvSpPr>
          <p:nvPr/>
        </p:nvSpPr>
        <p:spPr bwMode="auto">
          <a:xfrm>
            <a:off x="2209800" y="22860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Instr[31-26]</a:t>
            </a:r>
          </a:p>
        </p:txBody>
      </p:sp>
      <p:sp>
        <p:nvSpPr>
          <p:cNvPr id="34943" name="AutoShape 143"/>
          <p:cNvSpPr>
            <a:spLocks noChangeArrowheads="1"/>
          </p:cNvSpPr>
          <p:nvPr/>
        </p:nvSpPr>
        <p:spPr bwMode="auto">
          <a:xfrm>
            <a:off x="6400800" y="1981200"/>
            <a:ext cx="304800" cy="304800"/>
          </a:xfrm>
          <a:prstGeom prst="flowChartDelay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944" name="Line 144"/>
          <p:cNvSpPr>
            <a:spLocks noChangeShapeType="1"/>
          </p:cNvSpPr>
          <p:nvPr/>
        </p:nvSpPr>
        <p:spPr bwMode="auto">
          <a:xfrm>
            <a:off x="6705600" y="2133600"/>
            <a:ext cx="152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45" name="Line 145"/>
          <p:cNvSpPr>
            <a:spLocks noChangeShapeType="1"/>
          </p:cNvSpPr>
          <p:nvPr/>
        </p:nvSpPr>
        <p:spPr bwMode="auto">
          <a:xfrm>
            <a:off x="6248400" y="2209800"/>
            <a:ext cx="152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46" name="Line 146"/>
          <p:cNvSpPr>
            <a:spLocks noChangeShapeType="1"/>
          </p:cNvSpPr>
          <p:nvPr/>
        </p:nvSpPr>
        <p:spPr bwMode="auto">
          <a:xfrm>
            <a:off x="3733800" y="2209800"/>
            <a:ext cx="2438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47" name="Rectangle 147"/>
          <p:cNvSpPr>
            <a:spLocks noChangeArrowheads="1"/>
          </p:cNvSpPr>
          <p:nvPr/>
        </p:nvSpPr>
        <p:spPr bwMode="auto">
          <a:xfrm>
            <a:off x="3810000" y="198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Branch</a:t>
            </a:r>
          </a:p>
        </p:txBody>
      </p:sp>
      <p:sp>
        <p:nvSpPr>
          <p:cNvPr id="34948" name="Line 148"/>
          <p:cNvSpPr>
            <a:spLocks noChangeShapeType="1"/>
          </p:cNvSpPr>
          <p:nvPr/>
        </p:nvSpPr>
        <p:spPr bwMode="auto">
          <a:xfrm>
            <a:off x="3733800" y="2362200"/>
            <a:ext cx="5181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49" name="Line 149"/>
          <p:cNvSpPr>
            <a:spLocks noChangeShapeType="1"/>
          </p:cNvSpPr>
          <p:nvPr/>
        </p:nvSpPr>
        <p:spPr bwMode="auto">
          <a:xfrm>
            <a:off x="7543800" y="5334000"/>
            <a:ext cx="1371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50" name="Line 150"/>
          <p:cNvSpPr>
            <a:spLocks noChangeShapeType="1"/>
          </p:cNvSpPr>
          <p:nvPr/>
        </p:nvSpPr>
        <p:spPr bwMode="auto">
          <a:xfrm>
            <a:off x="8915400" y="2362200"/>
            <a:ext cx="0" cy="2971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51" name="Line 151"/>
          <p:cNvSpPr>
            <a:spLocks noChangeShapeType="1"/>
          </p:cNvSpPr>
          <p:nvPr/>
        </p:nvSpPr>
        <p:spPr bwMode="auto">
          <a:xfrm>
            <a:off x="3733800" y="2514600"/>
            <a:ext cx="4953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52" name="Line 152"/>
          <p:cNvSpPr>
            <a:spLocks noChangeShapeType="1"/>
          </p:cNvSpPr>
          <p:nvPr/>
        </p:nvSpPr>
        <p:spPr bwMode="auto">
          <a:xfrm>
            <a:off x="3733800" y="2667000"/>
            <a:ext cx="3810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53" name="Line 153"/>
          <p:cNvSpPr>
            <a:spLocks noChangeShapeType="1"/>
          </p:cNvSpPr>
          <p:nvPr/>
        </p:nvSpPr>
        <p:spPr bwMode="auto">
          <a:xfrm>
            <a:off x="3581400" y="2971800"/>
            <a:ext cx="609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54" name="Line 154"/>
          <p:cNvSpPr>
            <a:spLocks noChangeShapeType="1"/>
          </p:cNvSpPr>
          <p:nvPr/>
        </p:nvSpPr>
        <p:spPr bwMode="auto">
          <a:xfrm>
            <a:off x="3657600" y="2819400"/>
            <a:ext cx="1828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55" name="Line 155"/>
          <p:cNvSpPr>
            <a:spLocks noChangeShapeType="1"/>
          </p:cNvSpPr>
          <p:nvPr/>
        </p:nvSpPr>
        <p:spPr bwMode="auto">
          <a:xfrm>
            <a:off x="5486400" y="2819400"/>
            <a:ext cx="0" cy="1676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56" name="Line 156"/>
          <p:cNvSpPr>
            <a:spLocks noChangeShapeType="1"/>
          </p:cNvSpPr>
          <p:nvPr/>
        </p:nvSpPr>
        <p:spPr bwMode="auto">
          <a:xfrm>
            <a:off x="2590800" y="6324600"/>
            <a:ext cx="3505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57" name="Line 157"/>
          <p:cNvSpPr>
            <a:spLocks noChangeShapeType="1"/>
          </p:cNvSpPr>
          <p:nvPr/>
        </p:nvSpPr>
        <p:spPr bwMode="auto">
          <a:xfrm>
            <a:off x="2590800" y="2133600"/>
            <a:ext cx="0" cy="4191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58" name="Line 158"/>
          <p:cNvSpPr>
            <a:spLocks noChangeShapeType="1"/>
          </p:cNvSpPr>
          <p:nvPr/>
        </p:nvSpPr>
        <p:spPr bwMode="auto">
          <a:xfrm>
            <a:off x="2590800" y="21336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59" name="Line 159"/>
          <p:cNvSpPr>
            <a:spLocks noChangeShapeType="1"/>
          </p:cNvSpPr>
          <p:nvPr/>
        </p:nvSpPr>
        <p:spPr bwMode="auto">
          <a:xfrm>
            <a:off x="3657600" y="556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60" name="Line 160"/>
          <p:cNvSpPr>
            <a:spLocks noChangeShapeType="1"/>
          </p:cNvSpPr>
          <p:nvPr/>
        </p:nvSpPr>
        <p:spPr bwMode="auto">
          <a:xfrm>
            <a:off x="5562600" y="5486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61" name="Line 161"/>
          <p:cNvSpPr>
            <a:spLocks noChangeShapeType="1"/>
          </p:cNvSpPr>
          <p:nvPr/>
        </p:nvSpPr>
        <p:spPr bwMode="auto">
          <a:xfrm>
            <a:off x="6172200" y="2057400"/>
            <a:ext cx="228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62" name="Line 162"/>
          <p:cNvSpPr>
            <a:spLocks noChangeShapeType="1"/>
          </p:cNvSpPr>
          <p:nvPr/>
        </p:nvSpPr>
        <p:spPr bwMode="auto">
          <a:xfrm flipV="1">
            <a:off x="6172200" y="2057400"/>
            <a:ext cx="0" cy="152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63" name="Line 163"/>
          <p:cNvSpPr>
            <a:spLocks noChangeShapeType="1"/>
          </p:cNvSpPr>
          <p:nvPr/>
        </p:nvSpPr>
        <p:spPr bwMode="auto">
          <a:xfrm>
            <a:off x="2133600" y="14478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64" name="Line 164"/>
          <p:cNvSpPr>
            <a:spLocks noChangeShapeType="1"/>
          </p:cNvSpPr>
          <p:nvPr/>
        </p:nvSpPr>
        <p:spPr bwMode="auto">
          <a:xfrm>
            <a:off x="4953000" y="4572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65" name="Line 165"/>
          <p:cNvSpPr>
            <a:spLocks noChangeShapeType="1"/>
          </p:cNvSpPr>
          <p:nvPr/>
        </p:nvSpPr>
        <p:spPr bwMode="auto">
          <a:xfrm>
            <a:off x="6477000" y="3886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66" name="Line 166"/>
          <p:cNvSpPr>
            <a:spLocks noChangeShapeType="1"/>
          </p:cNvSpPr>
          <p:nvPr/>
        </p:nvSpPr>
        <p:spPr bwMode="auto">
          <a:xfrm>
            <a:off x="6477000" y="43434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67" name="Line 167"/>
          <p:cNvSpPr>
            <a:spLocks noChangeShapeType="1"/>
          </p:cNvSpPr>
          <p:nvPr/>
        </p:nvSpPr>
        <p:spPr bwMode="auto">
          <a:xfrm>
            <a:off x="5181600" y="19050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68" name="Line 168"/>
          <p:cNvSpPr>
            <a:spLocks noChangeShapeType="1"/>
          </p:cNvSpPr>
          <p:nvPr/>
        </p:nvSpPr>
        <p:spPr bwMode="auto">
          <a:xfrm>
            <a:off x="2667000" y="46482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685800" y="304800"/>
            <a:ext cx="80772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Branch Instruction Data/Control Flow</a:t>
            </a:r>
          </a:p>
        </p:txBody>
      </p:sp>
      <p:grpSp>
        <p:nvGrpSpPr>
          <p:cNvPr id="35843" name="Group 5"/>
          <p:cNvGrpSpPr>
            <a:grpSpLocks/>
          </p:cNvGrpSpPr>
          <p:nvPr/>
        </p:nvGrpSpPr>
        <p:grpSpPr bwMode="auto">
          <a:xfrm>
            <a:off x="1752600" y="914400"/>
            <a:ext cx="381000" cy="990600"/>
            <a:chOff x="1392" y="2880"/>
            <a:chExt cx="288" cy="480"/>
          </a:xfrm>
        </p:grpSpPr>
        <p:sp>
          <p:nvSpPr>
            <p:cNvPr id="36005" name="Line 6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6006" name="Line 7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6007" name="Line 8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6008" name="Line 9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6009" name="Line 10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6010" name="Line 11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6011" name="Line 12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5844" name="Rectangle 13"/>
          <p:cNvSpPr>
            <a:spLocks noChangeArrowheads="1"/>
          </p:cNvSpPr>
          <p:nvPr/>
        </p:nvSpPr>
        <p:spPr bwMode="auto">
          <a:xfrm>
            <a:off x="1052513" y="3581400"/>
            <a:ext cx="1447800" cy="14478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14"/>
          <p:cNvSpPr>
            <a:spLocks noChangeArrowheads="1"/>
          </p:cNvSpPr>
          <p:nvPr/>
        </p:nvSpPr>
        <p:spPr bwMode="auto">
          <a:xfrm>
            <a:off x="519113" y="3962400"/>
            <a:ext cx="228600" cy="8382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Line 15"/>
          <p:cNvSpPr>
            <a:spLocks noChangeShapeType="1"/>
          </p:cNvSpPr>
          <p:nvPr/>
        </p:nvSpPr>
        <p:spPr bwMode="auto">
          <a:xfrm>
            <a:off x="747713" y="43434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47" name="Line 16"/>
          <p:cNvSpPr>
            <a:spLocks noChangeShapeType="1"/>
          </p:cNvSpPr>
          <p:nvPr/>
        </p:nvSpPr>
        <p:spPr bwMode="auto">
          <a:xfrm>
            <a:off x="838200" y="1066800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48" name="Line 17"/>
          <p:cNvSpPr>
            <a:spLocks noChangeShapeType="1"/>
          </p:cNvSpPr>
          <p:nvPr/>
        </p:nvSpPr>
        <p:spPr bwMode="auto">
          <a:xfrm>
            <a:off x="1371600" y="1752600"/>
            <a:ext cx="381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49" name="Text Box 18"/>
          <p:cNvSpPr txBox="1">
            <a:spLocks noChangeArrowheads="1"/>
          </p:cNvSpPr>
          <p:nvPr/>
        </p:nvSpPr>
        <p:spPr bwMode="auto">
          <a:xfrm>
            <a:off x="976313" y="4114800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</a:t>
            </a:r>
          </a:p>
          <a:p>
            <a:r>
              <a:rPr lang="en-US" altLang="en-US" sz="1200" b="0"/>
              <a:t>Address</a:t>
            </a:r>
          </a:p>
        </p:txBody>
      </p:sp>
      <p:sp>
        <p:nvSpPr>
          <p:cNvPr id="35850" name="Text Box 19"/>
          <p:cNvSpPr txBox="1">
            <a:spLocks noChangeArrowheads="1"/>
          </p:cNvSpPr>
          <p:nvPr/>
        </p:nvSpPr>
        <p:spPr bwMode="auto">
          <a:xfrm>
            <a:off x="1738313" y="4191000"/>
            <a:ext cx="869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Instr[31-0]</a:t>
            </a:r>
          </a:p>
        </p:txBody>
      </p:sp>
      <p:sp>
        <p:nvSpPr>
          <p:cNvPr id="35851" name="Text Box 20"/>
          <p:cNvSpPr txBox="1">
            <a:spLocks noChangeArrowheads="1"/>
          </p:cNvSpPr>
          <p:nvPr/>
        </p:nvSpPr>
        <p:spPr bwMode="auto">
          <a:xfrm>
            <a:off x="1281113" y="3657600"/>
            <a:ext cx="973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Instruction</a:t>
            </a:r>
          </a:p>
          <a:p>
            <a:pPr algn="ctr"/>
            <a:r>
              <a:rPr lang="en-US" altLang="en-US" sz="1200"/>
              <a:t>Memory</a:t>
            </a:r>
          </a:p>
        </p:txBody>
      </p:sp>
      <p:sp>
        <p:nvSpPr>
          <p:cNvPr id="35852" name="Text Box 21"/>
          <p:cNvSpPr txBox="1">
            <a:spLocks noChangeArrowheads="1"/>
          </p:cNvSpPr>
          <p:nvPr/>
        </p:nvSpPr>
        <p:spPr bwMode="auto">
          <a:xfrm>
            <a:off x="1752600" y="12954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Add</a:t>
            </a:r>
          </a:p>
        </p:txBody>
      </p:sp>
      <p:sp>
        <p:nvSpPr>
          <p:cNvPr id="35853" name="Text Box 22"/>
          <p:cNvSpPr txBox="1">
            <a:spLocks noChangeArrowheads="1"/>
          </p:cNvSpPr>
          <p:nvPr/>
        </p:nvSpPr>
        <p:spPr bwMode="auto">
          <a:xfrm>
            <a:off x="442913" y="4191000"/>
            <a:ext cx="3952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PC</a:t>
            </a:r>
          </a:p>
        </p:txBody>
      </p:sp>
      <p:sp>
        <p:nvSpPr>
          <p:cNvPr id="35854" name="Line 23"/>
          <p:cNvSpPr>
            <a:spLocks noChangeShapeType="1"/>
          </p:cNvSpPr>
          <p:nvPr/>
        </p:nvSpPr>
        <p:spPr bwMode="auto">
          <a:xfrm>
            <a:off x="228600" y="838200"/>
            <a:ext cx="6858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55" name="Line 24"/>
          <p:cNvSpPr>
            <a:spLocks noChangeShapeType="1"/>
          </p:cNvSpPr>
          <p:nvPr/>
        </p:nvSpPr>
        <p:spPr bwMode="auto">
          <a:xfrm>
            <a:off x="214313" y="43434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56" name="Text Box 25"/>
          <p:cNvSpPr txBox="1">
            <a:spLocks noChangeArrowheads="1"/>
          </p:cNvSpPr>
          <p:nvPr/>
        </p:nvSpPr>
        <p:spPr bwMode="auto">
          <a:xfrm>
            <a:off x="1143000" y="16002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4</a:t>
            </a:r>
          </a:p>
        </p:txBody>
      </p:sp>
      <p:sp>
        <p:nvSpPr>
          <p:cNvPr id="35857" name="Rectangle 26"/>
          <p:cNvSpPr>
            <a:spLocks noChangeArrowheads="1"/>
          </p:cNvSpPr>
          <p:nvPr/>
        </p:nvSpPr>
        <p:spPr bwMode="auto">
          <a:xfrm>
            <a:off x="3505200" y="3581400"/>
            <a:ext cx="1447800" cy="14478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58" name="Line 27"/>
          <p:cNvSpPr>
            <a:spLocks noChangeShapeType="1"/>
          </p:cNvSpPr>
          <p:nvPr/>
        </p:nvSpPr>
        <p:spPr bwMode="auto">
          <a:xfrm>
            <a:off x="2500313" y="4343400"/>
            <a:ext cx="152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59" name="Line 28"/>
          <p:cNvSpPr>
            <a:spLocks noChangeShapeType="1"/>
          </p:cNvSpPr>
          <p:nvPr/>
        </p:nvSpPr>
        <p:spPr bwMode="auto">
          <a:xfrm>
            <a:off x="2652713" y="4114800"/>
            <a:ext cx="85248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60" name="Line 29"/>
          <p:cNvSpPr>
            <a:spLocks noChangeShapeType="1"/>
          </p:cNvSpPr>
          <p:nvPr/>
        </p:nvSpPr>
        <p:spPr bwMode="auto">
          <a:xfrm>
            <a:off x="2652713" y="4648200"/>
            <a:ext cx="471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61" name="Line 30"/>
          <p:cNvSpPr>
            <a:spLocks noChangeShapeType="1"/>
          </p:cNvSpPr>
          <p:nvPr/>
        </p:nvSpPr>
        <p:spPr bwMode="auto">
          <a:xfrm>
            <a:off x="8382000" y="4724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62" name="Line 31"/>
          <p:cNvSpPr>
            <a:spLocks noChangeShapeType="1"/>
          </p:cNvSpPr>
          <p:nvPr/>
        </p:nvSpPr>
        <p:spPr bwMode="auto">
          <a:xfrm>
            <a:off x="2652713" y="3733800"/>
            <a:ext cx="85248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63" name="Line 32"/>
          <p:cNvSpPr>
            <a:spLocks noChangeShapeType="1"/>
          </p:cNvSpPr>
          <p:nvPr/>
        </p:nvSpPr>
        <p:spPr bwMode="auto">
          <a:xfrm>
            <a:off x="4953000" y="3962400"/>
            <a:ext cx="863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64" name="Line 33"/>
          <p:cNvSpPr>
            <a:spLocks noChangeShapeType="1"/>
          </p:cNvSpPr>
          <p:nvPr/>
        </p:nvSpPr>
        <p:spPr bwMode="auto">
          <a:xfrm>
            <a:off x="5105400" y="4572000"/>
            <a:ext cx="279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65" name="Line 34"/>
          <p:cNvSpPr>
            <a:spLocks noChangeShapeType="1"/>
          </p:cNvSpPr>
          <p:nvPr/>
        </p:nvSpPr>
        <p:spPr bwMode="auto">
          <a:xfrm>
            <a:off x="6477000" y="5715000"/>
            <a:ext cx="193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66" name="Line 35"/>
          <p:cNvSpPr>
            <a:spLocks noChangeShapeType="1"/>
          </p:cNvSpPr>
          <p:nvPr/>
        </p:nvSpPr>
        <p:spPr bwMode="auto">
          <a:xfrm>
            <a:off x="6324600" y="4343400"/>
            <a:ext cx="17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67" name="Text Box 36"/>
          <p:cNvSpPr txBox="1">
            <a:spLocks noChangeArrowheads="1"/>
          </p:cNvSpPr>
          <p:nvPr/>
        </p:nvSpPr>
        <p:spPr bwMode="auto">
          <a:xfrm>
            <a:off x="3429000" y="47244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Data</a:t>
            </a:r>
          </a:p>
        </p:txBody>
      </p:sp>
      <p:sp>
        <p:nvSpPr>
          <p:cNvPr id="35868" name="Text Box 37"/>
          <p:cNvSpPr txBox="1">
            <a:spLocks noChangeArrowheads="1"/>
          </p:cNvSpPr>
          <p:nvPr/>
        </p:nvSpPr>
        <p:spPr bwMode="auto">
          <a:xfrm>
            <a:off x="3429000" y="35814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1</a:t>
            </a:r>
          </a:p>
        </p:txBody>
      </p:sp>
      <p:sp>
        <p:nvSpPr>
          <p:cNvPr id="35869" name="Text Box 38"/>
          <p:cNvSpPr txBox="1">
            <a:spLocks noChangeArrowheads="1"/>
          </p:cNvSpPr>
          <p:nvPr/>
        </p:nvSpPr>
        <p:spPr bwMode="auto">
          <a:xfrm>
            <a:off x="3429000" y="39624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2</a:t>
            </a:r>
          </a:p>
        </p:txBody>
      </p:sp>
      <p:sp>
        <p:nvSpPr>
          <p:cNvPr id="35870" name="Text Box 39"/>
          <p:cNvSpPr txBox="1">
            <a:spLocks noChangeArrowheads="1"/>
          </p:cNvSpPr>
          <p:nvPr/>
        </p:nvSpPr>
        <p:spPr bwMode="auto">
          <a:xfrm>
            <a:off x="3429000" y="43434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Addr</a:t>
            </a:r>
          </a:p>
        </p:txBody>
      </p:sp>
      <p:sp>
        <p:nvSpPr>
          <p:cNvPr id="35871" name="Text Box 40"/>
          <p:cNvSpPr txBox="1">
            <a:spLocks noChangeArrowheads="1"/>
          </p:cNvSpPr>
          <p:nvPr/>
        </p:nvSpPr>
        <p:spPr bwMode="auto">
          <a:xfrm>
            <a:off x="3752850" y="3810000"/>
            <a:ext cx="7921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Register</a:t>
            </a:r>
          </a:p>
          <a:p>
            <a:pPr algn="ctr"/>
            <a:endParaRPr lang="en-US" altLang="en-US" sz="1200"/>
          </a:p>
          <a:p>
            <a:pPr algn="ctr"/>
            <a:r>
              <a:rPr lang="en-US" altLang="en-US" sz="1200"/>
              <a:t>File</a:t>
            </a:r>
          </a:p>
        </p:txBody>
      </p:sp>
      <p:sp>
        <p:nvSpPr>
          <p:cNvPr id="35872" name="Text Box 41"/>
          <p:cNvSpPr txBox="1">
            <a:spLocks noChangeArrowheads="1"/>
          </p:cNvSpPr>
          <p:nvPr/>
        </p:nvSpPr>
        <p:spPr bwMode="auto">
          <a:xfrm>
            <a:off x="4343400" y="37338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1</a:t>
            </a:r>
          </a:p>
        </p:txBody>
      </p:sp>
      <p:sp>
        <p:nvSpPr>
          <p:cNvPr id="35873" name="Text Box 42"/>
          <p:cNvSpPr txBox="1">
            <a:spLocks noChangeArrowheads="1"/>
          </p:cNvSpPr>
          <p:nvPr/>
        </p:nvSpPr>
        <p:spPr bwMode="auto">
          <a:xfrm>
            <a:off x="4368800" y="44196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2</a:t>
            </a:r>
          </a:p>
        </p:txBody>
      </p:sp>
      <p:sp>
        <p:nvSpPr>
          <p:cNvPr id="35874" name="Freeform 43"/>
          <p:cNvSpPr>
            <a:spLocks/>
          </p:cNvSpPr>
          <p:nvPr/>
        </p:nvSpPr>
        <p:spPr bwMode="auto">
          <a:xfrm>
            <a:off x="5791200" y="3657600"/>
            <a:ext cx="533400" cy="1295400"/>
          </a:xfrm>
          <a:custGeom>
            <a:avLst/>
            <a:gdLst>
              <a:gd name="T0" fmla="*/ 0 w 388"/>
              <a:gd name="T1" fmla="*/ 0 h 1099"/>
              <a:gd name="T2" fmla="*/ 0 w 388"/>
              <a:gd name="T3" fmla="*/ 2147483646 h 1099"/>
              <a:gd name="T4" fmla="*/ 2147483646 w 388"/>
              <a:gd name="T5" fmla="*/ 2147483646 h 1099"/>
              <a:gd name="T6" fmla="*/ 0 w 388"/>
              <a:gd name="T7" fmla="*/ 2147483646 h 1099"/>
              <a:gd name="T8" fmla="*/ 0 w 388"/>
              <a:gd name="T9" fmla="*/ 2147483646 h 1099"/>
              <a:gd name="T10" fmla="*/ 2147483646 w 388"/>
              <a:gd name="T11" fmla="*/ 2147483646 h 1099"/>
              <a:gd name="T12" fmla="*/ 2147483646 w 388"/>
              <a:gd name="T13" fmla="*/ 2147483646 h 1099"/>
              <a:gd name="T14" fmla="*/ 0 w 388"/>
              <a:gd name="T15" fmla="*/ 0 h 109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8"/>
              <a:gd name="T25" fmla="*/ 0 h 1099"/>
              <a:gd name="T26" fmla="*/ 388 w 388"/>
              <a:gd name="T27" fmla="*/ 1099 h 109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8" h="1099">
                <a:moveTo>
                  <a:pt x="0" y="0"/>
                </a:moveTo>
                <a:lnTo>
                  <a:pt x="0" y="427"/>
                </a:lnTo>
                <a:lnTo>
                  <a:pt x="111" y="553"/>
                </a:lnTo>
                <a:lnTo>
                  <a:pt x="0" y="671"/>
                </a:lnTo>
                <a:lnTo>
                  <a:pt x="0" y="1098"/>
                </a:lnTo>
                <a:lnTo>
                  <a:pt x="387" y="790"/>
                </a:lnTo>
                <a:lnTo>
                  <a:pt x="387" y="30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75" name="Rectangle 44"/>
          <p:cNvSpPr>
            <a:spLocks noChangeArrowheads="1"/>
          </p:cNvSpPr>
          <p:nvPr/>
        </p:nvSpPr>
        <p:spPr bwMode="auto">
          <a:xfrm>
            <a:off x="5892800" y="4267200"/>
            <a:ext cx="5064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ALU</a:t>
            </a:r>
          </a:p>
        </p:txBody>
      </p:sp>
      <p:sp>
        <p:nvSpPr>
          <p:cNvPr id="35876" name="Rectangle 45"/>
          <p:cNvSpPr>
            <a:spLocks noChangeArrowheads="1"/>
          </p:cNvSpPr>
          <p:nvPr/>
        </p:nvSpPr>
        <p:spPr bwMode="auto">
          <a:xfrm>
            <a:off x="5791200" y="3276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ovf</a:t>
            </a:r>
          </a:p>
        </p:txBody>
      </p:sp>
      <p:sp>
        <p:nvSpPr>
          <p:cNvPr id="35877" name="Rectangle 46"/>
          <p:cNvSpPr>
            <a:spLocks noChangeArrowheads="1"/>
          </p:cNvSpPr>
          <p:nvPr/>
        </p:nvSpPr>
        <p:spPr bwMode="auto">
          <a:xfrm>
            <a:off x="5943600" y="3886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zero</a:t>
            </a:r>
          </a:p>
        </p:txBody>
      </p:sp>
      <p:sp>
        <p:nvSpPr>
          <p:cNvPr id="35878" name="Line 47"/>
          <p:cNvSpPr>
            <a:spLocks noChangeShapeType="1"/>
          </p:cNvSpPr>
          <p:nvPr/>
        </p:nvSpPr>
        <p:spPr bwMode="auto">
          <a:xfrm>
            <a:off x="6096000" y="4724400"/>
            <a:ext cx="0" cy="533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79" name="Line 48"/>
          <p:cNvSpPr>
            <a:spLocks noChangeShapeType="1"/>
          </p:cNvSpPr>
          <p:nvPr/>
        </p:nvSpPr>
        <p:spPr bwMode="auto">
          <a:xfrm>
            <a:off x="4191000" y="2971800"/>
            <a:ext cx="0" cy="609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80" name="Rectangle 49"/>
          <p:cNvSpPr>
            <a:spLocks noChangeArrowheads="1"/>
          </p:cNvSpPr>
          <p:nvPr/>
        </p:nvSpPr>
        <p:spPr bwMode="auto">
          <a:xfrm>
            <a:off x="4191000" y="29718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RegWrite</a:t>
            </a:r>
          </a:p>
        </p:txBody>
      </p:sp>
      <p:sp>
        <p:nvSpPr>
          <p:cNvPr id="35881" name="Line 50"/>
          <p:cNvSpPr>
            <a:spLocks noChangeShapeType="1"/>
          </p:cNvSpPr>
          <p:nvPr/>
        </p:nvSpPr>
        <p:spPr bwMode="auto">
          <a:xfrm flipV="1">
            <a:off x="5943600" y="3505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82" name="Line 51"/>
          <p:cNvSpPr>
            <a:spLocks noChangeShapeType="1"/>
          </p:cNvSpPr>
          <p:nvPr/>
        </p:nvSpPr>
        <p:spPr bwMode="auto">
          <a:xfrm flipV="1">
            <a:off x="6248400" y="2209800"/>
            <a:ext cx="0" cy="1752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83" name="Line 52"/>
          <p:cNvSpPr>
            <a:spLocks noChangeShapeType="1"/>
          </p:cNvSpPr>
          <p:nvPr/>
        </p:nvSpPr>
        <p:spPr bwMode="auto">
          <a:xfrm>
            <a:off x="8991600" y="44958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84" name="Rectangle 53"/>
          <p:cNvSpPr>
            <a:spLocks noChangeArrowheads="1"/>
          </p:cNvSpPr>
          <p:nvPr/>
        </p:nvSpPr>
        <p:spPr bwMode="auto">
          <a:xfrm>
            <a:off x="6858000" y="3581400"/>
            <a:ext cx="1447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85" name="Line 54"/>
          <p:cNvSpPr>
            <a:spLocks noChangeShapeType="1"/>
          </p:cNvSpPr>
          <p:nvPr/>
        </p:nvSpPr>
        <p:spPr bwMode="auto">
          <a:xfrm>
            <a:off x="8305800" y="4343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86" name="Line 55"/>
          <p:cNvSpPr>
            <a:spLocks noChangeShapeType="1"/>
          </p:cNvSpPr>
          <p:nvPr/>
        </p:nvSpPr>
        <p:spPr bwMode="auto">
          <a:xfrm>
            <a:off x="6477000" y="3886200"/>
            <a:ext cx="4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87" name="Line 56"/>
          <p:cNvSpPr>
            <a:spLocks noChangeShapeType="1"/>
          </p:cNvSpPr>
          <p:nvPr/>
        </p:nvSpPr>
        <p:spPr bwMode="auto">
          <a:xfrm>
            <a:off x="6629400" y="4724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88" name="Text Box 57"/>
          <p:cNvSpPr txBox="1">
            <a:spLocks noChangeArrowheads="1"/>
          </p:cNvSpPr>
          <p:nvPr/>
        </p:nvSpPr>
        <p:spPr bwMode="auto">
          <a:xfrm>
            <a:off x="6781800" y="4038600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Data</a:t>
            </a:r>
          </a:p>
          <a:p>
            <a:pPr algn="ctr"/>
            <a:r>
              <a:rPr lang="en-US" altLang="en-US" sz="1200"/>
              <a:t>Memory</a:t>
            </a:r>
          </a:p>
        </p:txBody>
      </p:sp>
      <p:sp>
        <p:nvSpPr>
          <p:cNvPr id="35889" name="Text Box 58"/>
          <p:cNvSpPr txBox="1">
            <a:spLocks noChangeArrowheads="1"/>
          </p:cNvSpPr>
          <p:nvPr/>
        </p:nvSpPr>
        <p:spPr bwMode="auto">
          <a:xfrm>
            <a:off x="6781800" y="3733800"/>
            <a:ext cx="741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Address</a:t>
            </a:r>
          </a:p>
        </p:txBody>
      </p:sp>
      <p:sp>
        <p:nvSpPr>
          <p:cNvPr id="35890" name="Text Box 59"/>
          <p:cNvSpPr txBox="1">
            <a:spLocks noChangeArrowheads="1"/>
          </p:cNvSpPr>
          <p:nvPr/>
        </p:nvSpPr>
        <p:spPr bwMode="auto">
          <a:xfrm>
            <a:off x="6781800" y="45720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Data</a:t>
            </a:r>
          </a:p>
        </p:txBody>
      </p:sp>
      <p:sp>
        <p:nvSpPr>
          <p:cNvPr id="35891" name="Text Box 60"/>
          <p:cNvSpPr txBox="1">
            <a:spLocks noChangeArrowheads="1"/>
          </p:cNvSpPr>
          <p:nvPr/>
        </p:nvSpPr>
        <p:spPr bwMode="auto">
          <a:xfrm>
            <a:off x="7467600" y="4191000"/>
            <a:ext cx="909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Data</a:t>
            </a:r>
          </a:p>
        </p:txBody>
      </p:sp>
      <p:sp>
        <p:nvSpPr>
          <p:cNvPr id="35892" name="Line 61"/>
          <p:cNvSpPr>
            <a:spLocks noChangeShapeType="1"/>
          </p:cNvSpPr>
          <p:nvPr/>
        </p:nvSpPr>
        <p:spPr bwMode="auto">
          <a:xfrm>
            <a:off x="7543800" y="2667000"/>
            <a:ext cx="0" cy="914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93" name="Rectangle 62"/>
          <p:cNvSpPr>
            <a:spLocks noChangeArrowheads="1"/>
          </p:cNvSpPr>
          <p:nvPr/>
        </p:nvSpPr>
        <p:spPr bwMode="auto">
          <a:xfrm>
            <a:off x="6553200" y="24384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MemWrite</a:t>
            </a:r>
          </a:p>
        </p:txBody>
      </p:sp>
      <p:sp>
        <p:nvSpPr>
          <p:cNvPr id="35894" name="Rectangle 63"/>
          <p:cNvSpPr>
            <a:spLocks noChangeArrowheads="1"/>
          </p:cNvSpPr>
          <p:nvPr/>
        </p:nvSpPr>
        <p:spPr bwMode="auto">
          <a:xfrm>
            <a:off x="7848600" y="21336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MemRead</a:t>
            </a:r>
          </a:p>
        </p:txBody>
      </p:sp>
      <p:sp>
        <p:nvSpPr>
          <p:cNvPr id="35895" name="Line 64"/>
          <p:cNvSpPr>
            <a:spLocks noChangeShapeType="1"/>
          </p:cNvSpPr>
          <p:nvPr/>
        </p:nvSpPr>
        <p:spPr bwMode="auto">
          <a:xfrm>
            <a:off x="7543800" y="5029200"/>
            <a:ext cx="0" cy="304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96" name="Line 65"/>
          <p:cNvSpPr>
            <a:spLocks noChangeShapeType="1"/>
          </p:cNvSpPr>
          <p:nvPr/>
        </p:nvSpPr>
        <p:spPr bwMode="auto">
          <a:xfrm>
            <a:off x="3276600" y="6477000"/>
            <a:ext cx="571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97" name="Line 66"/>
          <p:cNvSpPr>
            <a:spLocks noChangeShapeType="1"/>
          </p:cNvSpPr>
          <p:nvPr/>
        </p:nvSpPr>
        <p:spPr bwMode="auto">
          <a:xfrm>
            <a:off x="50546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98" name="Line 67"/>
          <p:cNvSpPr>
            <a:spLocks noChangeShapeType="1"/>
          </p:cNvSpPr>
          <p:nvPr/>
        </p:nvSpPr>
        <p:spPr bwMode="auto">
          <a:xfrm>
            <a:off x="4811713" y="5562600"/>
            <a:ext cx="381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99" name="Oval 68"/>
          <p:cNvSpPr>
            <a:spLocks noChangeArrowheads="1"/>
          </p:cNvSpPr>
          <p:nvPr/>
        </p:nvSpPr>
        <p:spPr bwMode="auto">
          <a:xfrm>
            <a:off x="4202113" y="5181600"/>
            <a:ext cx="609600" cy="8382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900" name="Rectangle 69"/>
          <p:cNvSpPr>
            <a:spLocks noChangeArrowheads="1"/>
          </p:cNvSpPr>
          <p:nvPr/>
        </p:nvSpPr>
        <p:spPr bwMode="auto">
          <a:xfrm>
            <a:off x="4252913" y="5334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000000"/>
                </a:solidFill>
              </a:rPr>
              <a:t>Sign</a:t>
            </a:r>
          </a:p>
          <a:p>
            <a:pPr algn="ctr"/>
            <a:r>
              <a:rPr lang="en-US" altLang="en-US" sz="1200">
                <a:solidFill>
                  <a:srgbClr val="000000"/>
                </a:solidFill>
              </a:rPr>
              <a:t>Extend</a:t>
            </a:r>
          </a:p>
        </p:txBody>
      </p:sp>
      <p:sp>
        <p:nvSpPr>
          <p:cNvPr id="35901" name="Line 70"/>
          <p:cNvSpPr>
            <a:spLocks noChangeShapeType="1"/>
          </p:cNvSpPr>
          <p:nvPr/>
        </p:nvSpPr>
        <p:spPr bwMode="auto">
          <a:xfrm>
            <a:off x="2640013" y="5562600"/>
            <a:ext cx="15621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02" name="Line 71"/>
          <p:cNvSpPr>
            <a:spLocks noChangeShapeType="1"/>
          </p:cNvSpPr>
          <p:nvPr/>
        </p:nvSpPr>
        <p:spPr bwMode="auto">
          <a:xfrm>
            <a:off x="3871913" y="5486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03" name="Line 72"/>
          <p:cNvSpPr>
            <a:spLocks noChangeShapeType="1"/>
          </p:cNvSpPr>
          <p:nvPr/>
        </p:nvSpPr>
        <p:spPr bwMode="auto">
          <a:xfrm>
            <a:off x="4887913" y="5486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04" name="Text Box 73"/>
          <p:cNvSpPr txBox="1">
            <a:spLocks noChangeArrowheads="1"/>
          </p:cNvSpPr>
          <p:nvPr/>
        </p:nvSpPr>
        <p:spPr bwMode="auto">
          <a:xfrm>
            <a:off x="3871913" y="55626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16</a:t>
            </a:r>
          </a:p>
        </p:txBody>
      </p:sp>
      <p:sp>
        <p:nvSpPr>
          <p:cNvPr id="35905" name="Text Box 74"/>
          <p:cNvSpPr txBox="1">
            <a:spLocks noChangeArrowheads="1"/>
          </p:cNvSpPr>
          <p:nvPr/>
        </p:nvSpPr>
        <p:spPr bwMode="auto">
          <a:xfrm>
            <a:off x="4887913" y="55626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32</a:t>
            </a:r>
          </a:p>
        </p:txBody>
      </p:sp>
      <p:sp>
        <p:nvSpPr>
          <p:cNvPr id="35906" name="Line 75"/>
          <p:cNvSpPr>
            <a:spLocks noChangeShapeType="1"/>
          </p:cNvSpPr>
          <p:nvPr/>
        </p:nvSpPr>
        <p:spPr bwMode="auto">
          <a:xfrm>
            <a:off x="5054600" y="4572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07" name="Line 76"/>
          <p:cNvSpPr>
            <a:spLocks noChangeShapeType="1"/>
          </p:cNvSpPr>
          <p:nvPr/>
        </p:nvSpPr>
        <p:spPr bwMode="auto">
          <a:xfrm>
            <a:off x="8382000" y="4724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08" name="Line 77"/>
          <p:cNvSpPr>
            <a:spLocks noChangeShapeType="1"/>
          </p:cNvSpPr>
          <p:nvPr/>
        </p:nvSpPr>
        <p:spPr bwMode="auto">
          <a:xfrm>
            <a:off x="5181600" y="4953000"/>
            <a:ext cx="17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09" name="Line 78"/>
          <p:cNvSpPr>
            <a:spLocks noChangeShapeType="1"/>
          </p:cNvSpPr>
          <p:nvPr/>
        </p:nvSpPr>
        <p:spPr bwMode="auto">
          <a:xfrm>
            <a:off x="3276600" y="4876800"/>
            <a:ext cx="25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10" name="AutoShape 79"/>
          <p:cNvSpPr>
            <a:spLocks noChangeArrowheads="1"/>
          </p:cNvSpPr>
          <p:nvPr/>
        </p:nvSpPr>
        <p:spPr bwMode="auto">
          <a:xfrm rot="-5400000">
            <a:off x="8382000" y="4419600"/>
            <a:ext cx="6858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911" name="Line 80"/>
          <p:cNvSpPr>
            <a:spLocks noChangeShapeType="1"/>
          </p:cNvSpPr>
          <p:nvPr/>
        </p:nvSpPr>
        <p:spPr bwMode="auto">
          <a:xfrm>
            <a:off x="8839200" y="4495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12" name="AutoShape 81"/>
          <p:cNvSpPr>
            <a:spLocks noChangeArrowheads="1"/>
          </p:cNvSpPr>
          <p:nvPr/>
        </p:nvSpPr>
        <p:spPr bwMode="auto">
          <a:xfrm rot="-5400000">
            <a:off x="5092700" y="4610100"/>
            <a:ext cx="7620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913" name="Line 82"/>
          <p:cNvSpPr>
            <a:spLocks noChangeShapeType="1"/>
          </p:cNvSpPr>
          <p:nvPr/>
        </p:nvSpPr>
        <p:spPr bwMode="auto">
          <a:xfrm>
            <a:off x="5588000" y="4724400"/>
            <a:ext cx="228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14" name="Line 83"/>
          <p:cNvSpPr>
            <a:spLocks noChangeShapeType="1"/>
          </p:cNvSpPr>
          <p:nvPr/>
        </p:nvSpPr>
        <p:spPr bwMode="auto">
          <a:xfrm>
            <a:off x="3276600" y="48768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15" name="Line 84"/>
          <p:cNvSpPr>
            <a:spLocks noChangeShapeType="1"/>
          </p:cNvSpPr>
          <p:nvPr/>
        </p:nvSpPr>
        <p:spPr bwMode="auto">
          <a:xfrm>
            <a:off x="8686800" y="2514600"/>
            <a:ext cx="0" cy="1752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16" name="Rectangle 85"/>
          <p:cNvSpPr>
            <a:spLocks noChangeArrowheads="1"/>
          </p:cNvSpPr>
          <p:nvPr/>
        </p:nvSpPr>
        <p:spPr bwMode="auto">
          <a:xfrm>
            <a:off x="7162800" y="22860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MemtoReg</a:t>
            </a:r>
          </a:p>
        </p:txBody>
      </p:sp>
      <p:sp>
        <p:nvSpPr>
          <p:cNvPr id="35917" name="Rectangle 86"/>
          <p:cNvSpPr>
            <a:spLocks noChangeArrowheads="1"/>
          </p:cNvSpPr>
          <p:nvPr/>
        </p:nvSpPr>
        <p:spPr bwMode="auto">
          <a:xfrm>
            <a:off x="4343400" y="25908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ALUSrc</a:t>
            </a:r>
          </a:p>
        </p:txBody>
      </p:sp>
      <p:sp>
        <p:nvSpPr>
          <p:cNvPr id="35918" name="Oval 87"/>
          <p:cNvSpPr>
            <a:spLocks noChangeArrowheads="1"/>
          </p:cNvSpPr>
          <p:nvPr/>
        </p:nvSpPr>
        <p:spPr bwMode="auto">
          <a:xfrm>
            <a:off x="5410200" y="1600200"/>
            <a:ext cx="457200" cy="5334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919" name="Rectangle 88"/>
          <p:cNvSpPr>
            <a:spLocks noChangeArrowheads="1"/>
          </p:cNvSpPr>
          <p:nvPr/>
        </p:nvSpPr>
        <p:spPr bwMode="auto">
          <a:xfrm>
            <a:off x="5410200" y="1600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Shift</a:t>
            </a:r>
          </a:p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left 2</a:t>
            </a:r>
          </a:p>
        </p:txBody>
      </p:sp>
      <p:sp>
        <p:nvSpPr>
          <p:cNvPr id="35920" name="Line 89"/>
          <p:cNvSpPr>
            <a:spLocks noChangeShapeType="1"/>
          </p:cNvSpPr>
          <p:nvPr/>
        </p:nvSpPr>
        <p:spPr bwMode="auto">
          <a:xfrm>
            <a:off x="5181600" y="1905000"/>
            <a:ext cx="228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21" name="Line 90"/>
          <p:cNvSpPr>
            <a:spLocks noChangeShapeType="1"/>
          </p:cNvSpPr>
          <p:nvPr/>
        </p:nvSpPr>
        <p:spPr bwMode="auto">
          <a:xfrm>
            <a:off x="5181600" y="1447800"/>
            <a:ext cx="92868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35922" name="Group 91"/>
          <p:cNvGrpSpPr>
            <a:grpSpLocks/>
          </p:cNvGrpSpPr>
          <p:nvPr/>
        </p:nvGrpSpPr>
        <p:grpSpPr bwMode="auto">
          <a:xfrm>
            <a:off x="6096000" y="1143000"/>
            <a:ext cx="381000" cy="914400"/>
            <a:chOff x="1392" y="2880"/>
            <a:chExt cx="288" cy="480"/>
          </a:xfrm>
        </p:grpSpPr>
        <p:sp>
          <p:nvSpPr>
            <p:cNvPr id="35998" name="Line 92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5999" name="Line 93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6000" name="Line 94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6001" name="Line 95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6002" name="Line 96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6003" name="Line 97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6004" name="Line 98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5923" name="Text Box 99"/>
          <p:cNvSpPr txBox="1">
            <a:spLocks noChangeArrowheads="1"/>
          </p:cNvSpPr>
          <p:nvPr/>
        </p:nvSpPr>
        <p:spPr bwMode="auto">
          <a:xfrm>
            <a:off x="6096000" y="14478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Add</a:t>
            </a:r>
          </a:p>
        </p:txBody>
      </p:sp>
      <p:sp>
        <p:nvSpPr>
          <p:cNvPr id="35924" name="Line 100"/>
          <p:cNvSpPr>
            <a:spLocks noChangeShapeType="1"/>
          </p:cNvSpPr>
          <p:nvPr/>
        </p:nvSpPr>
        <p:spPr bwMode="auto">
          <a:xfrm>
            <a:off x="5853113" y="1905000"/>
            <a:ext cx="228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25" name="Line 101"/>
          <p:cNvSpPr>
            <a:spLocks noChangeShapeType="1"/>
          </p:cNvSpPr>
          <p:nvPr/>
        </p:nvSpPr>
        <p:spPr bwMode="auto">
          <a:xfrm>
            <a:off x="6477000" y="1600200"/>
            <a:ext cx="228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26" name="Line 102"/>
          <p:cNvSpPr>
            <a:spLocks noChangeShapeType="1"/>
          </p:cNvSpPr>
          <p:nvPr/>
        </p:nvSpPr>
        <p:spPr bwMode="auto">
          <a:xfrm>
            <a:off x="838200" y="1066800"/>
            <a:ext cx="0" cy="3276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27" name="AutoShape 103"/>
          <p:cNvSpPr>
            <a:spLocks noChangeArrowheads="1"/>
          </p:cNvSpPr>
          <p:nvPr/>
        </p:nvSpPr>
        <p:spPr bwMode="auto">
          <a:xfrm rot="-5400000">
            <a:off x="6400800" y="1219200"/>
            <a:ext cx="8382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928" name="Line 104"/>
          <p:cNvSpPr>
            <a:spLocks noChangeShapeType="1"/>
          </p:cNvSpPr>
          <p:nvPr/>
        </p:nvSpPr>
        <p:spPr bwMode="auto">
          <a:xfrm>
            <a:off x="5181600" y="1066800"/>
            <a:ext cx="152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29" name="Line 105"/>
          <p:cNvSpPr>
            <a:spLocks noChangeShapeType="1"/>
          </p:cNvSpPr>
          <p:nvPr/>
        </p:nvSpPr>
        <p:spPr bwMode="auto">
          <a:xfrm>
            <a:off x="5181600" y="1066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30" name="Line 106"/>
          <p:cNvSpPr>
            <a:spLocks noChangeShapeType="1"/>
          </p:cNvSpPr>
          <p:nvPr/>
        </p:nvSpPr>
        <p:spPr bwMode="auto">
          <a:xfrm>
            <a:off x="6934200" y="1371600"/>
            <a:ext cx="177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31" name="Line 107"/>
          <p:cNvSpPr>
            <a:spLocks noChangeShapeType="1"/>
          </p:cNvSpPr>
          <p:nvPr/>
        </p:nvSpPr>
        <p:spPr bwMode="auto">
          <a:xfrm>
            <a:off x="6858000" y="1600200"/>
            <a:ext cx="0" cy="533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32" name="Rectangle 108"/>
          <p:cNvSpPr>
            <a:spLocks noChangeArrowheads="1"/>
          </p:cNvSpPr>
          <p:nvPr/>
        </p:nvSpPr>
        <p:spPr bwMode="auto">
          <a:xfrm>
            <a:off x="6858000" y="17526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PCSrc</a:t>
            </a:r>
          </a:p>
        </p:txBody>
      </p:sp>
      <p:sp>
        <p:nvSpPr>
          <p:cNvPr id="35933" name="Line 109"/>
          <p:cNvSpPr>
            <a:spLocks noChangeShapeType="1"/>
          </p:cNvSpPr>
          <p:nvPr/>
        </p:nvSpPr>
        <p:spPr bwMode="auto">
          <a:xfrm>
            <a:off x="6629400" y="4724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34" name="AutoShape 110"/>
          <p:cNvSpPr>
            <a:spLocks noChangeArrowheads="1"/>
          </p:cNvSpPr>
          <p:nvPr/>
        </p:nvSpPr>
        <p:spPr bwMode="auto">
          <a:xfrm rot="-5400000">
            <a:off x="2933700" y="4381500"/>
            <a:ext cx="6096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1712886253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935" name="Line 111"/>
          <p:cNvSpPr>
            <a:spLocks noChangeShapeType="1"/>
          </p:cNvSpPr>
          <p:nvPr/>
        </p:nvSpPr>
        <p:spPr bwMode="auto">
          <a:xfrm>
            <a:off x="33528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36" name="Line 112"/>
          <p:cNvSpPr>
            <a:spLocks noChangeShapeType="1"/>
          </p:cNvSpPr>
          <p:nvPr/>
        </p:nvSpPr>
        <p:spPr bwMode="auto">
          <a:xfrm>
            <a:off x="2957513" y="4114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37" name="Line 113"/>
          <p:cNvSpPr>
            <a:spLocks noChangeShapeType="1"/>
          </p:cNvSpPr>
          <p:nvPr/>
        </p:nvSpPr>
        <p:spPr bwMode="auto">
          <a:xfrm>
            <a:off x="2957513" y="4343400"/>
            <a:ext cx="1666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38" name="Line 114"/>
          <p:cNvSpPr>
            <a:spLocks noChangeShapeType="1"/>
          </p:cNvSpPr>
          <p:nvPr/>
        </p:nvSpPr>
        <p:spPr bwMode="auto">
          <a:xfrm>
            <a:off x="3200400" y="2971800"/>
            <a:ext cx="0" cy="1295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39" name="Rectangle 115"/>
          <p:cNvSpPr>
            <a:spLocks noChangeArrowheads="1"/>
          </p:cNvSpPr>
          <p:nvPr/>
        </p:nvSpPr>
        <p:spPr bwMode="auto">
          <a:xfrm>
            <a:off x="2667000" y="3124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RegDst</a:t>
            </a:r>
          </a:p>
        </p:txBody>
      </p:sp>
      <p:sp>
        <p:nvSpPr>
          <p:cNvPr id="35940" name="Oval 116"/>
          <p:cNvSpPr>
            <a:spLocks noChangeArrowheads="1"/>
          </p:cNvSpPr>
          <p:nvPr/>
        </p:nvSpPr>
        <p:spPr bwMode="auto">
          <a:xfrm>
            <a:off x="5791200" y="5257800"/>
            <a:ext cx="609600" cy="7620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941" name="Rectangle 117"/>
          <p:cNvSpPr>
            <a:spLocks noChangeArrowheads="1"/>
          </p:cNvSpPr>
          <p:nvPr/>
        </p:nvSpPr>
        <p:spPr bwMode="auto">
          <a:xfrm>
            <a:off x="5867400" y="5410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accent1"/>
                </a:solidFill>
              </a:rPr>
              <a:t>ALU</a:t>
            </a:r>
          </a:p>
          <a:p>
            <a:pPr algn="ctr"/>
            <a:r>
              <a:rPr lang="en-US" altLang="en-US" sz="1200">
                <a:solidFill>
                  <a:schemeClr val="accent1"/>
                </a:solidFill>
              </a:rPr>
              <a:t>control</a:t>
            </a:r>
          </a:p>
        </p:txBody>
      </p:sp>
      <p:sp>
        <p:nvSpPr>
          <p:cNvPr id="35942" name="Line 118"/>
          <p:cNvSpPr>
            <a:spLocks noChangeShapeType="1"/>
          </p:cNvSpPr>
          <p:nvPr/>
        </p:nvSpPr>
        <p:spPr bwMode="auto">
          <a:xfrm>
            <a:off x="3657600" y="61722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43" name="Line 119"/>
          <p:cNvSpPr>
            <a:spLocks noChangeShapeType="1"/>
          </p:cNvSpPr>
          <p:nvPr/>
        </p:nvSpPr>
        <p:spPr bwMode="auto">
          <a:xfrm>
            <a:off x="5548313" y="5486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44" name="Rectangle 120"/>
          <p:cNvSpPr>
            <a:spLocks noChangeArrowheads="1"/>
          </p:cNvSpPr>
          <p:nvPr/>
        </p:nvSpPr>
        <p:spPr bwMode="auto">
          <a:xfrm>
            <a:off x="8610600" y="4191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5945" name="Rectangle 121"/>
          <p:cNvSpPr>
            <a:spLocks noChangeArrowheads="1"/>
          </p:cNvSpPr>
          <p:nvPr/>
        </p:nvSpPr>
        <p:spPr bwMode="auto">
          <a:xfrm>
            <a:off x="5410200" y="4800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5946" name="Rectangle 122"/>
          <p:cNvSpPr>
            <a:spLocks noChangeArrowheads="1"/>
          </p:cNvSpPr>
          <p:nvPr/>
        </p:nvSpPr>
        <p:spPr bwMode="auto">
          <a:xfrm>
            <a:off x="3124200" y="44958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5947" name="Rectangle 123"/>
          <p:cNvSpPr>
            <a:spLocks noChangeArrowheads="1"/>
          </p:cNvSpPr>
          <p:nvPr/>
        </p:nvSpPr>
        <p:spPr bwMode="auto">
          <a:xfrm>
            <a:off x="3124200" y="4191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5948" name="Rectangle 124"/>
          <p:cNvSpPr>
            <a:spLocks noChangeArrowheads="1"/>
          </p:cNvSpPr>
          <p:nvPr/>
        </p:nvSpPr>
        <p:spPr bwMode="auto">
          <a:xfrm>
            <a:off x="5410200" y="4419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5949" name="Rectangle 125"/>
          <p:cNvSpPr>
            <a:spLocks noChangeArrowheads="1"/>
          </p:cNvSpPr>
          <p:nvPr/>
        </p:nvSpPr>
        <p:spPr bwMode="auto">
          <a:xfrm>
            <a:off x="8610600" y="4572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5950" name="Rectangle 126"/>
          <p:cNvSpPr>
            <a:spLocks noChangeArrowheads="1"/>
          </p:cNvSpPr>
          <p:nvPr/>
        </p:nvSpPr>
        <p:spPr bwMode="auto">
          <a:xfrm>
            <a:off x="6705600" y="990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5951" name="Rectangle 127"/>
          <p:cNvSpPr>
            <a:spLocks noChangeArrowheads="1"/>
          </p:cNvSpPr>
          <p:nvPr/>
        </p:nvSpPr>
        <p:spPr bwMode="auto">
          <a:xfrm>
            <a:off x="6705600" y="14478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5952" name="Rectangle 128"/>
          <p:cNvSpPr>
            <a:spLocks noChangeArrowheads="1"/>
          </p:cNvSpPr>
          <p:nvPr/>
        </p:nvSpPr>
        <p:spPr bwMode="auto">
          <a:xfrm>
            <a:off x="2514600" y="1905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ALUOp</a:t>
            </a:r>
          </a:p>
        </p:txBody>
      </p:sp>
      <p:sp>
        <p:nvSpPr>
          <p:cNvPr id="35953" name="Line 129"/>
          <p:cNvSpPr>
            <a:spLocks noChangeShapeType="1"/>
          </p:cNvSpPr>
          <p:nvPr/>
        </p:nvSpPr>
        <p:spPr bwMode="auto">
          <a:xfrm>
            <a:off x="6096000" y="6019800"/>
            <a:ext cx="0" cy="3048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54" name="Rectangle 130"/>
          <p:cNvSpPr>
            <a:spLocks noChangeArrowheads="1"/>
          </p:cNvSpPr>
          <p:nvPr/>
        </p:nvSpPr>
        <p:spPr bwMode="auto">
          <a:xfrm>
            <a:off x="4724400" y="5867400"/>
            <a:ext cx="7620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Instr[5-0]</a:t>
            </a:r>
          </a:p>
        </p:txBody>
      </p:sp>
      <p:sp>
        <p:nvSpPr>
          <p:cNvPr id="35955" name="Rectangle 131"/>
          <p:cNvSpPr>
            <a:spLocks noChangeArrowheads="1"/>
          </p:cNvSpPr>
          <p:nvPr/>
        </p:nvSpPr>
        <p:spPr bwMode="auto">
          <a:xfrm>
            <a:off x="2667000" y="53340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Instr[15-0]</a:t>
            </a:r>
          </a:p>
        </p:txBody>
      </p:sp>
      <p:sp>
        <p:nvSpPr>
          <p:cNvPr id="35956" name="Rectangle 132"/>
          <p:cNvSpPr>
            <a:spLocks noChangeArrowheads="1"/>
          </p:cNvSpPr>
          <p:nvPr/>
        </p:nvSpPr>
        <p:spPr bwMode="auto">
          <a:xfrm>
            <a:off x="2667000" y="35052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Instr[25-21]</a:t>
            </a:r>
          </a:p>
        </p:txBody>
      </p:sp>
      <p:sp>
        <p:nvSpPr>
          <p:cNvPr id="35957" name="Rectangle 133"/>
          <p:cNvSpPr>
            <a:spLocks noChangeArrowheads="1"/>
          </p:cNvSpPr>
          <p:nvPr/>
        </p:nvSpPr>
        <p:spPr bwMode="auto">
          <a:xfrm>
            <a:off x="2667000" y="38862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Instr[20-16]</a:t>
            </a:r>
          </a:p>
        </p:txBody>
      </p:sp>
      <p:sp>
        <p:nvSpPr>
          <p:cNvPr id="35958" name="Text Box 134"/>
          <p:cNvSpPr txBox="1">
            <a:spLocks noChangeArrowheads="1"/>
          </p:cNvSpPr>
          <p:nvPr/>
        </p:nvSpPr>
        <p:spPr bwMode="auto">
          <a:xfrm>
            <a:off x="2576513" y="4648200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Instr[15  -11]</a:t>
            </a:r>
          </a:p>
        </p:txBody>
      </p:sp>
      <p:sp>
        <p:nvSpPr>
          <p:cNvPr id="35959" name="Line 135"/>
          <p:cNvSpPr>
            <a:spLocks noChangeShapeType="1"/>
          </p:cNvSpPr>
          <p:nvPr/>
        </p:nvSpPr>
        <p:spPr bwMode="auto">
          <a:xfrm>
            <a:off x="228600" y="838200"/>
            <a:ext cx="0" cy="3505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60" name="Line 136"/>
          <p:cNvSpPr>
            <a:spLocks noChangeShapeType="1"/>
          </p:cNvSpPr>
          <p:nvPr/>
        </p:nvSpPr>
        <p:spPr bwMode="auto">
          <a:xfrm>
            <a:off x="7086600" y="838200"/>
            <a:ext cx="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61" name="Line 137"/>
          <p:cNvSpPr>
            <a:spLocks noChangeShapeType="1"/>
          </p:cNvSpPr>
          <p:nvPr/>
        </p:nvSpPr>
        <p:spPr bwMode="auto">
          <a:xfrm>
            <a:off x="5181600" y="4953000"/>
            <a:ext cx="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62" name="Oval 138"/>
          <p:cNvSpPr>
            <a:spLocks noChangeArrowheads="1"/>
          </p:cNvSpPr>
          <p:nvPr/>
        </p:nvSpPr>
        <p:spPr bwMode="auto">
          <a:xfrm>
            <a:off x="2971800" y="1828800"/>
            <a:ext cx="762000" cy="12192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963" name="Rectangle 139"/>
          <p:cNvSpPr>
            <a:spLocks noChangeArrowheads="1"/>
          </p:cNvSpPr>
          <p:nvPr/>
        </p:nvSpPr>
        <p:spPr bwMode="auto">
          <a:xfrm>
            <a:off x="3124200" y="2286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accent1"/>
                </a:solidFill>
              </a:rPr>
              <a:t>Control</a:t>
            </a:r>
          </a:p>
          <a:p>
            <a:pPr algn="ctr"/>
            <a:r>
              <a:rPr lang="en-US" altLang="en-US" sz="1200">
                <a:solidFill>
                  <a:schemeClr val="accent1"/>
                </a:solidFill>
              </a:rPr>
              <a:t>Unit</a:t>
            </a:r>
          </a:p>
        </p:txBody>
      </p:sp>
      <p:sp>
        <p:nvSpPr>
          <p:cNvPr id="35964" name="Line 140"/>
          <p:cNvSpPr>
            <a:spLocks noChangeShapeType="1"/>
          </p:cNvSpPr>
          <p:nvPr/>
        </p:nvSpPr>
        <p:spPr bwMode="auto">
          <a:xfrm>
            <a:off x="2667000" y="2514600"/>
            <a:ext cx="0" cy="2133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65" name="Line 141"/>
          <p:cNvSpPr>
            <a:spLocks noChangeShapeType="1"/>
          </p:cNvSpPr>
          <p:nvPr/>
        </p:nvSpPr>
        <p:spPr bwMode="auto">
          <a:xfrm>
            <a:off x="2667000" y="2514600"/>
            <a:ext cx="3048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66" name="Rectangle 142"/>
          <p:cNvSpPr>
            <a:spLocks noChangeArrowheads="1"/>
          </p:cNvSpPr>
          <p:nvPr/>
        </p:nvSpPr>
        <p:spPr bwMode="auto">
          <a:xfrm>
            <a:off x="2209800" y="22860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Instr[31-26]</a:t>
            </a:r>
          </a:p>
        </p:txBody>
      </p:sp>
      <p:sp>
        <p:nvSpPr>
          <p:cNvPr id="35967" name="AutoShape 143"/>
          <p:cNvSpPr>
            <a:spLocks noChangeArrowheads="1"/>
          </p:cNvSpPr>
          <p:nvPr/>
        </p:nvSpPr>
        <p:spPr bwMode="auto">
          <a:xfrm>
            <a:off x="6400800" y="1981200"/>
            <a:ext cx="304800" cy="304800"/>
          </a:xfrm>
          <a:prstGeom prst="flowChartDelay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968" name="Line 144"/>
          <p:cNvSpPr>
            <a:spLocks noChangeShapeType="1"/>
          </p:cNvSpPr>
          <p:nvPr/>
        </p:nvSpPr>
        <p:spPr bwMode="auto">
          <a:xfrm>
            <a:off x="6705600" y="2133600"/>
            <a:ext cx="152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69" name="Line 145"/>
          <p:cNvSpPr>
            <a:spLocks noChangeShapeType="1"/>
          </p:cNvSpPr>
          <p:nvPr/>
        </p:nvSpPr>
        <p:spPr bwMode="auto">
          <a:xfrm>
            <a:off x="6248400" y="2209800"/>
            <a:ext cx="152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70" name="Line 146"/>
          <p:cNvSpPr>
            <a:spLocks noChangeShapeType="1"/>
          </p:cNvSpPr>
          <p:nvPr/>
        </p:nvSpPr>
        <p:spPr bwMode="auto">
          <a:xfrm>
            <a:off x="3733800" y="2209800"/>
            <a:ext cx="2438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71" name="Rectangle 147"/>
          <p:cNvSpPr>
            <a:spLocks noChangeArrowheads="1"/>
          </p:cNvSpPr>
          <p:nvPr/>
        </p:nvSpPr>
        <p:spPr bwMode="auto">
          <a:xfrm>
            <a:off x="3810000" y="198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Branch</a:t>
            </a:r>
          </a:p>
        </p:txBody>
      </p:sp>
      <p:sp>
        <p:nvSpPr>
          <p:cNvPr id="35972" name="Line 148"/>
          <p:cNvSpPr>
            <a:spLocks noChangeShapeType="1"/>
          </p:cNvSpPr>
          <p:nvPr/>
        </p:nvSpPr>
        <p:spPr bwMode="auto">
          <a:xfrm>
            <a:off x="3733800" y="2362200"/>
            <a:ext cx="5181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73" name="Line 149"/>
          <p:cNvSpPr>
            <a:spLocks noChangeShapeType="1"/>
          </p:cNvSpPr>
          <p:nvPr/>
        </p:nvSpPr>
        <p:spPr bwMode="auto">
          <a:xfrm>
            <a:off x="7543800" y="5334000"/>
            <a:ext cx="1371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74" name="Line 150"/>
          <p:cNvSpPr>
            <a:spLocks noChangeShapeType="1"/>
          </p:cNvSpPr>
          <p:nvPr/>
        </p:nvSpPr>
        <p:spPr bwMode="auto">
          <a:xfrm>
            <a:off x="8915400" y="2362200"/>
            <a:ext cx="0" cy="2971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75" name="Line 151"/>
          <p:cNvSpPr>
            <a:spLocks noChangeShapeType="1"/>
          </p:cNvSpPr>
          <p:nvPr/>
        </p:nvSpPr>
        <p:spPr bwMode="auto">
          <a:xfrm>
            <a:off x="3733800" y="2514600"/>
            <a:ext cx="4953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76" name="Line 152"/>
          <p:cNvSpPr>
            <a:spLocks noChangeShapeType="1"/>
          </p:cNvSpPr>
          <p:nvPr/>
        </p:nvSpPr>
        <p:spPr bwMode="auto">
          <a:xfrm>
            <a:off x="3733800" y="2667000"/>
            <a:ext cx="3810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77" name="Line 153"/>
          <p:cNvSpPr>
            <a:spLocks noChangeShapeType="1"/>
          </p:cNvSpPr>
          <p:nvPr/>
        </p:nvSpPr>
        <p:spPr bwMode="auto">
          <a:xfrm>
            <a:off x="3581400" y="2971800"/>
            <a:ext cx="609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78" name="Line 154"/>
          <p:cNvSpPr>
            <a:spLocks noChangeShapeType="1"/>
          </p:cNvSpPr>
          <p:nvPr/>
        </p:nvSpPr>
        <p:spPr bwMode="auto">
          <a:xfrm>
            <a:off x="3657600" y="2819400"/>
            <a:ext cx="1828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79" name="Line 155"/>
          <p:cNvSpPr>
            <a:spLocks noChangeShapeType="1"/>
          </p:cNvSpPr>
          <p:nvPr/>
        </p:nvSpPr>
        <p:spPr bwMode="auto">
          <a:xfrm>
            <a:off x="5486400" y="2819400"/>
            <a:ext cx="0" cy="1676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80" name="Line 156"/>
          <p:cNvSpPr>
            <a:spLocks noChangeShapeType="1"/>
          </p:cNvSpPr>
          <p:nvPr/>
        </p:nvSpPr>
        <p:spPr bwMode="auto">
          <a:xfrm>
            <a:off x="2590800" y="6324600"/>
            <a:ext cx="3505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81" name="Line 157"/>
          <p:cNvSpPr>
            <a:spLocks noChangeShapeType="1"/>
          </p:cNvSpPr>
          <p:nvPr/>
        </p:nvSpPr>
        <p:spPr bwMode="auto">
          <a:xfrm>
            <a:off x="2590800" y="2133600"/>
            <a:ext cx="0" cy="4191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82" name="Line 158"/>
          <p:cNvSpPr>
            <a:spLocks noChangeShapeType="1"/>
          </p:cNvSpPr>
          <p:nvPr/>
        </p:nvSpPr>
        <p:spPr bwMode="auto">
          <a:xfrm>
            <a:off x="2590800" y="21336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83" name="Line 159"/>
          <p:cNvSpPr>
            <a:spLocks noChangeShapeType="1"/>
          </p:cNvSpPr>
          <p:nvPr/>
        </p:nvSpPr>
        <p:spPr bwMode="auto">
          <a:xfrm>
            <a:off x="3657600" y="556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84" name="Line 160"/>
          <p:cNvSpPr>
            <a:spLocks noChangeShapeType="1"/>
          </p:cNvSpPr>
          <p:nvPr/>
        </p:nvSpPr>
        <p:spPr bwMode="auto">
          <a:xfrm>
            <a:off x="5562600" y="5486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85" name="Line 161"/>
          <p:cNvSpPr>
            <a:spLocks noChangeShapeType="1"/>
          </p:cNvSpPr>
          <p:nvPr/>
        </p:nvSpPr>
        <p:spPr bwMode="auto">
          <a:xfrm>
            <a:off x="6172200" y="2057400"/>
            <a:ext cx="228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86" name="Line 162"/>
          <p:cNvSpPr>
            <a:spLocks noChangeShapeType="1"/>
          </p:cNvSpPr>
          <p:nvPr/>
        </p:nvSpPr>
        <p:spPr bwMode="auto">
          <a:xfrm flipV="1">
            <a:off x="6172200" y="2057400"/>
            <a:ext cx="0" cy="152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87" name="Line 163"/>
          <p:cNvSpPr>
            <a:spLocks noChangeShapeType="1"/>
          </p:cNvSpPr>
          <p:nvPr/>
        </p:nvSpPr>
        <p:spPr bwMode="auto">
          <a:xfrm>
            <a:off x="2133600" y="1447800"/>
            <a:ext cx="3048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88" name="Line 164"/>
          <p:cNvSpPr>
            <a:spLocks noChangeShapeType="1"/>
          </p:cNvSpPr>
          <p:nvPr/>
        </p:nvSpPr>
        <p:spPr bwMode="auto">
          <a:xfrm>
            <a:off x="4953000" y="4572000"/>
            <a:ext cx="152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89" name="Line 165"/>
          <p:cNvSpPr>
            <a:spLocks noChangeShapeType="1"/>
          </p:cNvSpPr>
          <p:nvPr/>
        </p:nvSpPr>
        <p:spPr bwMode="auto">
          <a:xfrm>
            <a:off x="6477000" y="3886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90" name="Line 166"/>
          <p:cNvSpPr>
            <a:spLocks noChangeShapeType="1"/>
          </p:cNvSpPr>
          <p:nvPr/>
        </p:nvSpPr>
        <p:spPr bwMode="auto">
          <a:xfrm>
            <a:off x="6477000" y="43434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91" name="Line 167"/>
          <p:cNvSpPr>
            <a:spLocks noChangeShapeType="1"/>
          </p:cNvSpPr>
          <p:nvPr/>
        </p:nvSpPr>
        <p:spPr bwMode="auto">
          <a:xfrm>
            <a:off x="5181600" y="1905000"/>
            <a:ext cx="0" cy="3048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92" name="Line 168"/>
          <p:cNvSpPr>
            <a:spLocks noChangeShapeType="1"/>
          </p:cNvSpPr>
          <p:nvPr/>
        </p:nvSpPr>
        <p:spPr bwMode="auto">
          <a:xfrm>
            <a:off x="2667000" y="4648200"/>
            <a:ext cx="0" cy="914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993" name="Oval 169"/>
          <p:cNvSpPr>
            <a:spLocks noChangeArrowheads="1"/>
          </p:cNvSpPr>
          <p:nvPr/>
        </p:nvSpPr>
        <p:spPr bwMode="auto">
          <a:xfrm>
            <a:off x="6629400" y="14478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994" name="Oval 170"/>
          <p:cNvSpPr>
            <a:spLocks noChangeArrowheads="1"/>
          </p:cNvSpPr>
          <p:nvPr/>
        </p:nvSpPr>
        <p:spPr bwMode="auto">
          <a:xfrm>
            <a:off x="6629400" y="9144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995" name="Oval 171"/>
          <p:cNvSpPr>
            <a:spLocks noChangeArrowheads="1"/>
          </p:cNvSpPr>
          <p:nvPr/>
        </p:nvSpPr>
        <p:spPr bwMode="auto">
          <a:xfrm>
            <a:off x="5943600" y="57912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996" name="Oval 172"/>
          <p:cNvSpPr>
            <a:spLocks noChangeArrowheads="1"/>
          </p:cNvSpPr>
          <p:nvPr/>
        </p:nvSpPr>
        <p:spPr bwMode="auto">
          <a:xfrm>
            <a:off x="5334000" y="43434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997" name="Oval 173"/>
          <p:cNvSpPr>
            <a:spLocks noChangeArrowheads="1"/>
          </p:cNvSpPr>
          <p:nvPr/>
        </p:nvSpPr>
        <p:spPr bwMode="auto">
          <a:xfrm>
            <a:off x="5943600" y="3810000"/>
            <a:ext cx="3810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685800" y="304800"/>
            <a:ext cx="80772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Adding the Jump Operation </a:t>
            </a:r>
          </a:p>
        </p:txBody>
      </p:sp>
      <p:grpSp>
        <p:nvGrpSpPr>
          <p:cNvPr id="36867" name="Group 5"/>
          <p:cNvGrpSpPr>
            <a:grpSpLocks/>
          </p:cNvGrpSpPr>
          <p:nvPr/>
        </p:nvGrpSpPr>
        <p:grpSpPr bwMode="auto">
          <a:xfrm>
            <a:off x="1752600" y="1066800"/>
            <a:ext cx="381000" cy="990600"/>
            <a:chOff x="1392" y="2880"/>
            <a:chExt cx="288" cy="480"/>
          </a:xfrm>
        </p:grpSpPr>
        <p:sp>
          <p:nvSpPr>
            <p:cNvPr id="37047" name="Line 6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048" name="Line 7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049" name="Line 8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050" name="Line 9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051" name="Line 10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052" name="Line 11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053" name="Line 12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6868" name="Rectangle 13"/>
          <p:cNvSpPr>
            <a:spLocks noChangeArrowheads="1"/>
          </p:cNvSpPr>
          <p:nvPr/>
        </p:nvSpPr>
        <p:spPr bwMode="auto">
          <a:xfrm>
            <a:off x="1052513" y="3733800"/>
            <a:ext cx="1447800" cy="14478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869" name="Rectangle 14"/>
          <p:cNvSpPr>
            <a:spLocks noChangeArrowheads="1"/>
          </p:cNvSpPr>
          <p:nvPr/>
        </p:nvSpPr>
        <p:spPr bwMode="auto">
          <a:xfrm>
            <a:off x="519113" y="4114800"/>
            <a:ext cx="228600" cy="8382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870" name="Line 15"/>
          <p:cNvSpPr>
            <a:spLocks noChangeShapeType="1"/>
          </p:cNvSpPr>
          <p:nvPr/>
        </p:nvSpPr>
        <p:spPr bwMode="auto">
          <a:xfrm>
            <a:off x="747713" y="44958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71" name="Line 16"/>
          <p:cNvSpPr>
            <a:spLocks noChangeShapeType="1"/>
          </p:cNvSpPr>
          <p:nvPr/>
        </p:nvSpPr>
        <p:spPr bwMode="auto">
          <a:xfrm>
            <a:off x="838200" y="1219200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72" name="Line 17"/>
          <p:cNvSpPr>
            <a:spLocks noChangeShapeType="1"/>
          </p:cNvSpPr>
          <p:nvPr/>
        </p:nvSpPr>
        <p:spPr bwMode="auto">
          <a:xfrm>
            <a:off x="1371600" y="1905000"/>
            <a:ext cx="381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73" name="Text Box 18"/>
          <p:cNvSpPr txBox="1">
            <a:spLocks noChangeArrowheads="1"/>
          </p:cNvSpPr>
          <p:nvPr/>
        </p:nvSpPr>
        <p:spPr bwMode="auto">
          <a:xfrm>
            <a:off x="976313" y="4267200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</a:t>
            </a:r>
          </a:p>
          <a:p>
            <a:r>
              <a:rPr lang="en-US" altLang="en-US" sz="1200" b="0"/>
              <a:t>Address</a:t>
            </a:r>
          </a:p>
        </p:txBody>
      </p:sp>
      <p:sp>
        <p:nvSpPr>
          <p:cNvPr id="36874" name="Text Box 19"/>
          <p:cNvSpPr txBox="1">
            <a:spLocks noChangeArrowheads="1"/>
          </p:cNvSpPr>
          <p:nvPr/>
        </p:nvSpPr>
        <p:spPr bwMode="auto">
          <a:xfrm>
            <a:off x="1738313" y="4343400"/>
            <a:ext cx="869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Instr[31-0]</a:t>
            </a:r>
          </a:p>
        </p:txBody>
      </p:sp>
      <p:sp>
        <p:nvSpPr>
          <p:cNvPr id="36875" name="Text Box 20"/>
          <p:cNvSpPr txBox="1">
            <a:spLocks noChangeArrowheads="1"/>
          </p:cNvSpPr>
          <p:nvPr/>
        </p:nvSpPr>
        <p:spPr bwMode="auto">
          <a:xfrm>
            <a:off x="1281113" y="3810000"/>
            <a:ext cx="973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Instruction</a:t>
            </a:r>
          </a:p>
          <a:p>
            <a:pPr algn="ctr"/>
            <a:r>
              <a:rPr lang="en-US" altLang="en-US" sz="1200"/>
              <a:t>Memory</a:t>
            </a:r>
          </a:p>
        </p:txBody>
      </p:sp>
      <p:sp>
        <p:nvSpPr>
          <p:cNvPr id="36876" name="Text Box 21"/>
          <p:cNvSpPr txBox="1">
            <a:spLocks noChangeArrowheads="1"/>
          </p:cNvSpPr>
          <p:nvPr/>
        </p:nvSpPr>
        <p:spPr bwMode="auto">
          <a:xfrm>
            <a:off x="1752600" y="14478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Add</a:t>
            </a:r>
          </a:p>
        </p:txBody>
      </p:sp>
      <p:sp>
        <p:nvSpPr>
          <p:cNvPr id="36877" name="Text Box 22"/>
          <p:cNvSpPr txBox="1">
            <a:spLocks noChangeArrowheads="1"/>
          </p:cNvSpPr>
          <p:nvPr/>
        </p:nvSpPr>
        <p:spPr bwMode="auto">
          <a:xfrm>
            <a:off x="442913" y="4343400"/>
            <a:ext cx="3952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PC</a:t>
            </a:r>
          </a:p>
        </p:txBody>
      </p:sp>
      <p:sp>
        <p:nvSpPr>
          <p:cNvPr id="36878" name="Line 23"/>
          <p:cNvSpPr>
            <a:spLocks noChangeShapeType="1"/>
          </p:cNvSpPr>
          <p:nvPr/>
        </p:nvSpPr>
        <p:spPr bwMode="auto">
          <a:xfrm>
            <a:off x="228600" y="762000"/>
            <a:ext cx="7620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79" name="Line 24"/>
          <p:cNvSpPr>
            <a:spLocks noChangeShapeType="1"/>
          </p:cNvSpPr>
          <p:nvPr/>
        </p:nvSpPr>
        <p:spPr bwMode="auto">
          <a:xfrm>
            <a:off x="214313" y="44958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0" name="Text Box 25"/>
          <p:cNvSpPr txBox="1">
            <a:spLocks noChangeArrowheads="1"/>
          </p:cNvSpPr>
          <p:nvPr/>
        </p:nvSpPr>
        <p:spPr bwMode="auto">
          <a:xfrm>
            <a:off x="1143000" y="1752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4</a:t>
            </a:r>
          </a:p>
        </p:txBody>
      </p:sp>
      <p:sp>
        <p:nvSpPr>
          <p:cNvPr id="36881" name="Rectangle 26"/>
          <p:cNvSpPr>
            <a:spLocks noChangeArrowheads="1"/>
          </p:cNvSpPr>
          <p:nvPr/>
        </p:nvSpPr>
        <p:spPr bwMode="auto">
          <a:xfrm>
            <a:off x="3505200" y="3733800"/>
            <a:ext cx="1447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882" name="Line 27"/>
          <p:cNvSpPr>
            <a:spLocks noChangeShapeType="1"/>
          </p:cNvSpPr>
          <p:nvPr/>
        </p:nvSpPr>
        <p:spPr bwMode="auto">
          <a:xfrm>
            <a:off x="2500313" y="4495800"/>
            <a:ext cx="152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3" name="Line 28"/>
          <p:cNvSpPr>
            <a:spLocks noChangeShapeType="1"/>
          </p:cNvSpPr>
          <p:nvPr/>
        </p:nvSpPr>
        <p:spPr bwMode="auto">
          <a:xfrm>
            <a:off x="2652713" y="4267200"/>
            <a:ext cx="852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4" name="Line 29"/>
          <p:cNvSpPr>
            <a:spLocks noChangeShapeType="1"/>
          </p:cNvSpPr>
          <p:nvPr/>
        </p:nvSpPr>
        <p:spPr bwMode="auto">
          <a:xfrm>
            <a:off x="2652713" y="4800600"/>
            <a:ext cx="471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5" name="Line 30"/>
          <p:cNvSpPr>
            <a:spLocks noChangeShapeType="1"/>
          </p:cNvSpPr>
          <p:nvPr/>
        </p:nvSpPr>
        <p:spPr bwMode="auto">
          <a:xfrm>
            <a:off x="8382000" y="4876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6" name="Line 31"/>
          <p:cNvSpPr>
            <a:spLocks noChangeShapeType="1"/>
          </p:cNvSpPr>
          <p:nvPr/>
        </p:nvSpPr>
        <p:spPr bwMode="auto">
          <a:xfrm>
            <a:off x="2652713" y="3886200"/>
            <a:ext cx="852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7" name="Line 32"/>
          <p:cNvSpPr>
            <a:spLocks noChangeShapeType="1"/>
          </p:cNvSpPr>
          <p:nvPr/>
        </p:nvSpPr>
        <p:spPr bwMode="auto">
          <a:xfrm>
            <a:off x="4953000" y="4114800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8" name="Line 33"/>
          <p:cNvSpPr>
            <a:spLocks noChangeShapeType="1"/>
          </p:cNvSpPr>
          <p:nvPr/>
        </p:nvSpPr>
        <p:spPr bwMode="auto">
          <a:xfrm>
            <a:off x="5105400" y="472440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9" name="Line 34"/>
          <p:cNvSpPr>
            <a:spLocks noChangeShapeType="1"/>
          </p:cNvSpPr>
          <p:nvPr/>
        </p:nvSpPr>
        <p:spPr bwMode="auto">
          <a:xfrm>
            <a:off x="6477000" y="5867400"/>
            <a:ext cx="193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90" name="Line 35"/>
          <p:cNvSpPr>
            <a:spLocks noChangeShapeType="1"/>
          </p:cNvSpPr>
          <p:nvPr/>
        </p:nvSpPr>
        <p:spPr bwMode="auto">
          <a:xfrm>
            <a:off x="6324600" y="4495800"/>
            <a:ext cx="17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91" name="Text Box 36"/>
          <p:cNvSpPr txBox="1">
            <a:spLocks noChangeArrowheads="1"/>
          </p:cNvSpPr>
          <p:nvPr/>
        </p:nvSpPr>
        <p:spPr bwMode="auto">
          <a:xfrm>
            <a:off x="3429000" y="48768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Data</a:t>
            </a:r>
          </a:p>
        </p:txBody>
      </p:sp>
      <p:sp>
        <p:nvSpPr>
          <p:cNvPr id="36892" name="Text Box 37"/>
          <p:cNvSpPr txBox="1">
            <a:spLocks noChangeArrowheads="1"/>
          </p:cNvSpPr>
          <p:nvPr/>
        </p:nvSpPr>
        <p:spPr bwMode="auto">
          <a:xfrm>
            <a:off x="3429000" y="37338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1</a:t>
            </a:r>
          </a:p>
        </p:txBody>
      </p:sp>
      <p:sp>
        <p:nvSpPr>
          <p:cNvPr id="36893" name="Text Box 38"/>
          <p:cNvSpPr txBox="1">
            <a:spLocks noChangeArrowheads="1"/>
          </p:cNvSpPr>
          <p:nvPr/>
        </p:nvSpPr>
        <p:spPr bwMode="auto">
          <a:xfrm>
            <a:off x="3429000" y="4114800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Addr 2</a:t>
            </a:r>
          </a:p>
        </p:txBody>
      </p:sp>
      <p:sp>
        <p:nvSpPr>
          <p:cNvPr id="36894" name="Text Box 39"/>
          <p:cNvSpPr txBox="1">
            <a:spLocks noChangeArrowheads="1"/>
          </p:cNvSpPr>
          <p:nvPr/>
        </p:nvSpPr>
        <p:spPr bwMode="auto">
          <a:xfrm>
            <a:off x="3429000" y="44958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Addr</a:t>
            </a:r>
          </a:p>
        </p:txBody>
      </p:sp>
      <p:sp>
        <p:nvSpPr>
          <p:cNvPr id="36895" name="Text Box 40"/>
          <p:cNvSpPr txBox="1">
            <a:spLocks noChangeArrowheads="1"/>
          </p:cNvSpPr>
          <p:nvPr/>
        </p:nvSpPr>
        <p:spPr bwMode="auto">
          <a:xfrm>
            <a:off x="3752850" y="3962400"/>
            <a:ext cx="7921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Register</a:t>
            </a:r>
          </a:p>
          <a:p>
            <a:pPr algn="ctr"/>
            <a:endParaRPr lang="en-US" altLang="en-US" sz="1200"/>
          </a:p>
          <a:p>
            <a:pPr algn="ctr"/>
            <a:r>
              <a:rPr lang="en-US" altLang="en-US" sz="1200"/>
              <a:t>File</a:t>
            </a:r>
          </a:p>
        </p:txBody>
      </p:sp>
      <p:sp>
        <p:nvSpPr>
          <p:cNvPr id="36896" name="Text Box 41"/>
          <p:cNvSpPr txBox="1">
            <a:spLocks noChangeArrowheads="1"/>
          </p:cNvSpPr>
          <p:nvPr/>
        </p:nvSpPr>
        <p:spPr bwMode="auto">
          <a:xfrm>
            <a:off x="4343400" y="38862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1</a:t>
            </a:r>
          </a:p>
        </p:txBody>
      </p:sp>
      <p:sp>
        <p:nvSpPr>
          <p:cNvPr id="36897" name="Text Box 42"/>
          <p:cNvSpPr txBox="1">
            <a:spLocks noChangeArrowheads="1"/>
          </p:cNvSpPr>
          <p:nvPr/>
        </p:nvSpPr>
        <p:spPr bwMode="auto">
          <a:xfrm>
            <a:off x="4368800" y="45720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Read</a:t>
            </a:r>
          </a:p>
          <a:p>
            <a:pPr algn="r"/>
            <a:r>
              <a:rPr lang="en-US" altLang="en-US" sz="1200" b="0"/>
              <a:t> Data 2</a:t>
            </a:r>
          </a:p>
        </p:txBody>
      </p:sp>
      <p:sp>
        <p:nvSpPr>
          <p:cNvPr id="36898" name="Freeform 43"/>
          <p:cNvSpPr>
            <a:spLocks/>
          </p:cNvSpPr>
          <p:nvPr/>
        </p:nvSpPr>
        <p:spPr bwMode="auto">
          <a:xfrm>
            <a:off x="5791200" y="3810000"/>
            <a:ext cx="533400" cy="1295400"/>
          </a:xfrm>
          <a:custGeom>
            <a:avLst/>
            <a:gdLst>
              <a:gd name="T0" fmla="*/ 0 w 388"/>
              <a:gd name="T1" fmla="*/ 0 h 1099"/>
              <a:gd name="T2" fmla="*/ 0 w 388"/>
              <a:gd name="T3" fmla="*/ 2147483646 h 1099"/>
              <a:gd name="T4" fmla="*/ 2147483646 w 388"/>
              <a:gd name="T5" fmla="*/ 2147483646 h 1099"/>
              <a:gd name="T6" fmla="*/ 0 w 388"/>
              <a:gd name="T7" fmla="*/ 2147483646 h 1099"/>
              <a:gd name="T8" fmla="*/ 0 w 388"/>
              <a:gd name="T9" fmla="*/ 2147483646 h 1099"/>
              <a:gd name="T10" fmla="*/ 2147483646 w 388"/>
              <a:gd name="T11" fmla="*/ 2147483646 h 1099"/>
              <a:gd name="T12" fmla="*/ 2147483646 w 388"/>
              <a:gd name="T13" fmla="*/ 2147483646 h 1099"/>
              <a:gd name="T14" fmla="*/ 0 w 388"/>
              <a:gd name="T15" fmla="*/ 0 h 109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8"/>
              <a:gd name="T25" fmla="*/ 0 h 1099"/>
              <a:gd name="T26" fmla="*/ 388 w 388"/>
              <a:gd name="T27" fmla="*/ 1099 h 109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8" h="1099">
                <a:moveTo>
                  <a:pt x="0" y="0"/>
                </a:moveTo>
                <a:lnTo>
                  <a:pt x="0" y="427"/>
                </a:lnTo>
                <a:lnTo>
                  <a:pt x="111" y="553"/>
                </a:lnTo>
                <a:lnTo>
                  <a:pt x="0" y="671"/>
                </a:lnTo>
                <a:lnTo>
                  <a:pt x="0" y="1098"/>
                </a:lnTo>
                <a:lnTo>
                  <a:pt x="387" y="790"/>
                </a:lnTo>
                <a:lnTo>
                  <a:pt x="387" y="30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99" name="Rectangle 44"/>
          <p:cNvSpPr>
            <a:spLocks noChangeArrowheads="1"/>
          </p:cNvSpPr>
          <p:nvPr/>
        </p:nvSpPr>
        <p:spPr bwMode="auto">
          <a:xfrm>
            <a:off x="5892800" y="4419600"/>
            <a:ext cx="5064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ALU</a:t>
            </a:r>
          </a:p>
        </p:txBody>
      </p:sp>
      <p:sp>
        <p:nvSpPr>
          <p:cNvPr id="36900" name="Rectangle 45"/>
          <p:cNvSpPr>
            <a:spLocks noChangeArrowheads="1"/>
          </p:cNvSpPr>
          <p:nvPr/>
        </p:nvSpPr>
        <p:spPr bwMode="auto">
          <a:xfrm>
            <a:off x="5791200" y="34290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ovf</a:t>
            </a:r>
          </a:p>
        </p:txBody>
      </p:sp>
      <p:sp>
        <p:nvSpPr>
          <p:cNvPr id="36901" name="Rectangle 46"/>
          <p:cNvSpPr>
            <a:spLocks noChangeArrowheads="1"/>
          </p:cNvSpPr>
          <p:nvPr/>
        </p:nvSpPr>
        <p:spPr bwMode="auto">
          <a:xfrm>
            <a:off x="5943600" y="4038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rgbClr val="000000"/>
                </a:solidFill>
              </a:rPr>
              <a:t>zero</a:t>
            </a:r>
          </a:p>
        </p:txBody>
      </p:sp>
      <p:sp>
        <p:nvSpPr>
          <p:cNvPr id="36902" name="Line 47"/>
          <p:cNvSpPr>
            <a:spLocks noChangeShapeType="1"/>
          </p:cNvSpPr>
          <p:nvPr/>
        </p:nvSpPr>
        <p:spPr bwMode="auto">
          <a:xfrm>
            <a:off x="6096000" y="4876800"/>
            <a:ext cx="0" cy="533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03" name="Line 48"/>
          <p:cNvSpPr>
            <a:spLocks noChangeShapeType="1"/>
          </p:cNvSpPr>
          <p:nvPr/>
        </p:nvSpPr>
        <p:spPr bwMode="auto">
          <a:xfrm>
            <a:off x="4191000" y="3124200"/>
            <a:ext cx="0" cy="609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04" name="Rectangle 49"/>
          <p:cNvSpPr>
            <a:spLocks noChangeArrowheads="1"/>
          </p:cNvSpPr>
          <p:nvPr/>
        </p:nvSpPr>
        <p:spPr bwMode="auto">
          <a:xfrm>
            <a:off x="4191000" y="31242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RegWrite</a:t>
            </a:r>
          </a:p>
        </p:txBody>
      </p:sp>
      <p:sp>
        <p:nvSpPr>
          <p:cNvPr id="36905" name="Line 50"/>
          <p:cNvSpPr>
            <a:spLocks noChangeShapeType="1"/>
          </p:cNvSpPr>
          <p:nvPr/>
        </p:nvSpPr>
        <p:spPr bwMode="auto">
          <a:xfrm flipV="1">
            <a:off x="5943600" y="3657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06" name="Line 51"/>
          <p:cNvSpPr>
            <a:spLocks noChangeShapeType="1"/>
          </p:cNvSpPr>
          <p:nvPr/>
        </p:nvSpPr>
        <p:spPr bwMode="auto">
          <a:xfrm flipV="1">
            <a:off x="6248400" y="2362200"/>
            <a:ext cx="0" cy="1752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07" name="Line 52"/>
          <p:cNvSpPr>
            <a:spLocks noChangeShapeType="1"/>
          </p:cNvSpPr>
          <p:nvPr/>
        </p:nvSpPr>
        <p:spPr bwMode="auto">
          <a:xfrm>
            <a:off x="8991600" y="46482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08" name="Rectangle 53"/>
          <p:cNvSpPr>
            <a:spLocks noChangeArrowheads="1"/>
          </p:cNvSpPr>
          <p:nvPr/>
        </p:nvSpPr>
        <p:spPr bwMode="auto">
          <a:xfrm>
            <a:off x="6858000" y="3733800"/>
            <a:ext cx="1447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909" name="Line 54"/>
          <p:cNvSpPr>
            <a:spLocks noChangeShapeType="1"/>
          </p:cNvSpPr>
          <p:nvPr/>
        </p:nvSpPr>
        <p:spPr bwMode="auto">
          <a:xfrm>
            <a:off x="8305800" y="4495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10" name="Line 55"/>
          <p:cNvSpPr>
            <a:spLocks noChangeShapeType="1"/>
          </p:cNvSpPr>
          <p:nvPr/>
        </p:nvSpPr>
        <p:spPr bwMode="auto">
          <a:xfrm>
            <a:off x="6477000" y="4038600"/>
            <a:ext cx="4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11" name="Line 56"/>
          <p:cNvSpPr>
            <a:spLocks noChangeShapeType="1"/>
          </p:cNvSpPr>
          <p:nvPr/>
        </p:nvSpPr>
        <p:spPr bwMode="auto">
          <a:xfrm>
            <a:off x="6629400" y="4876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12" name="Text Box 57"/>
          <p:cNvSpPr txBox="1">
            <a:spLocks noChangeArrowheads="1"/>
          </p:cNvSpPr>
          <p:nvPr/>
        </p:nvSpPr>
        <p:spPr bwMode="auto">
          <a:xfrm>
            <a:off x="6781800" y="4191000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/>
              <a:t>Data</a:t>
            </a:r>
          </a:p>
          <a:p>
            <a:pPr algn="ctr"/>
            <a:r>
              <a:rPr lang="en-US" altLang="en-US" sz="1200"/>
              <a:t>Memory</a:t>
            </a:r>
          </a:p>
        </p:txBody>
      </p:sp>
      <p:sp>
        <p:nvSpPr>
          <p:cNvPr id="36913" name="Text Box 58"/>
          <p:cNvSpPr txBox="1">
            <a:spLocks noChangeArrowheads="1"/>
          </p:cNvSpPr>
          <p:nvPr/>
        </p:nvSpPr>
        <p:spPr bwMode="auto">
          <a:xfrm>
            <a:off x="6781800" y="3886200"/>
            <a:ext cx="741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Address</a:t>
            </a:r>
          </a:p>
        </p:txBody>
      </p:sp>
      <p:sp>
        <p:nvSpPr>
          <p:cNvPr id="36914" name="Text Box 59"/>
          <p:cNvSpPr txBox="1">
            <a:spLocks noChangeArrowheads="1"/>
          </p:cNvSpPr>
          <p:nvPr/>
        </p:nvSpPr>
        <p:spPr bwMode="auto">
          <a:xfrm>
            <a:off x="6781800" y="4724400"/>
            <a:ext cx="903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Write Data</a:t>
            </a:r>
          </a:p>
        </p:txBody>
      </p:sp>
      <p:sp>
        <p:nvSpPr>
          <p:cNvPr id="36915" name="Text Box 60"/>
          <p:cNvSpPr txBox="1">
            <a:spLocks noChangeArrowheads="1"/>
          </p:cNvSpPr>
          <p:nvPr/>
        </p:nvSpPr>
        <p:spPr bwMode="auto">
          <a:xfrm>
            <a:off x="7467600" y="4343400"/>
            <a:ext cx="909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Read Data</a:t>
            </a:r>
          </a:p>
        </p:txBody>
      </p:sp>
      <p:sp>
        <p:nvSpPr>
          <p:cNvPr id="36916" name="Line 61"/>
          <p:cNvSpPr>
            <a:spLocks noChangeShapeType="1"/>
          </p:cNvSpPr>
          <p:nvPr/>
        </p:nvSpPr>
        <p:spPr bwMode="auto">
          <a:xfrm>
            <a:off x="7543800" y="2819400"/>
            <a:ext cx="0" cy="914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17" name="Rectangle 62"/>
          <p:cNvSpPr>
            <a:spLocks noChangeArrowheads="1"/>
          </p:cNvSpPr>
          <p:nvPr/>
        </p:nvSpPr>
        <p:spPr bwMode="auto">
          <a:xfrm>
            <a:off x="6553200" y="25908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MemWrite</a:t>
            </a:r>
          </a:p>
        </p:txBody>
      </p:sp>
      <p:sp>
        <p:nvSpPr>
          <p:cNvPr id="36918" name="Rectangle 63"/>
          <p:cNvSpPr>
            <a:spLocks noChangeArrowheads="1"/>
          </p:cNvSpPr>
          <p:nvPr/>
        </p:nvSpPr>
        <p:spPr bwMode="auto">
          <a:xfrm>
            <a:off x="7848600" y="22860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MemRead</a:t>
            </a:r>
          </a:p>
        </p:txBody>
      </p:sp>
      <p:sp>
        <p:nvSpPr>
          <p:cNvPr id="36919" name="Line 64"/>
          <p:cNvSpPr>
            <a:spLocks noChangeShapeType="1"/>
          </p:cNvSpPr>
          <p:nvPr/>
        </p:nvSpPr>
        <p:spPr bwMode="auto">
          <a:xfrm>
            <a:off x="7543800" y="5181600"/>
            <a:ext cx="0" cy="304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20" name="Line 65"/>
          <p:cNvSpPr>
            <a:spLocks noChangeShapeType="1"/>
          </p:cNvSpPr>
          <p:nvPr/>
        </p:nvSpPr>
        <p:spPr bwMode="auto">
          <a:xfrm>
            <a:off x="3276600" y="6629400"/>
            <a:ext cx="571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21" name="Line 66"/>
          <p:cNvSpPr>
            <a:spLocks noChangeShapeType="1"/>
          </p:cNvSpPr>
          <p:nvPr/>
        </p:nvSpPr>
        <p:spPr bwMode="auto">
          <a:xfrm>
            <a:off x="5054600" y="5334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22" name="Line 67"/>
          <p:cNvSpPr>
            <a:spLocks noChangeShapeType="1"/>
          </p:cNvSpPr>
          <p:nvPr/>
        </p:nvSpPr>
        <p:spPr bwMode="auto">
          <a:xfrm>
            <a:off x="4811713" y="5715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23" name="Oval 68"/>
          <p:cNvSpPr>
            <a:spLocks noChangeArrowheads="1"/>
          </p:cNvSpPr>
          <p:nvPr/>
        </p:nvSpPr>
        <p:spPr bwMode="auto">
          <a:xfrm>
            <a:off x="4202113" y="5334000"/>
            <a:ext cx="609600" cy="838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924" name="Rectangle 69"/>
          <p:cNvSpPr>
            <a:spLocks noChangeArrowheads="1"/>
          </p:cNvSpPr>
          <p:nvPr/>
        </p:nvSpPr>
        <p:spPr bwMode="auto">
          <a:xfrm>
            <a:off x="4252913" y="5486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000000"/>
                </a:solidFill>
              </a:rPr>
              <a:t>Sign</a:t>
            </a:r>
          </a:p>
          <a:p>
            <a:pPr algn="ctr"/>
            <a:r>
              <a:rPr lang="en-US" altLang="en-US" sz="1200">
                <a:solidFill>
                  <a:srgbClr val="000000"/>
                </a:solidFill>
              </a:rPr>
              <a:t>Extend</a:t>
            </a:r>
          </a:p>
        </p:txBody>
      </p:sp>
      <p:sp>
        <p:nvSpPr>
          <p:cNvPr id="36925" name="Line 70"/>
          <p:cNvSpPr>
            <a:spLocks noChangeShapeType="1"/>
          </p:cNvSpPr>
          <p:nvPr/>
        </p:nvSpPr>
        <p:spPr bwMode="auto">
          <a:xfrm>
            <a:off x="2640013" y="5715000"/>
            <a:ext cx="156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26" name="Line 71"/>
          <p:cNvSpPr>
            <a:spLocks noChangeShapeType="1"/>
          </p:cNvSpPr>
          <p:nvPr/>
        </p:nvSpPr>
        <p:spPr bwMode="auto">
          <a:xfrm>
            <a:off x="3871913" y="56388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27" name="Line 72"/>
          <p:cNvSpPr>
            <a:spLocks noChangeShapeType="1"/>
          </p:cNvSpPr>
          <p:nvPr/>
        </p:nvSpPr>
        <p:spPr bwMode="auto">
          <a:xfrm>
            <a:off x="4887913" y="56388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28" name="Text Box 73"/>
          <p:cNvSpPr txBox="1">
            <a:spLocks noChangeArrowheads="1"/>
          </p:cNvSpPr>
          <p:nvPr/>
        </p:nvSpPr>
        <p:spPr bwMode="auto">
          <a:xfrm>
            <a:off x="3871913" y="57150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16</a:t>
            </a:r>
          </a:p>
        </p:txBody>
      </p:sp>
      <p:sp>
        <p:nvSpPr>
          <p:cNvPr id="36929" name="Text Box 74"/>
          <p:cNvSpPr txBox="1">
            <a:spLocks noChangeArrowheads="1"/>
          </p:cNvSpPr>
          <p:nvPr/>
        </p:nvSpPr>
        <p:spPr bwMode="auto">
          <a:xfrm>
            <a:off x="4876800" y="5715000"/>
            <a:ext cx="354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32</a:t>
            </a:r>
          </a:p>
        </p:txBody>
      </p:sp>
      <p:sp>
        <p:nvSpPr>
          <p:cNvPr id="36930" name="Line 75"/>
          <p:cNvSpPr>
            <a:spLocks noChangeShapeType="1"/>
          </p:cNvSpPr>
          <p:nvPr/>
        </p:nvSpPr>
        <p:spPr bwMode="auto">
          <a:xfrm>
            <a:off x="5054600" y="4724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31" name="Line 76"/>
          <p:cNvSpPr>
            <a:spLocks noChangeShapeType="1"/>
          </p:cNvSpPr>
          <p:nvPr/>
        </p:nvSpPr>
        <p:spPr bwMode="auto">
          <a:xfrm>
            <a:off x="8382000" y="48768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32" name="Line 77"/>
          <p:cNvSpPr>
            <a:spLocks noChangeShapeType="1"/>
          </p:cNvSpPr>
          <p:nvPr/>
        </p:nvSpPr>
        <p:spPr bwMode="auto">
          <a:xfrm>
            <a:off x="5181600" y="5105400"/>
            <a:ext cx="17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33" name="Line 78"/>
          <p:cNvSpPr>
            <a:spLocks noChangeShapeType="1"/>
          </p:cNvSpPr>
          <p:nvPr/>
        </p:nvSpPr>
        <p:spPr bwMode="auto">
          <a:xfrm>
            <a:off x="3276600" y="5029200"/>
            <a:ext cx="25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34" name="AutoShape 79"/>
          <p:cNvSpPr>
            <a:spLocks noChangeArrowheads="1"/>
          </p:cNvSpPr>
          <p:nvPr/>
        </p:nvSpPr>
        <p:spPr bwMode="auto">
          <a:xfrm rot="-5400000">
            <a:off x="8382000" y="4572000"/>
            <a:ext cx="6858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935" name="Line 80"/>
          <p:cNvSpPr>
            <a:spLocks noChangeShapeType="1"/>
          </p:cNvSpPr>
          <p:nvPr/>
        </p:nvSpPr>
        <p:spPr bwMode="auto">
          <a:xfrm>
            <a:off x="8839200" y="4648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36" name="AutoShape 81"/>
          <p:cNvSpPr>
            <a:spLocks noChangeArrowheads="1"/>
          </p:cNvSpPr>
          <p:nvPr/>
        </p:nvSpPr>
        <p:spPr bwMode="auto">
          <a:xfrm rot="-5400000">
            <a:off x="5092700" y="4762500"/>
            <a:ext cx="7620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937" name="Line 82"/>
          <p:cNvSpPr>
            <a:spLocks noChangeShapeType="1"/>
          </p:cNvSpPr>
          <p:nvPr/>
        </p:nvSpPr>
        <p:spPr bwMode="auto">
          <a:xfrm>
            <a:off x="5588000" y="4876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38" name="Line 83"/>
          <p:cNvSpPr>
            <a:spLocks noChangeShapeType="1"/>
          </p:cNvSpPr>
          <p:nvPr/>
        </p:nvSpPr>
        <p:spPr bwMode="auto">
          <a:xfrm>
            <a:off x="3276600" y="50292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39" name="Line 84"/>
          <p:cNvSpPr>
            <a:spLocks noChangeShapeType="1"/>
          </p:cNvSpPr>
          <p:nvPr/>
        </p:nvSpPr>
        <p:spPr bwMode="auto">
          <a:xfrm>
            <a:off x="8686800" y="2667000"/>
            <a:ext cx="0" cy="1752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40" name="Rectangle 85"/>
          <p:cNvSpPr>
            <a:spLocks noChangeArrowheads="1"/>
          </p:cNvSpPr>
          <p:nvPr/>
        </p:nvSpPr>
        <p:spPr bwMode="auto">
          <a:xfrm>
            <a:off x="7162800" y="2438400"/>
            <a:ext cx="9255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MemtoReg</a:t>
            </a:r>
          </a:p>
        </p:txBody>
      </p:sp>
      <p:sp>
        <p:nvSpPr>
          <p:cNvPr id="36941" name="Rectangle 86"/>
          <p:cNvSpPr>
            <a:spLocks noChangeArrowheads="1"/>
          </p:cNvSpPr>
          <p:nvPr/>
        </p:nvSpPr>
        <p:spPr bwMode="auto">
          <a:xfrm>
            <a:off x="4343400" y="2743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ALUSrc</a:t>
            </a:r>
          </a:p>
        </p:txBody>
      </p:sp>
      <p:sp>
        <p:nvSpPr>
          <p:cNvPr id="36942" name="Oval 87"/>
          <p:cNvSpPr>
            <a:spLocks noChangeArrowheads="1"/>
          </p:cNvSpPr>
          <p:nvPr/>
        </p:nvSpPr>
        <p:spPr bwMode="auto">
          <a:xfrm>
            <a:off x="5410200" y="1752600"/>
            <a:ext cx="4572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943" name="Rectangle 88"/>
          <p:cNvSpPr>
            <a:spLocks noChangeArrowheads="1"/>
          </p:cNvSpPr>
          <p:nvPr/>
        </p:nvSpPr>
        <p:spPr bwMode="auto">
          <a:xfrm>
            <a:off x="5410200" y="175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Shift</a:t>
            </a:r>
          </a:p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left 2</a:t>
            </a:r>
          </a:p>
        </p:txBody>
      </p:sp>
      <p:sp>
        <p:nvSpPr>
          <p:cNvPr id="36944" name="Line 89"/>
          <p:cNvSpPr>
            <a:spLocks noChangeShapeType="1"/>
          </p:cNvSpPr>
          <p:nvPr/>
        </p:nvSpPr>
        <p:spPr bwMode="auto">
          <a:xfrm>
            <a:off x="5181600" y="2057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45" name="Line 90"/>
          <p:cNvSpPr>
            <a:spLocks noChangeShapeType="1"/>
          </p:cNvSpPr>
          <p:nvPr/>
        </p:nvSpPr>
        <p:spPr bwMode="auto">
          <a:xfrm>
            <a:off x="4419600" y="1600200"/>
            <a:ext cx="1690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36946" name="Group 91"/>
          <p:cNvGrpSpPr>
            <a:grpSpLocks/>
          </p:cNvGrpSpPr>
          <p:nvPr/>
        </p:nvGrpSpPr>
        <p:grpSpPr bwMode="auto">
          <a:xfrm>
            <a:off x="6096000" y="1295400"/>
            <a:ext cx="381000" cy="914400"/>
            <a:chOff x="1392" y="2880"/>
            <a:chExt cx="288" cy="480"/>
          </a:xfrm>
        </p:grpSpPr>
        <p:sp>
          <p:nvSpPr>
            <p:cNvPr id="37040" name="Line 92"/>
            <p:cNvSpPr>
              <a:spLocks noChangeShapeType="1"/>
            </p:cNvSpPr>
            <p:nvPr/>
          </p:nvSpPr>
          <p:spPr bwMode="auto">
            <a:xfrm>
              <a:off x="1392" y="3072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041" name="Line 93"/>
            <p:cNvSpPr>
              <a:spLocks noChangeShapeType="1"/>
            </p:cNvSpPr>
            <p:nvPr/>
          </p:nvSpPr>
          <p:spPr bwMode="auto">
            <a:xfrm flipH="1">
              <a:off x="1392" y="3120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042" name="Line 94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043" name="Line 95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044" name="Line 96"/>
            <p:cNvSpPr>
              <a:spLocks noChangeShapeType="1"/>
            </p:cNvSpPr>
            <p:nvPr/>
          </p:nvSpPr>
          <p:spPr bwMode="auto">
            <a:xfrm flipV="1">
              <a:off x="1392" y="3216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045" name="Line 97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046" name="Line 98"/>
            <p:cNvSpPr>
              <a:spLocks noChangeShapeType="1"/>
            </p:cNvSpPr>
            <p:nvPr/>
          </p:nvSpPr>
          <p:spPr bwMode="auto">
            <a:xfrm>
              <a:off x="1392" y="2880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6947" name="Text Box 99"/>
          <p:cNvSpPr txBox="1">
            <a:spLocks noChangeArrowheads="1"/>
          </p:cNvSpPr>
          <p:nvPr/>
        </p:nvSpPr>
        <p:spPr bwMode="auto">
          <a:xfrm>
            <a:off x="6096000" y="16002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Add</a:t>
            </a:r>
          </a:p>
        </p:txBody>
      </p:sp>
      <p:sp>
        <p:nvSpPr>
          <p:cNvPr id="36948" name="Line 100"/>
          <p:cNvSpPr>
            <a:spLocks noChangeShapeType="1"/>
          </p:cNvSpPr>
          <p:nvPr/>
        </p:nvSpPr>
        <p:spPr bwMode="auto">
          <a:xfrm>
            <a:off x="5853113" y="2057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49" name="Line 101"/>
          <p:cNvSpPr>
            <a:spLocks noChangeShapeType="1"/>
          </p:cNvSpPr>
          <p:nvPr/>
        </p:nvSpPr>
        <p:spPr bwMode="auto">
          <a:xfrm>
            <a:off x="6477000" y="1752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50" name="Line 102"/>
          <p:cNvSpPr>
            <a:spLocks noChangeShapeType="1"/>
          </p:cNvSpPr>
          <p:nvPr/>
        </p:nvSpPr>
        <p:spPr bwMode="auto">
          <a:xfrm>
            <a:off x="838200" y="1219200"/>
            <a:ext cx="0" cy="3276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51" name="AutoShape 103"/>
          <p:cNvSpPr>
            <a:spLocks noChangeArrowheads="1"/>
          </p:cNvSpPr>
          <p:nvPr/>
        </p:nvSpPr>
        <p:spPr bwMode="auto">
          <a:xfrm rot="-5400000">
            <a:off x="6400800" y="1371600"/>
            <a:ext cx="8382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952" name="Line 104"/>
          <p:cNvSpPr>
            <a:spLocks noChangeShapeType="1"/>
          </p:cNvSpPr>
          <p:nvPr/>
        </p:nvSpPr>
        <p:spPr bwMode="auto">
          <a:xfrm>
            <a:off x="5181600" y="1219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53" name="Line 105"/>
          <p:cNvSpPr>
            <a:spLocks noChangeShapeType="1"/>
          </p:cNvSpPr>
          <p:nvPr/>
        </p:nvSpPr>
        <p:spPr bwMode="auto">
          <a:xfrm>
            <a:off x="5181600" y="1219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54" name="Line 106"/>
          <p:cNvSpPr>
            <a:spLocks noChangeShapeType="1"/>
          </p:cNvSpPr>
          <p:nvPr/>
        </p:nvSpPr>
        <p:spPr bwMode="auto">
          <a:xfrm>
            <a:off x="6934200" y="1524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55" name="Line 107"/>
          <p:cNvSpPr>
            <a:spLocks noChangeShapeType="1"/>
          </p:cNvSpPr>
          <p:nvPr/>
        </p:nvSpPr>
        <p:spPr bwMode="auto">
          <a:xfrm>
            <a:off x="6858000" y="1752600"/>
            <a:ext cx="0" cy="533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56" name="Rectangle 108"/>
          <p:cNvSpPr>
            <a:spLocks noChangeArrowheads="1"/>
          </p:cNvSpPr>
          <p:nvPr/>
        </p:nvSpPr>
        <p:spPr bwMode="auto">
          <a:xfrm>
            <a:off x="6858000" y="1905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PCSrc</a:t>
            </a:r>
          </a:p>
        </p:txBody>
      </p:sp>
      <p:sp>
        <p:nvSpPr>
          <p:cNvPr id="36957" name="Line 109"/>
          <p:cNvSpPr>
            <a:spLocks noChangeShapeType="1"/>
          </p:cNvSpPr>
          <p:nvPr/>
        </p:nvSpPr>
        <p:spPr bwMode="auto">
          <a:xfrm>
            <a:off x="6629400" y="4876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58" name="AutoShape 110"/>
          <p:cNvSpPr>
            <a:spLocks noChangeArrowheads="1"/>
          </p:cNvSpPr>
          <p:nvPr/>
        </p:nvSpPr>
        <p:spPr bwMode="auto">
          <a:xfrm rot="-5400000">
            <a:off x="2933700" y="4533900"/>
            <a:ext cx="6096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1712886253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959" name="Line 111"/>
          <p:cNvSpPr>
            <a:spLocks noChangeShapeType="1"/>
          </p:cNvSpPr>
          <p:nvPr/>
        </p:nvSpPr>
        <p:spPr bwMode="auto">
          <a:xfrm>
            <a:off x="3352800" y="4648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60" name="Line 112"/>
          <p:cNvSpPr>
            <a:spLocks noChangeShapeType="1"/>
          </p:cNvSpPr>
          <p:nvPr/>
        </p:nvSpPr>
        <p:spPr bwMode="auto">
          <a:xfrm>
            <a:off x="2957513" y="4267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61" name="Line 113"/>
          <p:cNvSpPr>
            <a:spLocks noChangeShapeType="1"/>
          </p:cNvSpPr>
          <p:nvPr/>
        </p:nvSpPr>
        <p:spPr bwMode="auto">
          <a:xfrm>
            <a:off x="2957513" y="4495800"/>
            <a:ext cx="1666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62" name="Line 114"/>
          <p:cNvSpPr>
            <a:spLocks noChangeShapeType="1"/>
          </p:cNvSpPr>
          <p:nvPr/>
        </p:nvSpPr>
        <p:spPr bwMode="auto">
          <a:xfrm>
            <a:off x="3200400" y="3124200"/>
            <a:ext cx="0" cy="1295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63" name="Rectangle 115"/>
          <p:cNvSpPr>
            <a:spLocks noChangeArrowheads="1"/>
          </p:cNvSpPr>
          <p:nvPr/>
        </p:nvSpPr>
        <p:spPr bwMode="auto">
          <a:xfrm>
            <a:off x="2667000" y="32766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RegDst</a:t>
            </a:r>
          </a:p>
        </p:txBody>
      </p:sp>
      <p:sp>
        <p:nvSpPr>
          <p:cNvPr id="36964" name="Oval 116"/>
          <p:cNvSpPr>
            <a:spLocks noChangeArrowheads="1"/>
          </p:cNvSpPr>
          <p:nvPr/>
        </p:nvSpPr>
        <p:spPr bwMode="auto">
          <a:xfrm>
            <a:off x="5791200" y="5410200"/>
            <a:ext cx="609600" cy="7620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965" name="Rectangle 117"/>
          <p:cNvSpPr>
            <a:spLocks noChangeArrowheads="1"/>
          </p:cNvSpPr>
          <p:nvPr/>
        </p:nvSpPr>
        <p:spPr bwMode="auto">
          <a:xfrm>
            <a:off x="5867400" y="5562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accent1"/>
                </a:solidFill>
              </a:rPr>
              <a:t>ALU</a:t>
            </a:r>
          </a:p>
          <a:p>
            <a:pPr algn="ctr"/>
            <a:r>
              <a:rPr lang="en-US" altLang="en-US" sz="1200">
                <a:solidFill>
                  <a:schemeClr val="accent1"/>
                </a:solidFill>
              </a:rPr>
              <a:t>control</a:t>
            </a:r>
          </a:p>
        </p:txBody>
      </p:sp>
      <p:sp>
        <p:nvSpPr>
          <p:cNvPr id="36966" name="Line 118"/>
          <p:cNvSpPr>
            <a:spLocks noChangeShapeType="1"/>
          </p:cNvSpPr>
          <p:nvPr/>
        </p:nvSpPr>
        <p:spPr bwMode="auto">
          <a:xfrm>
            <a:off x="3657600" y="63246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67" name="Line 119"/>
          <p:cNvSpPr>
            <a:spLocks noChangeShapeType="1"/>
          </p:cNvSpPr>
          <p:nvPr/>
        </p:nvSpPr>
        <p:spPr bwMode="auto">
          <a:xfrm>
            <a:off x="5548313" y="5638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68" name="Rectangle 120"/>
          <p:cNvSpPr>
            <a:spLocks noChangeArrowheads="1"/>
          </p:cNvSpPr>
          <p:nvPr/>
        </p:nvSpPr>
        <p:spPr bwMode="auto">
          <a:xfrm>
            <a:off x="8610600" y="43434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6969" name="Rectangle 121"/>
          <p:cNvSpPr>
            <a:spLocks noChangeArrowheads="1"/>
          </p:cNvSpPr>
          <p:nvPr/>
        </p:nvSpPr>
        <p:spPr bwMode="auto">
          <a:xfrm>
            <a:off x="5410200" y="4953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6970" name="Rectangle 122"/>
          <p:cNvSpPr>
            <a:spLocks noChangeArrowheads="1"/>
          </p:cNvSpPr>
          <p:nvPr/>
        </p:nvSpPr>
        <p:spPr bwMode="auto">
          <a:xfrm>
            <a:off x="3124200" y="46482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6971" name="Rectangle 123"/>
          <p:cNvSpPr>
            <a:spLocks noChangeArrowheads="1"/>
          </p:cNvSpPr>
          <p:nvPr/>
        </p:nvSpPr>
        <p:spPr bwMode="auto">
          <a:xfrm>
            <a:off x="3124200" y="43434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6972" name="Rectangle 124"/>
          <p:cNvSpPr>
            <a:spLocks noChangeArrowheads="1"/>
          </p:cNvSpPr>
          <p:nvPr/>
        </p:nvSpPr>
        <p:spPr bwMode="auto">
          <a:xfrm>
            <a:off x="5410200" y="4572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6973" name="Rectangle 125"/>
          <p:cNvSpPr>
            <a:spLocks noChangeArrowheads="1"/>
          </p:cNvSpPr>
          <p:nvPr/>
        </p:nvSpPr>
        <p:spPr bwMode="auto">
          <a:xfrm>
            <a:off x="8610600" y="47244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6974" name="Rectangle 126"/>
          <p:cNvSpPr>
            <a:spLocks noChangeArrowheads="1"/>
          </p:cNvSpPr>
          <p:nvPr/>
        </p:nvSpPr>
        <p:spPr bwMode="auto">
          <a:xfrm>
            <a:off x="6705600" y="11430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6975" name="Rectangle 127"/>
          <p:cNvSpPr>
            <a:spLocks noChangeArrowheads="1"/>
          </p:cNvSpPr>
          <p:nvPr/>
        </p:nvSpPr>
        <p:spPr bwMode="auto">
          <a:xfrm>
            <a:off x="6705600" y="16002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6976" name="Rectangle 128"/>
          <p:cNvSpPr>
            <a:spLocks noChangeArrowheads="1"/>
          </p:cNvSpPr>
          <p:nvPr/>
        </p:nvSpPr>
        <p:spPr bwMode="auto">
          <a:xfrm>
            <a:off x="2514600" y="20574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ALUOp</a:t>
            </a:r>
          </a:p>
        </p:txBody>
      </p:sp>
      <p:sp>
        <p:nvSpPr>
          <p:cNvPr id="36977" name="Line 129"/>
          <p:cNvSpPr>
            <a:spLocks noChangeShapeType="1"/>
          </p:cNvSpPr>
          <p:nvPr/>
        </p:nvSpPr>
        <p:spPr bwMode="auto">
          <a:xfrm>
            <a:off x="6096000" y="6172200"/>
            <a:ext cx="0" cy="3048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78" name="Rectangle 130"/>
          <p:cNvSpPr>
            <a:spLocks noChangeArrowheads="1"/>
          </p:cNvSpPr>
          <p:nvPr/>
        </p:nvSpPr>
        <p:spPr bwMode="auto">
          <a:xfrm>
            <a:off x="4724400" y="6019800"/>
            <a:ext cx="7620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Instr[5-0]</a:t>
            </a:r>
          </a:p>
        </p:txBody>
      </p:sp>
      <p:sp>
        <p:nvSpPr>
          <p:cNvPr id="36979" name="Rectangle 131"/>
          <p:cNvSpPr>
            <a:spLocks noChangeArrowheads="1"/>
          </p:cNvSpPr>
          <p:nvPr/>
        </p:nvSpPr>
        <p:spPr bwMode="auto">
          <a:xfrm>
            <a:off x="2667000" y="54864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Instr[15-0]</a:t>
            </a:r>
          </a:p>
        </p:txBody>
      </p:sp>
      <p:sp>
        <p:nvSpPr>
          <p:cNvPr id="36980" name="Rectangle 132"/>
          <p:cNvSpPr>
            <a:spLocks noChangeArrowheads="1"/>
          </p:cNvSpPr>
          <p:nvPr/>
        </p:nvSpPr>
        <p:spPr bwMode="auto">
          <a:xfrm>
            <a:off x="2652713" y="36576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Instr[25-21]</a:t>
            </a:r>
          </a:p>
        </p:txBody>
      </p:sp>
      <p:sp>
        <p:nvSpPr>
          <p:cNvPr id="36981" name="Rectangle 133"/>
          <p:cNvSpPr>
            <a:spLocks noChangeArrowheads="1"/>
          </p:cNvSpPr>
          <p:nvPr/>
        </p:nvSpPr>
        <p:spPr bwMode="auto">
          <a:xfrm>
            <a:off x="2652713" y="40386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Instr[20-16]</a:t>
            </a:r>
          </a:p>
        </p:txBody>
      </p:sp>
      <p:sp>
        <p:nvSpPr>
          <p:cNvPr id="36982" name="Text Box 134"/>
          <p:cNvSpPr txBox="1">
            <a:spLocks noChangeArrowheads="1"/>
          </p:cNvSpPr>
          <p:nvPr/>
        </p:nvSpPr>
        <p:spPr bwMode="auto">
          <a:xfrm>
            <a:off x="2576513" y="4800600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 b="0"/>
              <a:t>Instr[15  -11]</a:t>
            </a:r>
          </a:p>
        </p:txBody>
      </p:sp>
      <p:sp>
        <p:nvSpPr>
          <p:cNvPr id="36983" name="Line 135"/>
          <p:cNvSpPr>
            <a:spLocks noChangeShapeType="1"/>
          </p:cNvSpPr>
          <p:nvPr/>
        </p:nvSpPr>
        <p:spPr bwMode="auto">
          <a:xfrm>
            <a:off x="228600" y="762000"/>
            <a:ext cx="0" cy="3733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84" name="Line 136"/>
          <p:cNvSpPr>
            <a:spLocks noChangeShapeType="1"/>
          </p:cNvSpPr>
          <p:nvPr/>
        </p:nvSpPr>
        <p:spPr bwMode="auto">
          <a:xfrm>
            <a:off x="7848600" y="762000"/>
            <a:ext cx="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85" name="Line 137"/>
          <p:cNvSpPr>
            <a:spLocks noChangeShapeType="1"/>
          </p:cNvSpPr>
          <p:nvPr/>
        </p:nvSpPr>
        <p:spPr bwMode="auto">
          <a:xfrm>
            <a:off x="5181600" y="5105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86" name="Oval 138"/>
          <p:cNvSpPr>
            <a:spLocks noChangeArrowheads="1"/>
          </p:cNvSpPr>
          <p:nvPr/>
        </p:nvSpPr>
        <p:spPr bwMode="auto">
          <a:xfrm>
            <a:off x="2971800" y="1981200"/>
            <a:ext cx="762000" cy="12192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987" name="Rectangle 139"/>
          <p:cNvSpPr>
            <a:spLocks noChangeArrowheads="1"/>
          </p:cNvSpPr>
          <p:nvPr/>
        </p:nvSpPr>
        <p:spPr bwMode="auto">
          <a:xfrm>
            <a:off x="3124200" y="243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accent1"/>
                </a:solidFill>
              </a:rPr>
              <a:t>Control</a:t>
            </a:r>
          </a:p>
          <a:p>
            <a:pPr algn="ctr"/>
            <a:r>
              <a:rPr lang="en-US" altLang="en-US" sz="1200">
                <a:solidFill>
                  <a:schemeClr val="accent1"/>
                </a:solidFill>
              </a:rPr>
              <a:t>Unit</a:t>
            </a:r>
          </a:p>
        </p:txBody>
      </p:sp>
      <p:sp>
        <p:nvSpPr>
          <p:cNvPr id="36988" name="Line 140"/>
          <p:cNvSpPr>
            <a:spLocks noChangeShapeType="1"/>
          </p:cNvSpPr>
          <p:nvPr/>
        </p:nvSpPr>
        <p:spPr bwMode="auto">
          <a:xfrm>
            <a:off x="2667000" y="1066800"/>
            <a:ext cx="0" cy="3429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89" name="Line 141"/>
          <p:cNvSpPr>
            <a:spLocks noChangeShapeType="1"/>
          </p:cNvSpPr>
          <p:nvPr/>
        </p:nvSpPr>
        <p:spPr bwMode="auto">
          <a:xfrm>
            <a:off x="2667000" y="2667000"/>
            <a:ext cx="304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90" name="Rectangle 142"/>
          <p:cNvSpPr>
            <a:spLocks noChangeArrowheads="1"/>
          </p:cNvSpPr>
          <p:nvPr/>
        </p:nvSpPr>
        <p:spPr bwMode="auto">
          <a:xfrm>
            <a:off x="2209800" y="24384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Instr[31-26]</a:t>
            </a:r>
          </a:p>
        </p:txBody>
      </p:sp>
      <p:sp>
        <p:nvSpPr>
          <p:cNvPr id="36991" name="AutoShape 143"/>
          <p:cNvSpPr>
            <a:spLocks noChangeArrowheads="1"/>
          </p:cNvSpPr>
          <p:nvPr/>
        </p:nvSpPr>
        <p:spPr bwMode="auto">
          <a:xfrm>
            <a:off x="6400800" y="2133600"/>
            <a:ext cx="304800" cy="304800"/>
          </a:xfrm>
          <a:prstGeom prst="flowChartDelay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992" name="Line 144"/>
          <p:cNvSpPr>
            <a:spLocks noChangeShapeType="1"/>
          </p:cNvSpPr>
          <p:nvPr/>
        </p:nvSpPr>
        <p:spPr bwMode="auto">
          <a:xfrm>
            <a:off x="6705600" y="2286000"/>
            <a:ext cx="152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93" name="Line 145"/>
          <p:cNvSpPr>
            <a:spLocks noChangeShapeType="1"/>
          </p:cNvSpPr>
          <p:nvPr/>
        </p:nvSpPr>
        <p:spPr bwMode="auto">
          <a:xfrm>
            <a:off x="6248400" y="2362200"/>
            <a:ext cx="152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94" name="Line 146"/>
          <p:cNvSpPr>
            <a:spLocks noChangeShapeType="1"/>
          </p:cNvSpPr>
          <p:nvPr/>
        </p:nvSpPr>
        <p:spPr bwMode="auto">
          <a:xfrm>
            <a:off x="3733800" y="2362200"/>
            <a:ext cx="2438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95" name="Rectangle 147"/>
          <p:cNvSpPr>
            <a:spLocks noChangeArrowheads="1"/>
          </p:cNvSpPr>
          <p:nvPr/>
        </p:nvSpPr>
        <p:spPr bwMode="auto">
          <a:xfrm>
            <a:off x="3810000" y="21336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>
                <a:solidFill>
                  <a:schemeClr val="accent1"/>
                </a:solidFill>
              </a:rPr>
              <a:t>Branch</a:t>
            </a:r>
          </a:p>
        </p:txBody>
      </p:sp>
      <p:sp>
        <p:nvSpPr>
          <p:cNvPr id="36996" name="Line 148"/>
          <p:cNvSpPr>
            <a:spLocks noChangeShapeType="1"/>
          </p:cNvSpPr>
          <p:nvPr/>
        </p:nvSpPr>
        <p:spPr bwMode="auto">
          <a:xfrm>
            <a:off x="3733800" y="2514600"/>
            <a:ext cx="5181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97" name="Line 149"/>
          <p:cNvSpPr>
            <a:spLocks noChangeShapeType="1"/>
          </p:cNvSpPr>
          <p:nvPr/>
        </p:nvSpPr>
        <p:spPr bwMode="auto">
          <a:xfrm>
            <a:off x="7543800" y="5486400"/>
            <a:ext cx="1371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98" name="Line 150"/>
          <p:cNvSpPr>
            <a:spLocks noChangeShapeType="1"/>
          </p:cNvSpPr>
          <p:nvPr/>
        </p:nvSpPr>
        <p:spPr bwMode="auto">
          <a:xfrm>
            <a:off x="8915400" y="2514600"/>
            <a:ext cx="0" cy="2971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999" name="Line 151"/>
          <p:cNvSpPr>
            <a:spLocks noChangeShapeType="1"/>
          </p:cNvSpPr>
          <p:nvPr/>
        </p:nvSpPr>
        <p:spPr bwMode="auto">
          <a:xfrm>
            <a:off x="3733800" y="2667000"/>
            <a:ext cx="4953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00" name="Line 152"/>
          <p:cNvSpPr>
            <a:spLocks noChangeShapeType="1"/>
          </p:cNvSpPr>
          <p:nvPr/>
        </p:nvSpPr>
        <p:spPr bwMode="auto">
          <a:xfrm>
            <a:off x="3733800" y="2819400"/>
            <a:ext cx="3810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01" name="Line 153"/>
          <p:cNvSpPr>
            <a:spLocks noChangeShapeType="1"/>
          </p:cNvSpPr>
          <p:nvPr/>
        </p:nvSpPr>
        <p:spPr bwMode="auto">
          <a:xfrm>
            <a:off x="3581400" y="3124200"/>
            <a:ext cx="609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02" name="Line 154"/>
          <p:cNvSpPr>
            <a:spLocks noChangeShapeType="1"/>
          </p:cNvSpPr>
          <p:nvPr/>
        </p:nvSpPr>
        <p:spPr bwMode="auto">
          <a:xfrm>
            <a:off x="3657600" y="2971800"/>
            <a:ext cx="1828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03" name="Line 155"/>
          <p:cNvSpPr>
            <a:spLocks noChangeShapeType="1"/>
          </p:cNvSpPr>
          <p:nvPr/>
        </p:nvSpPr>
        <p:spPr bwMode="auto">
          <a:xfrm>
            <a:off x="5486400" y="2971800"/>
            <a:ext cx="0" cy="1676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04" name="Line 156"/>
          <p:cNvSpPr>
            <a:spLocks noChangeShapeType="1"/>
          </p:cNvSpPr>
          <p:nvPr/>
        </p:nvSpPr>
        <p:spPr bwMode="auto">
          <a:xfrm>
            <a:off x="2590800" y="6477000"/>
            <a:ext cx="3505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05" name="Line 157"/>
          <p:cNvSpPr>
            <a:spLocks noChangeShapeType="1"/>
          </p:cNvSpPr>
          <p:nvPr/>
        </p:nvSpPr>
        <p:spPr bwMode="auto">
          <a:xfrm>
            <a:off x="2590800" y="2286000"/>
            <a:ext cx="0" cy="4191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06" name="Line 158"/>
          <p:cNvSpPr>
            <a:spLocks noChangeShapeType="1"/>
          </p:cNvSpPr>
          <p:nvPr/>
        </p:nvSpPr>
        <p:spPr bwMode="auto">
          <a:xfrm>
            <a:off x="2590800" y="22860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07" name="Line 159"/>
          <p:cNvSpPr>
            <a:spLocks noChangeShapeType="1"/>
          </p:cNvSpPr>
          <p:nvPr/>
        </p:nvSpPr>
        <p:spPr bwMode="auto">
          <a:xfrm>
            <a:off x="3657600" y="5715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08" name="Line 160"/>
          <p:cNvSpPr>
            <a:spLocks noChangeShapeType="1"/>
          </p:cNvSpPr>
          <p:nvPr/>
        </p:nvSpPr>
        <p:spPr bwMode="auto">
          <a:xfrm>
            <a:off x="5562600" y="5638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09" name="Line 161"/>
          <p:cNvSpPr>
            <a:spLocks noChangeShapeType="1"/>
          </p:cNvSpPr>
          <p:nvPr/>
        </p:nvSpPr>
        <p:spPr bwMode="auto">
          <a:xfrm>
            <a:off x="6172200" y="2209800"/>
            <a:ext cx="228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10" name="Line 162"/>
          <p:cNvSpPr>
            <a:spLocks noChangeShapeType="1"/>
          </p:cNvSpPr>
          <p:nvPr/>
        </p:nvSpPr>
        <p:spPr bwMode="auto">
          <a:xfrm flipV="1">
            <a:off x="6172200" y="2209800"/>
            <a:ext cx="0" cy="152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11" name="Line 163"/>
          <p:cNvSpPr>
            <a:spLocks noChangeShapeType="1"/>
          </p:cNvSpPr>
          <p:nvPr/>
        </p:nvSpPr>
        <p:spPr bwMode="auto">
          <a:xfrm>
            <a:off x="2133600" y="1600200"/>
            <a:ext cx="2286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12" name="Line 164"/>
          <p:cNvSpPr>
            <a:spLocks noChangeShapeType="1"/>
          </p:cNvSpPr>
          <p:nvPr/>
        </p:nvSpPr>
        <p:spPr bwMode="auto">
          <a:xfrm>
            <a:off x="49530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13" name="Line 165"/>
          <p:cNvSpPr>
            <a:spLocks noChangeShapeType="1"/>
          </p:cNvSpPr>
          <p:nvPr/>
        </p:nvSpPr>
        <p:spPr bwMode="auto">
          <a:xfrm>
            <a:off x="6477000" y="4038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14" name="Line 166"/>
          <p:cNvSpPr>
            <a:spLocks noChangeShapeType="1"/>
          </p:cNvSpPr>
          <p:nvPr/>
        </p:nvSpPr>
        <p:spPr bwMode="auto">
          <a:xfrm>
            <a:off x="6477000" y="44958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15" name="Line 167"/>
          <p:cNvSpPr>
            <a:spLocks noChangeShapeType="1"/>
          </p:cNvSpPr>
          <p:nvPr/>
        </p:nvSpPr>
        <p:spPr bwMode="auto">
          <a:xfrm>
            <a:off x="5181600" y="20574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16" name="Line 168"/>
          <p:cNvSpPr>
            <a:spLocks noChangeShapeType="1"/>
          </p:cNvSpPr>
          <p:nvPr/>
        </p:nvSpPr>
        <p:spPr bwMode="auto">
          <a:xfrm>
            <a:off x="2667000" y="4495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17" name="AutoShape 169"/>
          <p:cNvSpPr>
            <a:spLocks noChangeArrowheads="1"/>
          </p:cNvSpPr>
          <p:nvPr/>
        </p:nvSpPr>
        <p:spPr bwMode="auto">
          <a:xfrm rot="-5400000">
            <a:off x="7010400" y="1143000"/>
            <a:ext cx="838200" cy="228600"/>
          </a:xfrm>
          <a:custGeom>
            <a:avLst/>
            <a:gdLst>
              <a:gd name="T0" fmla="*/ 2147483646 w 21600"/>
              <a:gd name="T1" fmla="*/ 135492003 h 21600"/>
              <a:gd name="T2" fmla="*/ 2147483646 w 21600"/>
              <a:gd name="T3" fmla="*/ 270984006 h 21600"/>
              <a:gd name="T4" fmla="*/ 2147483646 w 21600"/>
              <a:gd name="T5" fmla="*/ 135492003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018" name="Line 170"/>
          <p:cNvSpPr>
            <a:spLocks noChangeShapeType="1"/>
          </p:cNvSpPr>
          <p:nvPr/>
        </p:nvSpPr>
        <p:spPr bwMode="auto">
          <a:xfrm>
            <a:off x="7543800" y="12954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19" name="Oval 171"/>
          <p:cNvSpPr>
            <a:spLocks noChangeArrowheads="1"/>
          </p:cNvSpPr>
          <p:nvPr/>
        </p:nvSpPr>
        <p:spPr bwMode="auto">
          <a:xfrm>
            <a:off x="3200400" y="838200"/>
            <a:ext cx="457200" cy="5334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020" name="Rectangle 172"/>
          <p:cNvSpPr>
            <a:spLocks noChangeArrowheads="1"/>
          </p:cNvSpPr>
          <p:nvPr/>
        </p:nvSpPr>
        <p:spPr bwMode="auto">
          <a:xfrm>
            <a:off x="3200400" y="914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Shift</a:t>
            </a:r>
          </a:p>
          <a:p>
            <a:pPr algn="ctr">
              <a:lnSpc>
                <a:spcPts val="1600"/>
              </a:lnSpc>
            </a:pPr>
            <a:r>
              <a:rPr lang="en-US" altLang="en-US" sz="1200">
                <a:solidFill>
                  <a:srgbClr val="000000"/>
                </a:solidFill>
              </a:rPr>
              <a:t>left 2</a:t>
            </a:r>
          </a:p>
        </p:txBody>
      </p:sp>
      <p:sp>
        <p:nvSpPr>
          <p:cNvPr id="37021" name="Line 173"/>
          <p:cNvSpPr>
            <a:spLocks noChangeShapeType="1"/>
          </p:cNvSpPr>
          <p:nvPr/>
        </p:nvSpPr>
        <p:spPr bwMode="auto">
          <a:xfrm>
            <a:off x="3581400" y="990600"/>
            <a:ext cx="3733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22" name="Rectangle 174"/>
          <p:cNvSpPr>
            <a:spLocks noChangeArrowheads="1"/>
          </p:cNvSpPr>
          <p:nvPr/>
        </p:nvSpPr>
        <p:spPr bwMode="auto">
          <a:xfrm>
            <a:off x="7315200" y="13716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7023" name="Rectangle 175"/>
          <p:cNvSpPr>
            <a:spLocks noChangeArrowheads="1"/>
          </p:cNvSpPr>
          <p:nvPr/>
        </p:nvSpPr>
        <p:spPr bwMode="auto">
          <a:xfrm>
            <a:off x="7315200" y="838200"/>
            <a:ext cx="15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b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7024" name="Line 176"/>
          <p:cNvSpPr>
            <a:spLocks noChangeShapeType="1"/>
          </p:cNvSpPr>
          <p:nvPr/>
        </p:nvSpPr>
        <p:spPr bwMode="auto">
          <a:xfrm>
            <a:off x="4953000" y="381000"/>
            <a:ext cx="2438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25" name="Line 177"/>
          <p:cNvSpPr>
            <a:spLocks noChangeShapeType="1"/>
          </p:cNvSpPr>
          <p:nvPr/>
        </p:nvSpPr>
        <p:spPr bwMode="auto">
          <a:xfrm>
            <a:off x="7391400" y="381000"/>
            <a:ext cx="0" cy="533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26" name="Line 178"/>
          <p:cNvSpPr>
            <a:spLocks noChangeShapeType="1"/>
          </p:cNvSpPr>
          <p:nvPr/>
        </p:nvSpPr>
        <p:spPr bwMode="auto">
          <a:xfrm>
            <a:off x="3657600" y="2209800"/>
            <a:ext cx="1295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27" name="Line 179"/>
          <p:cNvSpPr>
            <a:spLocks noChangeShapeType="1"/>
          </p:cNvSpPr>
          <p:nvPr/>
        </p:nvSpPr>
        <p:spPr bwMode="auto">
          <a:xfrm>
            <a:off x="4953000" y="381000"/>
            <a:ext cx="0" cy="1828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28" name="Rectangle 180"/>
          <p:cNvSpPr>
            <a:spLocks noChangeArrowheads="1"/>
          </p:cNvSpPr>
          <p:nvPr/>
        </p:nvSpPr>
        <p:spPr bwMode="auto">
          <a:xfrm>
            <a:off x="4419600" y="198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>
                <a:solidFill>
                  <a:schemeClr val="accent1"/>
                </a:solidFill>
              </a:rPr>
              <a:t>Jump</a:t>
            </a:r>
          </a:p>
        </p:txBody>
      </p:sp>
      <p:sp>
        <p:nvSpPr>
          <p:cNvPr id="37029" name="Line 181"/>
          <p:cNvSpPr>
            <a:spLocks noChangeShapeType="1"/>
          </p:cNvSpPr>
          <p:nvPr/>
        </p:nvSpPr>
        <p:spPr bwMode="auto">
          <a:xfrm flipV="1">
            <a:off x="4419600" y="990600"/>
            <a:ext cx="0" cy="609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30" name="Line 182"/>
          <p:cNvSpPr>
            <a:spLocks noChangeShapeType="1"/>
          </p:cNvSpPr>
          <p:nvPr/>
        </p:nvSpPr>
        <p:spPr bwMode="auto">
          <a:xfrm>
            <a:off x="2667000" y="1066800"/>
            <a:ext cx="533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31" name="Text Box 183"/>
          <p:cNvSpPr txBox="1">
            <a:spLocks noChangeArrowheads="1"/>
          </p:cNvSpPr>
          <p:nvPr/>
        </p:nvSpPr>
        <p:spPr bwMode="auto">
          <a:xfrm>
            <a:off x="4648200" y="990600"/>
            <a:ext cx="354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32</a:t>
            </a:r>
          </a:p>
        </p:txBody>
      </p:sp>
      <p:sp>
        <p:nvSpPr>
          <p:cNvPr id="37032" name="Line 184"/>
          <p:cNvSpPr>
            <a:spLocks noChangeShapeType="1"/>
          </p:cNvSpPr>
          <p:nvPr/>
        </p:nvSpPr>
        <p:spPr bwMode="auto">
          <a:xfrm>
            <a:off x="2895600" y="9906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33" name="Line 185"/>
          <p:cNvSpPr>
            <a:spLocks noChangeShapeType="1"/>
          </p:cNvSpPr>
          <p:nvPr/>
        </p:nvSpPr>
        <p:spPr bwMode="auto">
          <a:xfrm>
            <a:off x="4648200" y="914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34" name="Rectangle 186"/>
          <p:cNvSpPr>
            <a:spLocks noChangeArrowheads="1"/>
          </p:cNvSpPr>
          <p:nvPr/>
        </p:nvSpPr>
        <p:spPr bwMode="auto">
          <a:xfrm>
            <a:off x="2362200" y="7620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Instr[25-0]</a:t>
            </a:r>
          </a:p>
        </p:txBody>
      </p:sp>
      <p:sp>
        <p:nvSpPr>
          <p:cNvPr id="37035" name="Text Box 187"/>
          <p:cNvSpPr txBox="1">
            <a:spLocks noChangeArrowheads="1"/>
          </p:cNvSpPr>
          <p:nvPr/>
        </p:nvSpPr>
        <p:spPr bwMode="auto">
          <a:xfrm>
            <a:off x="2819400" y="1066800"/>
            <a:ext cx="354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26</a:t>
            </a:r>
          </a:p>
        </p:txBody>
      </p:sp>
      <p:sp>
        <p:nvSpPr>
          <p:cNvPr id="37036" name="Rectangle 188"/>
          <p:cNvSpPr>
            <a:spLocks noChangeArrowheads="1"/>
          </p:cNvSpPr>
          <p:nvPr/>
        </p:nvSpPr>
        <p:spPr bwMode="auto">
          <a:xfrm>
            <a:off x="4038600" y="12192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200" b="0"/>
              <a:t>PC+4[31-28]</a:t>
            </a:r>
          </a:p>
        </p:txBody>
      </p:sp>
      <p:sp>
        <p:nvSpPr>
          <p:cNvPr id="37037" name="Oval 189"/>
          <p:cNvSpPr>
            <a:spLocks noChangeArrowheads="1"/>
          </p:cNvSpPr>
          <p:nvPr/>
        </p:nvSpPr>
        <p:spPr bwMode="auto">
          <a:xfrm>
            <a:off x="7239000" y="7620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038" name="Line 190"/>
          <p:cNvSpPr>
            <a:spLocks noChangeShapeType="1"/>
          </p:cNvSpPr>
          <p:nvPr/>
        </p:nvSpPr>
        <p:spPr bwMode="auto">
          <a:xfrm>
            <a:off x="3810000" y="914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039" name="Text Box 191"/>
          <p:cNvSpPr txBox="1">
            <a:spLocks noChangeArrowheads="1"/>
          </p:cNvSpPr>
          <p:nvPr/>
        </p:nvSpPr>
        <p:spPr bwMode="auto">
          <a:xfrm>
            <a:off x="3733800" y="990600"/>
            <a:ext cx="354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28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5"/>
          <p:cNvSpPr txBox="1">
            <a:spLocks noChangeArrowheads="1"/>
          </p:cNvSpPr>
          <p:nvPr/>
        </p:nvSpPr>
        <p:spPr bwMode="auto">
          <a:xfrm>
            <a:off x="2119313" y="573088"/>
            <a:ext cx="576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Single Cycle Control Unit: ALU control</a:t>
            </a:r>
          </a:p>
        </p:txBody>
      </p:sp>
      <p:sp>
        <p:nvSpPr>
          <p:cNvPr id="37891" name="Oval 29"/>
          <p:cNvSpPr>
            <a:spLocks noChangeArrowheads="1"/>
          </p:cNvSpPr>
          <p:nvPr/>
        </p:nvSpPr>
        <p:spPr bwMode="auto">
          <a:xfrm>
            <a:off x="2514600" y="1295400"/>
            <a:ext cx="990600" cy="1524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892" name="Text Box 30"/>
          <p:cNvSpPr txBox="1">
            <a:spLocks noChangeArrowheads="1"/>
          </p:cNvSpPr>
          <p:nvPr/>
        </p:nvSpPr>
        <p:spPr bwMode="auto">
          <a:xfrm>
            <a:off x="2576513" y="1660525"/>
            <a:ext cx="8715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control</a:t>
            </a:r>
          </a:p>
          <a:p>
            <a:r>
              <a:rPr lang="en-US" altLang="en-US"/>
              <a:t>unit</a:t>
            </a:r>
          </a:p>
        </p:txBody>
      </p:sp>
      <p:sp>
        <p:nvSpPr>
          <p:cNvPr id="37893" name="Line 31"/>
          <p:cNvSpPr>
            <a:spLocks noChangeShapeType="1"/>
          </p:cNvSpPr>
          <p:nvPr/>
        </p:nvSpPr>
        <p:spPr bwMode="auto">
          <a:xfrm>
            <a:off x="2057400" y="1905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894" name="Rectangle 32"/>
          <p:cNvSpPr>
            <a:spLocks noChangeArrowheads="1"/>
          </p:cNvSpPr>
          <p:nvPr/>
        </p:nvSpPr>
        <p:spPr bwMode="auto">
          <a:xfrm>
            <a:off x="990600" y="19050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/>
              <a:t>Instr[31-26]</a:t>
            </a:r>
          </a:p>
        </p:txBody>
      </p:sp>
      <p:sp>
        <p:nvSpPr>
          <p:cNvPr id="37895" name="Line 33"/>
          <p:cNvSpPr>
            <a:spLocks noChangeShapeType="1"/>
          </p:cNvSpPr>
          <p:nvPr/>
        </p:nvSpPr>
        <p:spPr bwMode="auto">
          <a:xfrm>
            <a:off x="3505200" y="1981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896" name="Rectangle 34"/>
          <p:cNvSpPr>
            <a:spLocks noChangeArrowheads="1"/>
          </p:cNvSpPr>
          <p:nvPr/>
        </p:nvSpPr>
        <p:spPr bwMode="auto">
          <a:xfrm>
            <a:off x="3657600" y="21336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/>
              <a:t>ALUOp</a:t>
            </a:r>
          </a:p>
        </p:txBody>
      </p:sp>
      <p:sp>
        <p:nvSpPr>
          <p:cNvPr id="37897" name="Oval 35"/>
          <p:cNvSpPr>
            <a:spLocks noChangeArrowheads="1"/>
          </p:cNvSpPr>
          <p:nvPr/>
        </p:nvSpPr>
        <p:spPr bwMode="auto">
          <a:xfrm>
            <a:off x="4572000" y="1600200"/>
            <a:ext cx="762000" cy="1066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898" name="Text Box 36"/>
          <p:cNvSpPr txBox="1">
            <a:spLocks noChangeArrowheads="1"/>
          </p:cNvSpPr>
          <p:nvPr/>
        </p:nvSpPr>
        <p:spPr bwMode="auto">
          <a:xfrm>
            <a:off x="4786313" y="1812925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899" name="Rectangle 37"/>
          <p:cNvSpPr>
            <a:spLocks noChangeArrowheads="1"/>
          </p:cNvSpPr>
          <p:nvPr/>
        </p:nvSpPr>
        <p:spPr bwMode="auto">
          <a:xfrm>
            <a:off x="4648200" y="1905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ALU</a:t>
            </a:r>
          </a:p>
          <a:p>
            <a:pPr algn="ctr"/>
            <a:r>
              <a:rPr lang="en-US" altLang="en-US"/>
              <a:t>control</a:t>
            </a:r>
          </a:p>
        </p:txBody>
      </p:sp>
      <p:sp>
        <p:nvSpPr>
          <p:cNvPr id="37900" name="Line 38"/>
          <p:cNvSpPr>
            <a:spLocks noChangeShapeType="1"/>
          </p:cNvSpPr>
          <p:nvPr/>
        </p:nvSpPr>
        <p:spPr bwMode="auto">
          <a:xfrm>
            <a:off x="5334000" y="2057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901" name="Text Box 39"/>
          <p:cNvSpPr txBox="1">
            <a:spLocks noChangeArrowheads="1"/>
          </p:cNvSpPr>
          <p:nvPr/>
        </p:nvSpPr>
        <p:spPr bwMode="auto">
          <a:xfrm>
            <a:off x="6629400" y="1905000"/>
            <a:ext cx="8493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to ALU</a:t>
            </a:r>
          </a:p>
        </p:txBody>
      </p:sp>
      <p:sp>
        <p:nvSpPr>
          <p:cNvPr id="37902" name="Text Box 40"/>
          <p:cNvSpPr txBox="1">
            <a:spLocks noChangeArrowheads="1"/>
          </p:cNvSpPr>
          <p:nvPr/>
        </p:nvSpPr>
        <p:spPr bwMode="auto">
          <a:xfrm>
            <a:off x="5410200" y="2057400"/>
            <a:ext cx="1109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operation</a:t>
            </a:r>
          </a:p>
        </p:txBody>
      </p:sp>
      <p:pic>
        <p:nvPicPr>
          <p:cNvPr id="37903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77724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4" name="Line 42"/>
          <p:cNvSpPr>
            <a:spLocks noChangeShapeType="1"/>
          </p:cNvSpPr>
          <p:nvPr/>
        </p:nvSpPr>
        <p:spPr bwMode="auto">
          <a:xfrm>
            <a:off x="4114800" y="1752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905" name="Rectangle 43"/>
          <p:cNvSpPr>
            <a:spLocks noChangeArrowheads="1"/>
          </p:cNvSpPr>
          <p:nvPr/>
        </p:nvSpPr>
        <p:spPr bwMode="auto">
          <a:xfrm>
            <a:off x="3657600" y="1371600"/>
            <a:ext cx="7620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/>
              <a:t>Instr[5-0]</a:t>
            </a:r>
          </a:p>
        </p:txBody>
      </p:sp>
      <p:sp>
        <p:nvSpPr>
          <p:cNvPr id="37906" name="Line 44"/>
          <p:cNvSpPr>
            <a:spLocks noChangeShapeType="1"/>
          </p:cNvSpPr>
          <p:nvPr/>
        </p:nvSpPr>
        <p:spPr bwMode="auto">
          <a:xfrm>
            <a:off x="6096000" y="25146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907" name="Line 45"/>
          <p:cNvSpPr>
            <a:spLocks noChangeShapeType="1"/>
          </p:cNvSpPr>
          <p:nvPr/>
        </p:nvSpPr>
        <p:spPr bwMode="auto">
          <a:xfrm flipH="1">
            <a:off x="2590800" y="2438400"/>
            <a:ext cx="12954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908" name="Text Box 46"/>
          <p:cNvSpPr txBox="1">
            <a:spLocks noChangeArrowheads="1"/>
          </p:cNvSpPr>
          <p:nvPr/>
        </p:nvSpPr>
        <p:spPr bwMode="auto">
          <a:xfrm>
            <a:off x="1524000" y="6248400"/>
            <a:ext cx="6294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On page 302, Operation has 4 bits with the first bit always zero </a:t>
            </a:r>
          </a:p>
        </p:txBody>
      </p:sp>
      <p:sp>
        <p:nvSpPr>
          <p:cNvPr id="37909" name="Text Box 47"/>
          <p:cNvSpPr txBox="1">
            <a:spLocks noChangeArrowheads="1"/>
          </p:cNvSpPr>
          <p:nvPr/>
        </p:nvSpPr>
        <p:spPr bwMode="auto">
          <a:xfrm>
            <a:off x="8305800" y="3810000"/>
            <a:ext cx="544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add</a:t>
            </a:r>
          </a:p>
        </p:txBody>
      </p:sp>
      <p:sp>
        <p:nvSpPr>
          <p:cNvPr id="37910" name="Text Box 48"/>
          <p:cNvSpPr txBox="1">
            <a:spLocks noChangeArrowheads="1"/>
          </p:cNvSpPr>
          <p:nvPr/>
        </p:nvSpPr>
        <p:spPr bwMode="auto">
          <a:xfrm>
            <a:off x="8305800" y="4038600"/>
            <a:ext cx="601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sub.</a:t>
            </a:r>
          </a:p>
        </p:txBody>
      </p:sp>
      <p:sp>
        <p:nvSpPr>
          <p:cNvPr id="37911" name="Text Box 50"/>
          <p:cNvSpPr txBox="1">
            <a:spLocks noChangeArrowheads="1"/>
          </p:cNvSpPr>
          <p:nvPr/>
        </p:nvSpPr>
        <p:spPr bwMode="auto">
          <a:xfrm>
            <a:off x="8305800" y="4343400"/>
            <a:ext cx="544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add</a:t>
            </a:r>
          </a:p>
        </p:txBody>
      </p:sp>
      <p:sp>
        <p:nvSpPr>
          <p:cNvPr id="37912" name="Text Box 51"/>
          <p:cNvSpPr txBox="1">
            <a:spLocks noChangeArrowheads="1"/>
          </p:cNvSpPr>
          <p:nvPr/>
        </p:nvSpPr>
        <p:spPr bwMode="auto">
          <a:xfrm>
            <a:off x="8305800" y="4572000"/>
            <a:ext cx="601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sub.</a:t>
            </a:r>
          </a:p>
        </p:txBody>
      </p:sp>
      <p:sp>
        <p:nvSpPr>
          <p:cNvPr id="37913" name="Text Box 52"/>
          <p:cNvSpPr txBox="1">
            <a:spLocks noChangeArrowheads="1"/>
          </p:cNvSpPr>
          <p:nvPr/>
        </p:nvSpPr>
        <p:spPr bwMode="auto">
          <a:xfrm>
            <a:off x="8305800" y="4800600"/>
            <a:ext cx="544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and</a:t>
            </a:r>
          </a:p>
        </p:txBody>
      </p:sp>
      <p:sp>
        <p:nvSpPr>
          <p:cNvPr id="37914" name="Text Box 53"/>
          <p:cNvSpPr txBox="1">
            <a:spLocks noChangeArrowheads="1"/>
          </p:cNvSpPr>
          <p:nvPr/>
        </p:nvSpPr>
        <p:spPr bwMode="auto">
          <a:xfrm>
            <a:off x="8367713" y="5013325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or</a:t>
            </a:r>
          </a:p>
        </p:txBody>
      </p:sp>
      <p:sp>
        <p:nvSpPr>
          <p:cNvPr id="37915" name="Text Box 54"/>
          <p:cNvSpPr txBox="1">
            <a:spLocks noChangeArrowheads="1"/>
          </p:cNvSpPr>
          <p:nvPr/>
        </p:nvSpPr>
        <p:spPr bwMode="auto">
          <a:xfrm>
            <a:off x="8259763" y="5334000"/>
            <a:ext cx="8842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set</a:t>
            </a:r>
          </a:p>
          <a:p>
            <a:r>
              <a:rPr lang="en-US" altLang="en-US"/>
              <a:t>on less</a:t>
            </a:r>
          </a:p>
          <a:p>
            <a:r>
              <a:rPr lang="en-US" altLang="en-US"/>
              <a:t>than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78486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7848600" cy="31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12863"/>
            <a:ext cx="8305800" cy="442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7"/>
          <p:cNvSpPr txBox="1">
            <a:spLocks noChangeArrowheads="1"/>
          </p:cNvSpPr>
          <p:nvPr/>
        </p:nvSpPr>
        <p:spPr bwMode="auto">
          <a:xfrm>
            <a:off x="2209800" y="457200"/>
            <a:ext cx="431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ALU Control Implementation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1600200" y="1371600"/>
            <a:ext cx="5421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On page 301, ALU control lines = Operation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1219200" y="2590800"/>
            <a:ext cx="57594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ALU control lines		Function </a:t>
            </a:r>
          </a:p>
          <a:p>
            <a:r>
              <a:rPr lang="en-US" altLang="en-US" sz="2000"/>
              <a:t>	0000			AND</a:t>
            </a:r>
          </a:p>
          <a:p>
            <a:r>
              <a:rPr lang="en-US" altLang="en-US" sz="2000"/>
              <a:t>	0001			OR</a:t>
            </a:r>
          </a:p>
          <a:p>
            <a:r>
              <a:rPr lang="en-US" altLang="en-US" sz="2000"/>
              <a:t>	0010			add</a:t>
            </a:r>
          </a:p>
          <a:p>
            <a:r>
              <a:rPr lang="en-US" altLang="en-US" sz="2000"/>
              <a:t>	0110			subtract</a:t>
            </a:r>
          </a:p>
          <a:p>
            <a:r>
              <a:rPr lang="en-US" altLang="en-US" sz="2000"/>
              <a:t>	0111			set on less than</a:t>
            </a:r>
          </a:p>
          <a:p>
            <a:r>
              <a:rPr lang="en-US" altLang="en-US" sz="2000"/>
              <a:t>	1100			NOR</a:t>
            </a:r>
          </a:p>
        </p:txBody>
      </p:sp>
      <p:sp>
        <p:nvSpPr>
          <p:cNvPr id="40964" name="Text Box 79"/>
          <p:cNvSpPr txBox="1">
            <a:spLocks noChangeArrowheads="1"/>
          </p:cNvSpPr>
          <p:nvPr/>
        </p:nvSpPr>
        <p:spPr bwMode="auto">
          <a:xfrm>
            <a:off x="4367213" y="143986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156" name="Group 108"/>
          <p:cNvGraphicFramePr>
            <a:graphicFrameLocks noGrp="1"/>
          </p:cNvGraphicFramePr>
          <p:nvPr/>
        </p:nvGraphicFramePr>
        <p:xfrm>
          <a:off x="533400" y="1371600"/>
          <a:ext cx="8001000" cy="479425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2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opcode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ALUOP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Desired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 action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 control input, i.e., Operation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3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 word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xxxxxx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store word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xxxxxx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4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Branch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equal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branch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equal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xxxxxx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subtract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 type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3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 type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subtract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100010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subtract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 type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3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 type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51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 type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 on less than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101010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 on less than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2286000" y="533400"/>
            <a:ext cx="4379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Setting of the control signals</a:t>
            </a:r>
          </a:p>
        </p:txBody>
      </p:sp>
      <p:graphicFrame>
        <p:nvGraphicFramePr>
          <p:cNvPr id="131220" name="Group 148"/>
          <p:cNvGraphicFramePr>
            <a:graphicFrameLocks noGrp="1"/>
          </p:cNvGraphicFramePr>
          <p:nvPr/>
        </p:nvGraphicFramePr>
        <p:xfrm>
          <a:off x="152400" y="1371600"/>
          <a:ext cx="8839200" cy="40640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Instru-ction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RegDst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ALUSrc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Memto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8325"/>
            <a:ext cx="861060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152400"/>
            <a:ext cx="7162800" cy="1143000"/>
          </a:xfrm>
          <a:noFill/>
        </p:spPr>
        <p:txBody>
          <a:bodyPr/>
          <a:lstStyle/>
          <a:p>
            <a:r>
              <a:rPr lang="en-US" altLang="en-US" smtClean="0"/>
              <a:t>Single Cycle Processor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534400" cy="4114800"/>
          </a:xfrm>
          <a:noFill/>
        </p:spPr>
        <p:txBody>
          <a:bodyPr/>
          <a:lstStyle/>
          <a:p>
            <a:r>
              <a:rPr lang="en-US" altLang="en-US" sz="2400" smtClean="0"/>
              <a:t>Single cycle processor</a:t>
            </a:r>
          </a:p>
          <a:p>
            <a:pPr lvl="1"/>
            <a:r>
              <a:rPr lang="en-US" altLang="en-US" sz="2400" smtClean="0"/>
              <a:t>Pros: one clock cycle per instruction</a:t>
            </a:r>
          </a:p>
          <a:p>
            <a:pPr lvl="1"/>
            <a:r>
              <a:rPr lang="en-US" altLang="en-US" sz="2400" smtClean="0"/>
              <a:t>Cons: too long cycle time, too low clocking frequency</a:t>
            </a:r>
          </a:p>
          <a:p>
            <a:r>
              <a:rPr lang="en-US" altLang="en-US" sz="2400" smtClean="0"/>
              <a:t>Design a processor</a:t>
            </a:r>
          </a:p>
          <a:p>
            <a:pPr lvl="1"/>
            <a:r>
              <a:rPr lang="en-US" altLang="en-US" sz="2400" smtClean="0"/>
              <a:t>analyze instruction set (the meaning of each instruction is given by the register transfers)</a:t>
            </a:r>
          </a:p>
          <a:p>
            <a:pPr lvl="1"/>
            <a:r>
              <a:rPr lang="en-US" altLang="en-US" sz="2400" smtClean="0"/>
              <a:t>timing of each instruction</a:t>
            </a:r>
          </a:p>
          <a:p>
            <a:pPr lvl="1"/>
            <a:r>
              <a:rPr lang="en-US" altLang="en-US" sz="2400" smtClean="0"/>
              <a:t>datapath support each register transfer</a:t>
            </a:r>
          </a:p>
          <a:p>
            <a:pPr lvl="1"/>
            <a:r>
              <a:rPr lang="en-US" altLang="en-US" sz="2400" smtClean="0"/>
              <a:t>select datapath components and establish clocking methodology</a:t>
            </a:r>
          </a:p>
          <a:p>
            <a:pPr lvl="1"/>
            <a:r>
              <a:rPr lang="en-US" altLang="en-US" sz="2400" smtClean="0"/>
              <a:t>analyze implementation of each instruction to determine setting of control points that affect register transfer</a:t>
            </a:r>
          </a:p>
          <a:p>
            <a:pPr lvl="1"/>
            <a:r>
              <a:rPr lang="en-US" altLang="en-US" sz="2400" smtClean="0"/>
              <a:t>assemble control logic and datapath components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9600"/>
            <a:ext cx="6081713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2286000" y="228600"/>
            <a:ext cx="505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Control Unit PLA Implementation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1143000"/>
          </a:xfrm>
          <a:noFill/>
        </p:spPr>
        <p:txBody>
          <a:bodyPr/>
          <a:lstStyle/>
          <a:p>
            <a:r>
              <a:rPr lang="en-US" altLang="en-US" smtClean="0"/>
              <a:t>Clocking Methodology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162800" cy="4114800"/>
          </a:xfrm>
          <a:noFill/>
        </p:spPr>
        <p:txBody>
          <a:bodyPr/>
          <a:lstStyle/>
          <a:p>
            <a:r>
              <a:rPr lang="en-US" altLang="en-US" sz="2400" smtClean="0"/>
              <a:t>Edge-triggered clock</a:t>
            </a:r>
          </a:p>
          <a:p>
            <a:r>
              <a:rPr lang="en-US" altLang="en-US" sz="2400" smtClean="0"/>
              <a:t>setup time</a:t>
            </a:r>
          </a:p>
          <a:p>
            <a:r>
              <a:rPr lang="en-US" altLang="en-US" sz="2400" smtClean="0"/>
              <a:t>hold time</a:t>
            </a:r>
          </a:p>
          <a:p>
            <a:r>
              <a:rPr lang="en-US" altLang="en-US" sz="2400" smtClean="0"/>
              <a:t>all storage elements clocked by the same clock</a:t>
            </a:r>
          </a:p>
          <a:p>
            <a:r>
              <a:rPr lang="en-US" altLang="en-US" sz="2400" smtClean="0"/>
              <a:t>combinational logic block:</a:t>
            </a:r>
          </a:p>
          <a:p>
            <a:pPr lvl="1"/>
            <a:r>
              <a:rPr lang="en-US" altLang="en-US" sz="2400" smtClean="0"/>
              <a:t>inputs are updated at each clock tick</a:t>
            </a:r>
          </a:p>
          <a:p>
            <a:pPr lvl="1"/>
            <a:r>
              <a:rPr lang="en-US" altLang="en-US" sz="2400" smtClean="0"/>
              <a:t>all outputs must be stable before the next clock tick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95400" y="2743200"/>
            <a:ext cx="59928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>
                <a:solidFill>
                  <a:schemeClr val="accent1"/>
                </a:solidFill>
                <a:latin typeface="Helvetica" panose="020B0604020202020204" pitchFamily="34" charset="0"/>
              </a:rPr>
              <a:t>Clocked Logic Timing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3400" y="12700"/>
            <a:ext cx="82423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4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Timing Analysis, Logic Delay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1752600" y="3810000"/>
            <a:ext cx="5645150" cy="1874838"/>
            <a:chOff x="1907" y="2667"/>
            <a:chExt cx="3556" cy="1181"/>
          </a:xfrm>
        </p:grpSpPr>
        <p:sp>
          <p:nvSpPr>
            <p:cNvPr id="11271" name="Text Box 4"/>
            <p:cNvSpPr txBox="1">
              <a:spLocks noChangeArrowheads="1"/>
            </p:cNvSpPr>
            <p:nvPr/>
          </p:nvSpPr>
          <p:spPr bwMode="auto">
            <a:xfrm>
              <a:off x="2355" y="3618"/>
              <a:ext cx="26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053DE8"/>
                  </a:solidFill>
                  <a:latin typeface="Marker Felt" pitchFamily="34" charset="0"/>
                </a:rPr>
                <a:t>Worst case CL delay limits T. </a:t>
              </a:r>
            </a:p>
          </p:txBody>
        </p:sp>
        <p:pic>
          <p:nvPicPr>
            <p:cNvPr id="11272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" y="2667"/>
              <a:ext cx="3556" cy="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1905000" y="914400"/>
            <a:ext cx="4413250" cy="2325688"/>
            <a:chOff x="2159" y="440"/>
            <a:chExt cx="2780" cy="1465"/>
          </a:xfrm>
        </p:grpSpPr>
        <p:pic>
          <p:nvPicPr>
            <p:cNvPr id="11269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9" y="440"/>
              <a:ext cx="2780" cy="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0" name="Text Box 8"/>
            <p:cNvSpPr txBox="1">
              <a:spLocks noChangeArrowheads="1"/>
            </p:cNvSpPr>
            <p:nvPr/>
          </p:nvSpPr>
          <p:spPr bwMode="auto">
            <a:xfrm>
              <a:off x="2503" y="1305"/>
              <a:ext cx="2428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2500"/>
                </a:lnSpc>
              </a:pPr>
              <a:r>
                <a:rPr lang="en-US" altLang="en-US" sz="2800">
                  <a:solidFill>
                    <a:srgbClr val="053DE8"/>
                  </a:solidFill>
                  <a:latin typeface="Helvetica" panose="020B0604020202020204" pitchFamily="34" charset="0"/>
                </a:rPr>
                <a:t>What is the smallest T that produces correct operation?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/>
          <p:cNvSpPr>
            <a:spLocks/>
          </p:cNvSpPr>
          <p:nvPr/>
        </p:nvSpPr>
        <p:spPr bwMode="auto">
          <a:xfrm>
            <a:off x="1104900" y="1003300"/>
            <a:ext cx="996950" cy="1530350"/>
          </a:xfrm>
          <a:custGeom>
            <a:avLst/>
            <a:gdLst>
              <a:gd name="T0" fmla="*/ 0 w 10000"/>
              <a:gd name="T1" fmla="*/ 0 h 10000"/>
              <a:gd name="T2" fmla="*/ 996950 w 10000"/>
              <a:gd name="T3" fmla="*/ 0 h 10000"/>
              <a:gd name="T4" fmla="*/ 996950 w 10000"/>
              <a:gd name="T5" fmla="*/ 1530350 h 10000"/>
              <a:gd name="T6" fmla="*/ 0 w 10000"/>
              <a:gd name="T7" fmla="*/ 1530350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  <a:effectLst>
            <a:outerShdw dist="63500" dir="2700000" algn="ctr" rotWithShape="0">
              <a:schemeClr val="bg2">
                <a:alpha val="32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152400"/>
            <a:ext cx="36703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4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Flip Flop delays: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04900" y="1168400"/>
            <a:ext cx="3810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Lucida Grande" pitchFamily="34" charset="0"/>
              </a:rPr>
              <a:t>D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727200" y="1168400"/>
            <a:ext cx="3810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latin typeface="Lucida Grande" pitchFamily="34" charset="0"/>
              </a:rPr>
              <a:t>Q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698500" y="1346200"/>
            <a:ext cx="40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120900" y="1343025"/>
            <a:ext cx="4191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 rot="5400000">
            <a:off x="1073150" y="2103438"/>
            <a:ext cx="309563" cy="236537"/>
          </a:xfrm>
          <a:custGeom>
            <a:avLst/>
            <a:gdLst>
              <a:gd name="T0" fmla="*/ 0 w 10000"/>
              <a:gd name="T1" fmla="*/ 132341860 h 10000"/>
              <a:gd name="T2" fmla="*/ 296651901 w 10000"/>
              <a:gd name="T3" fmla="*/ 132341860 h 10000"/>
              <a:gd name="T4" fmla="*/ 148326430 w 10000"/>
              <a:gd name="T5" fmla="*/ 0 h 10000"/>
              <a:gd name="T6" fmla="*/ 0 w 10000"/>
              <a:gd name="T7" fmla="*/ 132341860 h 10000"/>
              <a:gd name="T8" fmla="*/ 0 60000 65536"/>
              <a:gd name="T9" fmla="*/ 0 60000 65536"/>
              <a:gd name="T10" fmla="*/ 0 60000 65536"/>
              <a:gd name="T11" fmla="*/ 0 60000 65536"/>
              <a:gd name="T12" fmla="*/ 0 w 10000"/>
              <a:gd name="T13" fmla="*/ 0 h 10000"/>
              <a:gd name="T14" fmla="*/ 10000 w 10000"/>
              <a:gd name="T15" fmla="*/ 10000 h 1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00" h="10000">
                <a:moveTo>
                  <a:pt x="0" y="10000"/>
                </a:moveTo>
                <a:lnTo>
                  <a:pt x="10000" y="10000"/>
                </a:lnTo>
                <a:lnTo>
                  <a:pt x="5000" y="0"/>
                </a:lnTo>
                <a:lnTo>
                  <a:pt x="0" y="10000"/>
                </a:lnTo>
                <a:close/>
                <a:moveTo>
                  <a:pt x="0" y="10000"/>
                </a:move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698500" y="2222500"/>
            <a:ext cx="40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2449513" y="685800"/>
            <a:ext cx="6694487" cy="2065338"/>
            <a:chOff x="1375" y="427"/>
            <a:chExt cx="4218" cy="1301"/>
          </a:xfrm>
        </p:grpSpPr>
        <p:pic>
          <p:nvPicPr>
            <p:cNvPr id="12314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5" y="427"/>
              <a:ext cx="2140" cy="1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5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5" y="466"/>
              <a:ext cx="2118" cy="1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4235450" y="250825"/>
            <a:ext cx="1606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053DE8"/>
                </a:solidFill>
                <a:latin typeface="Marker Felt" pitchFamily="34" charset="0"/>
              </a:rPr>
              <a:t>clk-to-Q ?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9850" y="2838450"/>
            <a:ext cx="8793163" cy="1828800"/>
            <a:chOff x="38" y="1564"/>
            <a:chExt cx="5539" cy="1152"/>
          </a:xfrm>
        </p:grpSpPr>
        <p:sp>
          <p:nvSpPr>
            <p:cNvPr id="12311" name="Text Box 15"/>
            <p:cNvSpPr txBox="1">
              <a:spLocks noChangeArrowheads="1"/>
            </p:cNvSpPr>
            <p:nvPr/>
          </p:nvSpPr>
          <p:spPr bwMode="auto">
            <a:xfrm>
              <a:off x="454" y="1686"/>
              <a:ext cx="100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600">
                  <a:latin typeface="Helvetica" panose="020B0604020202020204" pitchFamily="34" charset="0"/>
                </a:rPr>
                <a:t>CLK == 0</a:t>
              </a:r>
            </a:p>
          </p:txBody>
        </p:sp>
        <p:pic>
          <p:nvPicPr>
            <p:cNvPr id="12312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2" y="1564"/>
              <a:ext cx="3495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3" name="Text Box 17"/>
            <p:cNvSpPr txBox="1">
              <a:spLocks noChangeArrowheads="1"/>
            </p:cNvSpPr>
            <p:nvPr/>
          </p:nvSpPr>
          <p:spPr bwMode="auto">
            <a:xfrm>
              <a:off x="38" y="2022"/>
              <a:ext cx="1924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600">
                  <a:solidFill>
                    <a:srgbClr val="053DE8"/>
                  </a:solidFill>
                  <a:latin typeface="Helvetica" panose="020B0604020202020204" pitchFamily="34" charset="0"/>
                </a:rPr>
                <a:t>Sense D, but Q</a:t>
              </a:r>
            </a:p>
            <a:p>
              <a:pPr algn="ctr" eaLnBrk="1" hangingPunct="1"/>
              <a:r>
                <a:rPr lang="en-US" altLang="en-US" sz="2600">
                  <a:solidFill>
                    <a:srgbClr val="053DE8"/>
                  </a:solidFill>
                  <a:latin typeface="Helvetica" panose="020B0604020202020204" pitchFamily="34" charset="0"/>
                </a:rPr>
                <a:t>outputs old value. 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1750" y="4833938"/>
            <a:ext cx="8970963" cy="1833562"/>
            <a:chOff x="17" y="2664"/>
            <a:chExt cx="5651" cy="1155"/>
          </a:xfrm>
        </p:grpSpPr>
        <p:pic>
          <p:nvPicPr>
            <p:cNvPr id="12308" name="Picture 1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9" y="2664"/>
              <a:ext cx="3639" cy="1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9" name="Text Box 20"/>
            <p:cNvSpPr txBox="1">
              <a:spLocks noChangeArrowheads="1"/>
            </p:cNvSpPr>
            <p:nvPr/>
          </p:nvSpPr>
          <p:spPr bwMode="auto">
            <a:xfrm>
              <a:off x="473" y="2665"/>
              <a:ext cx="100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600">
                  <a:latin typeface="Helvetica" panose="020B0604020202020204" pitchFamily="34" charset="0"/>
                </a:rPr>
                <a:t>CLK 0-&gt;1</a:t>
              </a:r>
            </a:p>
          </p:txBody>
        </p:sp>
        <p:sp>
          <p:nvSpPr>
            <p:cNvPr id="12310" name="Text Box 21"/>
            <p:cNvSpPr txBox="1">
              <a:spLocks noChangeArrowheads="1"/>
            </p:cNvSpPr>
            <p:nvPr/>
          </p:nvSpPr>
          <p:spPr bwMode="auto">
            <a:xfrm>
              <a:off x="17" y="2993"/>
              <a:ext cx="1924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600">
                  <a:solidFill>
                    <a:srgbClr val="053DE8"/>
                  </a:solidFill>
                  <a:latin typeface="Helvetica" panose="020B0604020202020204" pitchFamily="34" charset="0"/>
                </a:rPr>
                <a:t>Capture D, pass</a:t>
              </a:r>
            </a:p>
            <a:p>
              <a:pPr algn="ctr" eaLnBrk="1" hangingPunct="1"/>
              <a:r>
                <a:rPr lang="en-US" altLang="en-US" sz="2600">
                  <a:solidFill>
                    <a:srgbClr val="053DE8"/>
                  </a:solidFill>
                  <a:latin typeface="Helvetica" panose="020B0604020202020204" pitchFamily="34" charset="0"/>
                </a:rPr>
                <a:t>value to Q </a:t>
              </a:r>
            </a:p>
          </p:txBody>
        </p:sp>
      </p:grpSp>
      <p:sp>
        <p:nvSpPr>
          <p:cNvPr id="12302" name="Text Box 22"/>
          <p:cNvSpPr txBox="1">
            <a:spLocks noChangeArrowheads="1"/>
          </p:cNvSpPr>
          <p:nvPr/>
        </p:nvSpPr>
        <p:spPr bwMode="auto">
          <a:xfrm>
            <a:off x="25400" y="2044700"/>
            <a:ext cx="7493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latin typeface="Lucida Grande" pitchFamily="34" charset="0"/>
              </a:rPr>
              <a:t>CLK</a:t>
            </a:r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6000750" y="250825"/>
            <a:ext cx="1289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053DE8"/>
                </a:solidFill>
                <a:latin typeface="Marker Felt" pitchFamily="34" charset="0"/>
              </a:rPr>
              <a:t> setup ?</a:t>
            </a: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7696200" y="304800"/>
            <a:ext cx="106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053DE8"/>
                </a:solidFill>
                <a:latin typeface="Marker Felt" pitchFamily="34" charset="0"/>
              </a:rPr>
              <a:t>hold ?</a:t>
            </a:r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6546850" y="6130925"/>
            <a:ext cx="14668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053DE8"/>
                </a:solidFill>
                <a:latin typeface="Marker Felt" pitchFamily="34" charset="0"/>
              </a:rPr>
              <a:t>clk-to-Q</a:t>
            </a:r>
          </a:p>
        </p:txBody>
      </p:sp>
      <p:sp>
        <p:nvSpPr>
          <p:cNvPr id="85018" name="Text Box 26"/>
          <p:cNvSpPr txBox="1">
            <a:spLocks noChangeArrowheads="1"/>
          </p:cNvSpPr>
          <p:nvPr/>
        </p:nvSpPr>
        <p:spPr bwMode="auto">
          <a:xfrm>
            <a:off x="4438650" y="4086225"/>
            <a:ext cx="10858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053DE8"/>
                </a:solidFill>
                <a:latin typeface="Marker Felt" pitchFamily="34" charset="0"/>
              </a:rPr>
              <a:t> setup</a:t>
            </a:r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4527550" y="6130925"/>
            <a:ext cx="882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053DE8"/>
                </a:solidFill>
                <a:latin typeface="Marker Felt" pitchFamily="34" charset="0"/>
              </a:rPr>
              <a:t> 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5" grpId="0" autoUpdateAnimBg="0"/>
      <p:bldP spid="85015" grpId="0" autoUpdateAnimBg="0"/>
      <p:bldP spid="85016" grpId="0" autoUpdateAnimBg="0"/>
      <p:bldP spid="85017" grpId="0" autoUpdateAnimBg="0"/>
      <p:bldP spid="85018" grpId="0" autoUpdateAnimBg="0"/>
      <p:bldP spid="850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47700" y="38100"/>
            <a:ext cx="80645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4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      Flip Flops have internal delays 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101600" y="838200"/>
            <a:ext cx="2184400" cy="3111500"/>
            <a:chOff x="56" y="462"/>
            <a:chExt cx="1376" cy="1960"/>
          </a:xfrm>
        </p:grpSpPr>
        <p:sp>
          <p:nvSpPr>
            <p:cNvPr id="13379" name="Freeform 4"/>
            <p:cNvSpPr>
              <a:spLocks/>
            </p:cNvSpPr>
            <p:nvPr/>
          </p:nvSpPr>
          <p:spPr bwMode="auto">
            <a:xfrm>
              <a:off x="528" y="462"/>
              <a:ext cx="628" cy="964"/>
            </a:xfrm>
            <a:custGeom>
              <a:avLst/>
              <a:gdLst>
                <a:gd name="T0" fmla="*/ 0 w 10000"/>
                <a:gd name="T1" fmla="*/ 0 h 10000"/>
                <a:gd name="T2" fmla="*/ 628 w 10000"/>
                <a:gd name="T3" fmla="*/ 0 h 10000"/>
                <a:gd name="T4" fmla="*/ 628 w 10000"/>
                <a:gd name="T5" fmla="*/ 964 h 10000"/>
                <a:gd name="T6" fmla="*/ 0 w 10000"/>
                <a:gd name="T7" fmla="*/ 964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63500" dir="2700000" algn="ctr" rotWithShape="0">
                <a:schemeClr val="bg2">
                  <a:alpha val="32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80" name="Text Box 5"/>
            <p:cNvSpPr txBox="1">
              <a:spLocks noChangeArrowheads="1"/>
            </p:cNvSpPr>
            <p:nvPr/>
          </p:nvSpPr>
          <p:spPr bwMode="auto">
            <a:xfrm>
              <a:off x="528" y="566"/>
              <a:ext cx="24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Lucida Grande" pitchFamily="34" charset="0"/>
                </a:rPr>
                <a:t>D</a:t>
              </a:r>
            </a:p>
          </p:txBody>
        </p:sp>
        <p:sp>
          <p:nvSpPr>
            <p:cNvPr id="13381" name="Text Box 6"/>
            <p:cNvSpPr txBox="1">
              <a:spLocks noChangeArrowheads="1"/>
            </p:cNvSpPr>
            <p:nvPr/>
          </p:nvSpPr>
          <p:spPr bwMode="auto">
            <a:xfrm>
              <a:off x="920" y="566"/>
              <a:ext cx="24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2400">
                  <a:latin typeface="Lucida Grande" pitchFamily="34" charset="0"/>
                </a:rPr>
                <a:t>Q</a:t>
              </a:r>
            </a:p>
          </p:txBody>
        </p:sp>
        <p:sp>
          <p:nvSpPr>
            <p:cNvPr id="13382" name="Line 7"/>
            <p:cNvSpPr>
              <a:spLocks noChangeShapeType="1"/>
            </p:cNvSpPr>
            <p:nvPr/>
          </p:nvSpPr>
          <p:spPr bwMode="auto">
            <a:xfrm>
              <a:off x="272" y="678"/>
              <a:ext cx="2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83" name="Line 8"/>
            <p:cNvSpPr>
              <a:spLocks noChangeShapeType="1"/>
            </p:cNvSpPr>
            <p:nvPr/>
          </p:nvSpPr>
          <p:spPr bwMode="auto">
            <a:xfrm>
              <a:off x="1168" y="676"/>
              <a:ext cx="264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84" name="Freeform 9"/>
            <p:cNvSpPr>
              <a:spLocks/>
            </p:cNvSpPr>
            <p:nvPr/>
          </p:nvSpPr>
          <p:spPr bwMode="auto">
            <a:xfrm rot="5400000">
              <a:off x="508" y="1155"/>
              <a:ext cx="195" cy="149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00"/>
                <a:gd name="T13" fmla="*/ 0 h 10000"/>
                <a:gd name="T14" fmla="*/ 10000 w 10000"/>
                <a:gd name="T15" fmla="*/ 10000 h 1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00" h="10000">
                  <a:moveTo>
                    <a:pt x="0" y="10000"/>
                  </a:moveTo>
                  <a:lnTo>
                    <a:pt x="10000" y="10000"/>
                  </a:lnTo>
                  <a:lnTo>
                    <a:pt x="5000" y="0"/>
                  </a:lnTo>
                  <a:lnTo>
                    <a:pt x="0" y="10000"/>
                  </a:lnTo>
                  <a:close/>
                  <a:moveTo>
                    <a:pt x="0" y="1000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85" name="Line 10"/>
            <p:cNvSpPr>
              <a:spLocks noChangeShapeType="1"/>
            </p:cNvSpPr>
            <p:nvPr/>
          </p:nvSpPr>
          <p:spPr bwMode="auto">
            <a:xfrm>
              <a:off x="272" y="1230"/>
              <a:ext cx="2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86" name="Line 11"/>
            <p:cNvSpPr>
              <a:spLocks noChangeShapeType="1"/>
            </p:cNvSpPr>
            <p:nvPr/>
          </p:nvSpPr>
          <p:spPr bwMode="auto">
            <a:xfrm>
              <a:off x="280" y="1230"/>
              <a:ext cx="0" cy="8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87" name="Text Box 12"/>
            <p:cNvSpPr txBox="1">
              <a:spLocks noChangeArrowheads="1"/>
            </p:cNvSpPr>
            <p:nvPr/>
          </p:nvSpPr>
          <p:spPr bwMode="auto">
            <a:xfrm>
              <a:off x="56" y="2198"/>
              <a:ext cx="47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2400">
                  <a:latin typeface="Lucida Grande" pitchFamily="34" charset="0"/>
                </a:rPr>
                <a:t>CLK</a:t>
              </a:r>
            </a:p>
          </p:txBody>
        </p:sp>
      </p:grpSp>
      <p:grpSp>
        <p:nvGrpSpPr>
          <p:cNvPr id="13316" name="Group 13"/>
          <p:cNvGrpSpPr>
            <a:grpSpLocks/>
          </p:cNvGrpSpPr>
          <p:nvPr/>
        </p:nvGrpSpPr>
        <p:grpSpPr bwMode="auto">
          <a:xfrm>
            <a:off x="2438400" y="762000"/>
            <a:ext cx="6705600" cy="1066800"/>
            <a:chOff x="1323" y="588"/>
            <a:chExt cx="4224" cy="672"/>
          </a:xfrm>
        </p:grpSpPr>
        <p:sp>
          <p:nvSpPr>
            <p:cNvPr id="13377" name="Text Box 14"/>
            <p:cNvSpPr txBox="1">
              <a:spLocks noChangeArrowheads="1"/>
            </p:cNvSpPr>
            <p:nvPr/>
          </p:nvSpPr>
          <p:spPr bwMode="auto">
            <a:xfrm>
              <a:off x="1323" y="588"/>
              <a:ext cx="4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0">
                  <a:latin typeface="Marker Felt" pitchFamily="34" charset="0"/>
                </a:rPr>
                <a:t>Value of D is sampled on </a:t>
              </a:r>
              <a:r>
                <a:rPr lang="en-US" altLang="en-US" sz="2400" b="0">
                  <a:solidFill>
                    <a:srgbClr val="053DE8"/>
                  </a:solidFill>
                  <a:latin typeface="Marker Felt" pitchFamily="34" charset="0"/>
                </a:rPr>
                <a:t>positive clock edge</a:t>
              </a:r>
              <a:r>
                <a:rPr lang="en-US" altLang="en-US" sz="3000" b="0">
                  <a:solidFill>
                    <a:srgbClr val="053DE8"/>
                  </a:solidFill>
                  <a:latin typeface="Marker Felt" pitchFamily="34" charset="0"/>
                </a:rPr>
                <a:t>.</a:t>
              </a:r>
            </a:p>
          </p:txBody>
        </p:sp>
        <p:sp>
          <p:nvSpPr>
            <p:cNvPr id="13378" name="Text Box 15"/>
            <p:cNvSpPr txBox="1">
              <a:spLocks noChangeArrowheads="1"/>
            </p:cNvSpPr>
            <p:nvPr/>
          </p:nvSpPr>
          <p:spPr bwMode="auto">
            <a:xfrm>
              <a:off x="1323" y="972"/>
              <a:ext cx="4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3000" b="0">
                <a:latin typeface="Marker Felt" pitchFamily="34" charset="0"/>
              </a:endParaRPr>
            </a:p>
          </p:txBody>
        </p:sp>
      </p:grpSp>
      <p:grpSp>
        <p:nvGrpSpPr>
          <p:cNvPr id="13317" name="Group 16"/>
          <p:cNvGrpSpPr>
            <a:grpSpLocks/>
          </p:cNvGrpSpPr>
          <p:nvPr/>
        </p:nvGrpSpPr>
        <p:grpSpPr bwMode="auto">
          <a:xfrm>
            <a:off x="585788" y="438150"/>
            <a:ext cx="0" cy="0"/>
            <a:chOff x="0" y="0"/>
            <a:chExt cx="0" cy="0"/>
          </a:xfrm>
        </p:grpSpPr>
        <p:grpSp>
          <p:nvGrpSpPr>
            <p:cNvPr id="13367" name="Group 17"/>
            <p:cNvGrpSpPr>
              <a:grpSpLocks/>
            </p:cNvGrpSpPr>
            <p:nvPr/>
          </p:nvGrpSpPr>
          <p:grpSpPr bwMode="auto">
            <a:xfrm>
              <a:off x="0" y="0"/>
              <a:ext cx="0" cy="0"/>
              <a:chOff x="0" y="0"/>
              <a:chExt cx="0" cy="0"/>
            </a:xfrm>
          </p:grpSpPr>
          <p:sp>
            <p:nvSpPr>
              <p:cNvPr id="13373" name="Line 18"/>
              <p:cNvSpPr>
                <a:spLocks noChangeShapeType="1"/>
              </p:cNvSpPr>
              <p:nvPr/>
            </p:nvSpPr>
            <p:spPr bwMode="auto">
              <a:xfrm flipH="1">
                <a:off x="2583" y="2196"/>
                <a:ext cx="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374" name="Line 19"/>
              <p:cNvSpPr>
                <a:spLocks noChangeShapeType="1"/>
              </p:cNvSpPr>
              <p:nvPr/>
            </p:nvSpPr>
            <p:spPr bwMode="auto">
              <a:xfrm flipH="1">
                <a:off x="2983" y="1940"/>
                <a:ext cx="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375" name="Line 20"/>
              <p:cNvSpPr>
                <a:spLocks noChangeShapeType="1"/>
              </p:cNvSpPr>
              <p:nvPr/>
            </p:nvSpPr>
            <p:spPr bwMode="auto">
              <a:xfrm>
                <a:off x="2975" y="1932"/>
                <a:ext cx="0" cy="25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376" name="Line 21"/>
              <p:cNvSpPr>
                <a:spLocks noChangeShapeType="1"/>
              </p:cNvSpPr>
              <p:nvPr/>
            </p:nvSpPr>
            <p:spPr bwMode="auto">
              <a:xfrm>
                <a:off x="3375" y="1932"/>
                <a:ext cx="0" cy="27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368" name="Group 22"/>
            <p:cNvGrpSpPr>
              <a:grpSpLocks/>
            </p:cNvGrpSpPr>
            <p:nvPr/>
          </p:nvGrpSpPr>
          <p:grpSpPr bwMode="auto">
            <a:xfrm>
              <a:off x="99" y="0"/>
              <a:ext cx="0" cy="0"/>
              <a:chOff x="0" y="0"/>
              <a:chExt cx="0" cy="0"/>
            </a:xfrm>
          </p:grpSpPr>
          <p:sp>
            <p:nvSpPr>
              <p:cNvPr id="13369" name="Line 23"/>
              <p:cNvSpPr>
                <a:spLocks noChangeShapeType="1"/>
              </p:cNvSpPr>
              <p:nvPr/>
            </p:nvSpPr>
            <p:spPr bwMode="auto">
              <a:xfrm flipH="1">
                <a:off x="3276" y="2196"/>
                <a:ext cx="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370" name="Line 24"/>
              <p:cNvSpPr>
                <a:spLocks noChangeShapeType="1"/>
              </p:cNvSpPr>
              <p:nvPr/>
            </p:nvSpPr>
            <p:spPr bwMode="auto">
              <a:xfrm flipH="1">
                <a:off x="3676" y="1940"/>
                <a:ext cx="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371" name="Line 25"/>
              <p:cNvSpPr>
                <a:spLocks noChangeShapeType="1"/>
              </p:cNvSpPr>
              <p:nvPr/>
            </p:nvSpPr>
            <p:spPr bwMode="auto">
              <a:xfrm>
                <a:off x="3668" y="1932"/>
                <a:ext cx="0" cy="25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372" name="Line 26"/>
              <p:cNvSpPr>
                <a:spLocks noChangeShapeType="1"/>
              </p:cNvSpPr>
              <p:nvPr/>
            </p:nvSpPr>
            <p:spPr bwMode="auto">
              <a:xfrm>
                <a:off x="4068" y="1932"/>
                <a:ext cx="0" cy="27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13318" name="Group 27"/>
          <p:cNvGrpSpPr>
            <a:grpSpLocks/>
          </p:cNvGrpSpPr>
          <p:nvPr/>
        </p:nvGrpSpPr>
        <p:grpSpPr bwMode="auto">
          <a:xfrm>
            <a:off x="430213" y="438150"/>
            <a:ext cx="0" cy="0"/>
            <a:chOff x="0" y="0"/>
            <a:chExt cx="0" cy="0"/>
          </a:xfrm>
        </p:grpSpPr>
        <p:sp>
          <p:nvSpPr>
            <p:cNvPr id="13363" name="Line 28"/>
            <p:cNvSpPr>
              <a:spLocks noChangeShapeType="1"/>
            </p:cNvSpPr>
            <p:nvPr/>
          </p:nvSpPr>
          <p:spPr bwMode="auto">
            <a:xfrm flipH="1">
              <a:off x="1890" y="2196"/>
              <a:ext cx="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64" name="Line 29"/>
            <p:cNvSpPr>
              <a:spLocks noChangeShapeType="1"/>
            </p:cNvSpPr>
            <p:nvPr/>
          </p:nvSpPr>
          <p:spPr bwMode="auto">
            <a:xfrm flipH="1">
              <a:off x="2290" y="1940"/>
              <a:ext cx="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65" name="Line 30"/>
            <p:cNvSpPr>
              <a:spLocks noChangeShapeType="1"/>
            </p:cNvSpPr>
            <p:nvPr/>
          </p:nvSpPr>
          <p:spPr bwMode="auto">
            <a:xfrm>
              <a:off x="2282" y="1932"/>
              <a:ext cx="0" cy="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66" name="Line 31"/>
            <p:cNvSpPr>
              <a:spLocks noChangeShapeType="1"/>
            </p:cNvSpPr>
            <p:nvPr/>
          </p:nvSpPr>
          <p:spPr bwMode="auto">
            <a:xfrm>
              <a:off x="2682" y="1932"/>
              <a:ext cx="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3319" name="Line 32"/>
          <p:cNvSpPr>
            <a:spLocks noChangeShapeType="1"/>
          </p:cNvSpPr>
          <p:nvPr/>
        </p:nvSpPr>
        <p:spPr bwMode="auto">
          <a:xfrm flipH="1">
            <a:off x="7200900" y="3924300"/>
            <a:ext cx="63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0" name="Line 33"/>
          <p:cNvSpPr>
            <a:spLocks noChangeShapeType="1"/>
          </p:cNvSpPr>
          <p:nvPr/>
        </p:nvSpPr>
        <p:spPr bwMode="auto">
          <a:xfrm flipH="1">
            <a:off x="7835900" y="3517900"/>
            <a:ext cx="63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1" name="Line 34"/>
          <p:cNvSpPr>
            <a:spLocks noChangeShapeType="1"/>
          </p:cNvSpPr>
          <p:nvPr/>
        </p:nvSpPr>
        <p:spPr bwMode="auto">
          <a:xfrm>
            <a:off x="7823200" y="3505200"/>
            <a:ext cx="0" cy="40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2" name="Text Box 35"/>
          <p:cNvSpPr txBox="1">
            <a:spLocks noChangeArrowheads="1"/>
          </p:cNvSpPr>
          <p:nvPr/>
        </p:nvSpPr>
        <p:spPr bwMode="auto">
          <a:xfrm>
            <a:off x="2349500" y="4356100"/>
            <a:ext cx="10033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latin typeface="Lucida Grande" pitchFamily="34" charset="0"/>
              </a:rPr>
              <a:t>D</a:t>
            </a:r>
          </a:p>
        </p:txBody>
      </p:sp>
      <p:sp>
        <p:nvSpPr>
          <p:cNvPr id="13323" name="Line 36"/>
          <p:cNvSpPr>
            <a:spLocks noChangeShapeType="1"/>
          </p:cNvSpPr>
          <p:nvPr/>
        </p:nvSpPr>
        <p:spPr bwMode="auto">
          <a:xfrm flipH="1">
            <a:off x="4686300" y="4775200"/>
            <a:ext cx="317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4" name="Line 37"/>
          <p:cNvSpPr>
            <a:spLocks noChangeShapeType="1"/>
          </p:cNvSpPr>
          <p:nvPr/>
        </p:nvSpPr>
        <p:spPr bwMode="auto">
          <a:xfrm flipH="1">
            <a:off x="4978400" y="4368800"/>
            <a:ext cx="81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5" name="Line 38"/>
          <p:cNvSpPr>
            <a:spLocks noChangeShapeType="1"/>
          </p:cNvSpPr>
          <p:nvPr/>
        </p:nvSpPr>
        <p:spPr bwMode="auto">
          <a:xfrm>
            <a:off x="4991100" y="4356100"/>
            <a:ext cx="0" cy="40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6" name="Line 39"/>
          <p:cNvSpPr>
            <a:spLocks noChangeShapeType="1"/>
          </p:cNvSpPr>
          <p:nvPr/>
        </p:nvSpPr>
        <p:spPr bwMode="auto">
          <a:xfrm flipH="1">
            <a:off x="4813300" y="5638800"/>
            <a:ext cx="63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7" name="Line 40"/>
          <p:cNvSpPr>
            <a:spLocks noChangeShapeType="1"/>
          </p:cNvSpPr>
          <p:nvPr/>
        </p:nvSpPr>
        <p:spPr bwMode="auto">
          <a:xfrm flipH="1">
            <a:off x="5448300" y="5232400"/>
            <a:ext cx="63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8" name="Line 41"/>
          <p:cNvSpPr>
            <a:spLocks noChangeShapeType="1"/>
          </p:cNvSpPr>
          <p:nvPr/>
        </p:nvSpPr>
        <p:spPr bwMode="auto">
          <a:xfrm>
            <a:off x="5435600" y="5219700"/>
            <a:ext cx="0" cy="40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9" name="Line 42"/>
          <p:cNvSpPr>
            <a:spLocks noChangeShapeType="1"/>
          </p:cNvSpPr>
          <p:nvPr/>
        </p:nvSpPr>
        <p:spPr bwMode="auto">
          <a:xfrm flipH="1">
            <a:off x="5791200" y="4368800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0" name="Line 43"/>
          <p:cNvSpPr>
            <a:spLocks noChangeShapeType="1"/>
          </p:cNvSpPr>
          <p:nvPr/>
        </p:nvSpPr>
        <p:spPr bwMode="auto">
          <a:xfrm flipH="1">
            <a:off x="6235700" y="4368800"/>
            <a:ext cx="134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1" name="Line 44"/>
          <p:cNvSpPr>
            <a:spLocks noChangeShapeType="1"/>
          </p:cNvSpPr>
          <p:nvPr/>
        </p:nvSpPr>
        <p:spPr bwMode="auto">
          <a:xfrm flipH="1">
            <a:off x="6070600" y="5232400"/>
            <a:ext cx="63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2" name="Line 45"/>
          <p:cNvSpPr>
            <a:spLocks noChangeShapeType="1"/>
          </p:cNvSpPr>
          <p:nvPr/>
        </p:nvSpPr>
        <p:spPr bwMode="auto">
          <a:xfrm flipH="1">
            <a:off x="6705600" y="5232400"/>
            <a:ext cx="63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3" name="Line 46"/>
          <p:cNvSpPr>
            <a:spLocks noChangeShapeType="1"/>
          </p:cNvSpPr>
          <p:nvPr/>
        </p:nvSpPr>
        <p:spPr bwMode="auto">
          <a:xfrm flipH="1">
            <a:off x="3441700" y="4775200"/>
            <a:ext cx="25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4" name="Line 47"/>
          <p:cNvSpPr>
            <a:spLocks noChangeShapeType="1"/>
          </p:cNvSpPr>
          <p:nvPr/>
        </p:nvSpPr>
        <p:spPr bwMode="auto">
          <a:xfrm flipH="1">
            <a:off x="3695700" y="4775200"/>
            <a:ext cx="1003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5" name="Line 48"/>
          <p:cNvSpPr>
            <a:spLocks noChangeShapeType="1"/>
          </p:cNvSpPr>
          <p:nvPr/>
        </p:nvSpPr>
        <p:spPr bwMode="auto">
          <a:xfrm flipH="1">
            <a:off x="3556000" y="5638800"/>
            <a:ext cx="63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6" name="Line 49"/>
          <p:cNvSpPr>
            <a:spLocks noChangeShapeType="1"/>
          </p:cNvSpPr>
          <p:nvPr/>
        </p:nvSpPr>
        <p:spPr bwMode="auto">
          <a:xfrm flipH="1">
            <a:off x="4191000" y="5638800"/>
            <a:ext cx="63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7" name="Line 50"/>
          <p:cNvSpPr>
            <a:spLocks noChangeShapeType="1"/>
          </p:cNvSpPr>
          <p:nvPr/>
        </p:nvSpPr>
        <p:spPr bwMode="auto">
          <a:xfrm>
            <a:off x="7569200" y="43561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8" name="Line 51"/>
          <p:cNvSpPr>
            <a:spLocks noChangeShapeType="1"/>
          </p:cNvSpPr>
          <p:nvPr/>
        </p:nvSpPr>
        <p:spPr bwMode="auto">
          <a:xfrm flipH="1">
            <a:off x="7569200" y="4775200"/>
            <a:ext cx="63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9" name="Line 52"/>
          <p:cNvSpPr>
            <a:spLocks noChangeShapeType="1"/>
          </p:cNvSpPr>
          <p:nvPr/>
        </p:nvSpPr>
        <p:spPr bwMode="auto">
          <a:xfrm flipH="1">
            <a:off x="7327900" y="5232400"/>
            <a:ext cx="63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40" name="Line 53"/>
          <p:cNvSpPr>
            <a:spLocks noChangeShapeType="1"/>
          </p:cNvSpPr>
          <p:nvPr/>
        </p:nvSpPr>
        <p:spPr bwMode="auto">
          <a:xfrm flipH="1">
            <a:off x="7962900" y="5638800"/>
            <a:ext cx="63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41" name="Line 54"/>
          <p:cNvSpPr>
            <a:spLocks noChangeShapeType="1"/>
          </p:cNvSpPr>
          <p:nvPr/>
        </p:nvSpPr>
        <p:spPr bwMode="auto">
          <a:xfrm>
            <a:off x="7975600" y="5219700"/>
            <a:ext cx="0" cy="40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42" name="Text Box 55"/>
          <p:cNvSpPr txBox="1">
            <a:spLocks noChangeArrowheads="1"/>
          </p:cNvSpPr>
          <p:nvPr/>
        </p:nvSpPr>
        <p:spPr bwMode="auto">
          <a:xfrm>
            <a:off x="2997200" y="5283200"/>
            <a:ext cx="3810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latin typeface="Lucida Grande" pitchFamily="34" charset="0"/>
              </a:rPr>
              <a:t>Q</a:t>
            </a:r>
          </a:p>
        </p:txBody>
      </p: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4673600" y="2527300"/>
            <a:ext cx="3606800" cy="2481263"/>
            <a:chOff x="2576" y="1393"/>
            <a:chExt cx="2272" cy="1563"/>
          </a:xfrm>
        </p:grpSpPr>
        <p:sp>
          <p:nvSpPr>
            <p:cNvPr id="13354" name="Freeform 57"/>
            <p:cNvSpPr>
              <a:spLocks/>
            </p:cNvSpPr>
            <p:nvPr/>
          </p:nvSpPr>
          <p:spPr bwMode="auto">
            <a:xfrm>
              <a:off x="2824" y="1865"/>
              <a:ext cx="336" cy="576"/>
            </a:xfrm>
            <a:custGeom>
              <a:avLst/>
              <a:gdLst>
                <a:gd name="T0" fmla="*/ 287 w 9111"/>
                <a:gd name="T1" fmla="*/ 84 h 9111"/>
                <a:gd name="T2" fmla="*/ 287 w 9111"/>
                <a:gd name="T3" fmla="*/ 492 h 9111"/>
                <a:gd name="T4" fmla="*/ 49 w 9111"/>
                <a:gd name="T5" fmla="*/ 492 h 9111"/>
                <a:gd name="T6" fmla="*/ 49 w 9111"/>
                <a:gd name="T7" fmla="*/ 84 h 9111"/>
                <a:gd name="T8" fmla="*/ 287 w 9111"/>
                <a:gd name="T9" fmla="*/ 84 h 9111"/>
                <a:gd name="T10" fmla="*/ 287 w 9111"/>
                <a:gd name="T11" fmla="*/ 84 h 91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noFill/>
            <a:ln w="25400">
              <a:solidFill>
                <a:srgbClr val="053DE8"/>
              </a:solidFill>
              <a:prstDash val="solid"/>
              <a:round/>
              <a:headEnd/>
              <a:tailEnd/>
            </a:ln>
            <a:effectLst>
              <a:outerShdw dist="63499" dir="2339991" algn="ctr" rotWithShape="0">
                <a:srgbClr val="0D0D0D">
                  <a:alpha val="32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55" name="Freeform 58"/>
            <p:cNvSpPr>
              <a:spLocks/>
            </p:cNvSpPr>
            <p:nvPr/>
          </p:nvSpPr>
          <p:spPr bwMode="auto">
            <a:xfrm>
              <a:off x="4392" y="1865"/>
              <a:ext cx="336" cy="576"/>
            </a:xfrm>
            <a:custGeom>
              <a:avLst/>
              <a:gdLst>
                <a:gd name="T0" fmla="*/ 287 w 9111"/>
                <a:gd name="T1" fmla="*/ 84 h 9111"/>
                <a:gd name="T2" fmla="*/ 287 w 9111"/>
                <a:gd name="T3" fmla="*/ 492 h 9111"/>
                <a:gd name="T4" fmla="*/ 49 w 9111"/>
                <a:gd name="T5" fmla="*/ 492 h 9111"/>
                <a:gd name="T6" fmla="*/ 49 w 9111"/>
                <a:gd name="T7" fmla="*/ 84 h 9111"/>
                <a:gd name="T8" fmla="*/ 287 w 9111"/>
                <a:gd name="T9" fmla="*/ 84 h 9111"/>
                <a:gd name="T10" fmla="*/ 287 w 9111"/>
                <a:gd name="T11" fmla="*/ 84 h 91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noFill/>
            <a:ln w="25400">
              <a:solidFill>
                <a:srgbClr val="053DE8"/>
              </a:solidFill>
              <a:prstDash val="solid"/>
              <a:round/>
              <a:headEnd/>
              <a:tailEnd/>
            </a:ln>
            <a:effectLst>
              <a:outerShdw dist="63499" dir="2339991" algn="ctr" rotWithShape="0">
                <a:srgbClr val="0D0D0D">
                  <a:alpha val="32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56" name="Line 59"/>
            <p:cNvSpPr>
              <a:spLocks noChangeShapeType="1"/>
            </p:cNvSpPr>
            <p:nvPr/>
          </p:nvSpPr>
          <p:spPr bwMode="auto">
            <a:xfrm>
              <a:off x="2848" y="1486"/>
              <a:ext cx="8" cy="1430"/>
            </a:xfrm>
            <a:prstGeom prst="line">
              <a:avLst/>
            </a:prstGeom>
            <a:noFill/>
            <a:ln w="635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57" name="Line 60"/>
            <p:cNvSpPr>
              <a:spLocks noChangeShapeType="1"/>
            </p:cNvSpPr>
            <p:nvPr/>
          </p:nvSpPr>
          <p:spPr bwMode="auto">
            <a:xfrm>
              <a:off x="2576" y="1559"/>
              <a:ext cx="26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58" name="Line 61"/>
            <p:cNvSpPr>
              <a:spLocks noChangeShapeType="1"/>
            </p:cNvSpPr>
            <p:nvPr/>
          </p:nvSpPr>
          <p:spPr bwMode="auto">
            <a:xfrm rot="10800000">
              <a:off x="2952" y="1561"/>
              <a:ext cx="28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59" name="Text Box 62"/>
            <p:cNvSpPr txBox="1">
              <a:spLocks noChangeArrowheads="1"/>
            </p:cNvSpPr>
            <p:nvPr/>
          </p:nvSpPr>
          <p:spPr bwMode="auto">
            <a:xfrm>
              <a:off x="3260" y="1393"/>
              <a:ext cx="900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2500"/>
                </a:lnSpc>
              </a:pPr>
              <a:r>
                <a:rPr lang="en-US" altLang="en-US" sz="2800">
                  <a:solidFill>
                    <a:srgbClr val="053DE8"/>
                  </a:solidFill>
                  <a:latin typeface="Helvetica" panose="020B0604020202020204" pitchFamily="34" charset="0"/>
                </a:rPr>
                <a:t>t_setup</a:t>
              </a:r>
            </a:p>
          </p:txBody>
        </p:sp>
        <p:sp>
          <p:nvSpPr>
            <p:cNvPr id="13360" name="Line 63"/>
            <p:cNvSpPr>
              <a:spLocks noChangeShapeType="1"/>
            </p:cNvSpPr>
            <p:nvPr/>
          </p:nvSpPr>
          <p:spPr bwMode="auto">
            <a:xfrm>
              <a:off x="4456" y="1526"/>
              <a:ext cx="8" cy="1430"/>
            </a:xfrm>
            <a:prstGeom prst="line">
              <a:avLst/>
            </a:prstGeom>
            <a:noFill/>
            <a:ln w="635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61" name="Line 64"/>
            <p:cNvSpPr>
              <a:spLocks noChangeShapeType="1"/>
            </p:cNvSpPr>
            <p:nvPr/>
          </p:nvSpPr>
          <p:spPr bwMode="auto">
            <a:xfrm>
              <a:off x="4184" y="1559"/>
              <a:ext cx="26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62" name="Line 65"/>
            <p:cNvSpPr>
              <a:spLocks noChangeShapeType="1"/>
            </p:cNvSpPr>
            <p:nvPr/>
          </p:nvSpPr>
          <p:spPr bwMode="auto">
            <a:xfrm rot="10800000">
              <a:off x="4568" y="1569"/>
              <a:ext cx="28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3344" name="Line 66"/>
          <p:cNvSpPr>
            <a:spLocks noChangeShapeType="1"/>
          </p:cNvSpPr>
          <p:nvPr/>
        </p:nvSpPr>
        <p:spPr bwMode="auto">
          <a:xfrm>
            <a:off x="7518400" y="5991225"/>
            <a:ext cx="2921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4876800" y="3995738"/>
            <a:ext cx="3556000" cy="2359025"/>
            <a:chOff x="2688" y="2202"/>
            <a:chExt cx="2240" cy="1486"/>
          </a:xfrm>
        </p:grpSpPr>
        <p:sp>
          <p:nvSpPr>
            <p:cNvPr id="13348" name="Line 68"/>
            <p:cNvSpPr>
              <a:spLocks noChangeShapeType="1"/>
            </p:cNvSpPr>
            <p:nvPr/>
          </p:nvSpPr>
          <p:spPr bwMode="auto">
            <a:xfrm>
              <a:off x="2952" y="2202"/>
              <a:ext cx="8" cy="1430"/>
            </a:xfrm>
            <a:prstGeom prst="line">
              <a:avLst/>
            </a:prstGeom>
            <a:noFill/>
            <a:ln w="635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49" name="Line 69"/>
            <p:cNvSpPr>
              <a:spLocks noChangeShapeType="1"/>
            </p:cNvSpPr>
            <p:nvPr/>
          </p:nvSpPr>
          <p:spPr bwMode="auto">
            <a:xfrm>
              <a:off x="2688" y="3459"/>
              <a:ext cx="264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50" name="Line 70"/>
            <p:cNvSpPr>
              <a:spLocks noChangeShapeType="1"/>
            </p:cNvSpPr>
            <p:nvPr/>
          </p:nvSpPr>
          <p:spPr bwMode="auto">
            <a:xfrm rot="10800000">
              <a:off x="3048" y="3461"/>
              <a:ext cx="20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51" name="Text Box 71"/>
            <p:cNvSpPr txBox="1">
              <a:spLocks noChangeArrowheads="1"/>
            </p:cNvSpPr>
            <p:nvPr/>
          </p:nvSpPr>
          <p:spPr bwMode="auto">
            <a:xfrm>
              <a:off x="3252" y="3301"/>
              <a:ext cx="125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6900" algn="l"/>
                  <a:tab pos="1511300" algn="l"/>
                  <a:tab pos="2425700" algn="l"/>
                  <a:tab pos="3340100" algn="l"/>
                  <a:tab pos="4254500" algn="l"/>
                  <a:tab pos="5168900" algn="l"/>
                  <a:tab pos="6083300" algn="l"/>
                  <a:tab pos="6997700" algn="l"/>
                </a:tabLs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2500"/>
                </a:lnSpc>
              </a:pPr>
              <a:r>
                <a:rPr lang="en-US" altLang="en-US" sz="2800">
                  <a:solidFill>
                    <a:srgbClr val="053DE8"/>
                  </a:solidFill>
                  <a:latin typeface="Helvetica" panose="020B0604020202020204" pitchFamily="34" charset="0"/>
                </a:rPr>
                <a:t>t_clk-to-Q</a:t>
              </a:r>
            </a:p>
          </p:txBody>
        </p:sp>
        <p:sp>
          <p:nvSpPr>
            <p:cNvPr id="13352" name="Line 72"/>
            <p:cNvSpPr>
              <a:spLocks noChangeShapeType="1"/>
            </p:cNvSpPr>
            <p:nvPr/>
          </p:nvSpPr>
          <p:spPr bwMode="auto">
            <a:xfrm>
              <a:off x="4544" y="2258"/>
              <a:ext cx="8" cy="1430"/>
            </a:xfrm>
            <a:prstGeom prst="line">
              <a:avLst/>
            </a:prstGeom>
            <a:noFill/>
            <a:ln w="635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53" name="Line 73"/>
            <p:cNvSpPr>
              <a:spLocks noChangeShapeType="1"/>
            </p:cNvSpPr>
            <p:nvPr/>
          </p:nvSpPr>
          <p:spPr bwMode="auto">
            <a:xfrm rot="10800000">
              <a:off x="4648" y="3469"/>
              <a:ext cx="28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3346" name="Text Box 74"/>
          <p:cNvSpPr txBox="1">
            <a:spLocks noChangeArrowheads="1"/>
          </p:cNvSpPr>
          <p:nvPr/>
        </p:nvSpPr>
        <p:spPr bwMode="auto">
          <a:xfrm>
            <a:off x="2616200" y="3517900"/>
            <a:ext cx="7493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latin typeface="Lucida Grande" pitchFamily="34" charset="0"/>
              </a:rPr>
              <a:t>CLK</a:t>
            </a:r>
          </a:p>
        </p:txBody>
      </p:sp>
      <p:sp>
        <p:nvSpPr>
          <p:cNvPr id="13347" name="Text Box 75"/>
          <p:cNvSpPr txBox="1">
            <a:spLocks noChangeArrowheads="1"/>
          </p:cNvSpPr>
          <p:nvPr/>
        </p:nvSpPr>
        <p:spPr bwMode="auto">
          <a:xfrm>
            <a:off x="2514600" y="1371600"/>
            <a:ext cx="57769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Helvetica" panose="020B0604020202020204" pitchFamily="34" charset="0"/>
              </a:rPr>
              <a:t>Q </a:t>
            </a:r>
            <a:r>
              <a:rPr lang="en-US" altLang="en-US" sz="2400" b="0">
                <a:solidFill>
                  <a:srgbClr val="053DE8"/>
                </a:solidFill>
                <a:latin typeface="Helvetica" panose="020B0604020202020204" pitchFamily="34" charset="0"/>
              </a:rPr>
              <a:t>outputs</a:t>
            </a:r>
            <a:r>
              <a:rPr lang="en-US" altLang="en-US" sz="2400" b="0">
                <a:latin typeface="Helvetica" panose="020B0604020202020204" pitchFamily="34" charset="0"/>
              </a:rPr>
              <a:t> </a:t>
            </a:r>
            <a:r>
              <a:rPr lang="en-US" altLang="en-US" sz="2400" b="0">
                <a:solidFill>
                  <a:srgbClr val="053DE8"/>
                </a:solidFill>
                <a:latin typeface="Helvetica" panose="020B0604020202020204" pitchFamily="34" charset="0"/>
              </a:rPr>
              <a:t>sampled</a:t>
            </a:r>
            <a:r>
              <a:rPr lang="en-US" altLang="en-US" sz="2400" b="0">
                <a:latin typeface="Helvetica" panose="020B0604020202020204" pitchFamily="34" charset="0"/>
              </a:rPr>
              <a:t> </a:t>
            </a:r>
            <a:r>
              <a:rPr lang="en-US" altLang="en-US" sz="2400" b="0">
                <a:solidFill>
                  <a:srgbClr val="053DE8"/>
                </a:solidFill>
                <a:latin typeface="Helvetica" panose="020B0604020202020204" pitchFamily="34" charset="0"/>
              </a:rPr>
              <a:t>value</a:t>
            </a:r>
            <a:r>
              <a:rPr lang="en-US" altLang="en-US" sz="2400" b="0">
                <a:latin typeface="Helvetica" panose="020B0604020202020204" pitchFamily="34" charset="0"/>
              </a:rPr>
              <a:t> for rest of cycle</a:t>
            </a:r>
            <a:r>
              <a:rPr lang="en-US" altLang="en-US" sz="2000" b="0">
                <a:latin typeface="Helvetica" panose="020B0604020202020204" pitchFamily="34" charset="0"/>
              </a:rPr>
              <a:t>.</a:t>
            </a:r>
          </a:p>
          <a:p>
            <a:endParaRPr lang="en-US" altLang="en-US" sz="2000" i="1">
              <a:solidFill>
                <a:schemeClr val="accent1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2199</Words>
  <Application>Microsoft Office PowerPoint</Application>
  <PresentationFormat>Letter Paper (8.5x11 in)</PresentationFormat>
  <Paragraphs>1073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Helvetica</vt:lpstr>
      <vt:lpstr>Marker Felt</vt:lpstr>
      <vt:lpstr>Lucida Grande</vt:lpstr>
      <vt:lpstr>Times</vt:lpstr>
      <vt:lpstr>Courier New</vt:lpstr>
      <vt:lpstr>Default Design</vt:lpstr>
      <vt:lpstr>Processor: Datapath and Control</vt:lpstr>
      <vt:lpstr>Processor Design</vt:lpstr>
      <vt:lpstr>PowerPoint Presentation</vt:lpstr>
      <vt:lpstr>Single Cycle Processor</vt:lpstr>
      <vt:lpstr>Clocking Methodology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Register Transfers</vt:lpstr>
      <vt:lpstr>Components </vt:lpstr>
      <vt:lpstr>Combinational Logic Elements </vt:lpstr>
      <vt:lpstr>PowerPoint Presentation</vt:lpstr>
      <vt:lpstr>Sequential Logic Elements</vt:lpstr>
      <vt:lpstr>Fetching 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2019-04-22T06:12:04Z</dcterms:created>
  <dcterms:modified xsi:type="dcterms:W3CDTF">2019-04-22T06:16:22Z</dcterms:modified>
</cp:coreProperties>
</file>